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295" r:id="rId4"/>
    <p:sldId id="305" r:id="rId5"/>
    <p:sldId id="294" r:id="rId6"/>
    <p:sldId id="316" r:id="rId7"/>
    <p:sldId id="304" r:id="rId8"/>
    <p:sldId id="301" r:id="rId9"/>
    <p:sldId id="300" r:id="rId10"/>
    <p:sldId id="309" r:id="rId11"/>
    <p:sldId id="308" r:id="rId12"/>
    <p:sldId id="307" r:id="rId13"/>
    <p:sldId id="310" r:id="rId14"/>
    <p:sldId id="312" r:id="rId15"/>
    <p:sldId id="306" r:id="rId16"/>
    <p:sldId id="311" r:id="rId17"/>
    <p:sldId id="314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2" d="100"/>
          <a:sy n="82" d="100"/>
        </p:scale>
        <p:origin x="-100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21</a:t>
            </a:r>
            <a:br>
              <a:rPr lang="es-CL" sz="2800" dirty="0"/>
            </a:br>
            <a:r>
              <a:rPr lang="es-CL" sz="2400" dirty="0"/>
              <a:t>RETROALIMENTACIÓN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17 al 21 de agosto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818753" y="1262705"/>
            <a:ext cx="8158161" cy="4968552"/>
          </a:xfrm>
        </p:spPr>
        <p:txBody>
          <a:bodyPr/>
          <a:lstStyle/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CL" sz="1800" dirty="0" smtClean="0"/>
              <a:t>A</a:t>
            </a:r>
            <a:r>
              <a:rPr lang="es-CL" sz="1800" dirty="0"/>
              <a:t>) Los camélidos son una gran familia compuesta de cuatro especies.</a:t>
            </a:r>
            <a:endParaRPr lang="es-CL" sz="1800" dirty="0" smtClean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B</a:t>
            </a:r>
            <a:r>
              <a:rPr lang="es-CL" sz="1800" dirty="0"/>
              <a:t>) En el norte grande se encuentran los camélidos de la especie Lama de Sudamérica.</a:t>
            </a:r>
            <a:endParaRPr lang="es-CL" sz="1800" dirty="0" smtClean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C</a:t>
            </a:r>
            <a:r>
              <a:rPr lang="es-CL" sz="1800" dirty="0"/>
              <a:t>) Con un poco de dedicación es posible identificar las distintas especies de camélidos.</a:t>
            </a:r>
            <a:endParaRPr lang="es-CL" sz="1800" dirty="0" smtClean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D</a:t>
            </a:r>
            <a:r>
              <a:rPr lang="es-CL" sz="1800" dirty="0"/>
              <a:t>) Los camélidos se pueden diferenciar por altura, pelaje y tamaño de las orejas</a:t>
            </a:r>
            <a:endParaRPr lang="es-MX" sz="18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339752" y="4293096"/>
            <a:ext cx="6651297" cy="247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fijarse en el último párrafo n°5, ya que este ayudaba a entender cuál es el motivo de esta historia. </a:t>
            </a:r>
          </a:p>
          <a:p>
            <a:pPr marL="342900" indent="-342900" algn="just">
              <a:buAutoNum type="arabicPeriod"/>
            </a:pPr>
            <a:endParaRPr lang="es-MX" dirty="0" smtClean="0"/>
          </a:p>
          <a:p>
            <a:pPr marL="342900" indent="-342900" algn="just">
              <a:buAutoNum type="arabicPeriod"/>
            </a:pPr>
            <a:r>
              <a:rPr lang="es-MX" dirty="0" smtClean="0"/>
              <a:t>La idea principal  nos señala “el por qué” se escribe un texto, es decir, cuál es el sentido que tiene este texto.</a:t>
            </a:r>
          </a:p>
          <a:p>
            <a:pPr marL="342900" indent="-342900" algn="just">
              <a:buAutoNum type="arabicPeriod"/>
            </a:pPr>
            <a:endParaRPr lang="es-MX" dirty="0" smtClean="0"/>
          </a:p>
          <a:p>
            <a:pPr algn="just"/>
            <a:r>
              <a:rPr lang="es-MX" b="1" dirty="0" smtClean="0">
                <a:solidFill>
                  <a:schemeClr val="bg1"/>
                </a:solidFill>
              </a:rPr>
              <a:t>*Las otras respuestas se alejan de la intensión del autor.</a:t>
            </a:r>
          </a:p>
          <a:p>
            <a:pPr algn="just"/>
            <a:r>
              <a:rPr lang="es-MX" dirty="0" smtClean="0"/>
              <a:t> </a:t>
            </a:r>
            <a:r>
              <a:rPr lang="es-MX" dirty="0" smtClean="0">
                <a:solidFill>
                  <a:schemeClr val="bg1"/>
                </a:solidFill>
              </a:rPr>
              <a:t>14</a:t>
            </a:r>
            <a:r>
              <a:rPr lang="es-MX" dirty="0" smtClean="0"/>
              <a:t>/27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745307" y="953323"/>
            <a:ext cx="8305055" cy="61876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3</a:t>
            </a:r>
            <a:r>
              <a:rPr lang="es-CL" dirty="0" smtClean="0"/>
              <a:t>.-¿</a:t>
            </a:r>
            <a:r>
              <a:rPr lang="es-CL" dirty="0"/>
              <a:t>Cuál es la idea principal del texto?</a:t>
            </a:r>
          </a:p>
        </p:txBody>
      </p:sp>
      <p:sp>
        <p:nvSpPr>
          <p:cNvPr id="27" name="26 Elipse"/>
          <p:cNvSpPr/>
          <p:nvPr/>
        </p:nvSpPr>
        <p:spPr>
          <a:xfrm>
            <a:off x="306107" y="2254143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Elipse"/>
          <p:cNvSpPr/>
          <p:nvPr/>
        </p:nvSpPr>
        <p:spPr>
          <a:xfrm>
            <a:off x="313257" y="3790679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/>
          <p:cNvSpPr/>
          <p:nvPr/>
        </p:nvSpPr>
        <p:spPr>
          <a:xfrm>
            <a:off x="313257" y="2981542"/>
            <a:ext cx="432048" cy="3447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Elipse"/>
          <p:cNvSpPr/>
          <p:nvPr/>
        </p:nvSpPr>
        <p:spPr>
          <a:xfrm>
            <a:off x="301016" y="1629098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Elipse"/>
          <p:cNvSpPr/>
          <p:nvPr/>
        </p:nvSpPr>
        <p:spPr>
          <a:xfrm>
            <a:off x="306107" y="3007680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12500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610776" y="167058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10776" y="2783021"/>
            <a:ext cx="432048" cy="30260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610776" y="2227018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411760" y="3905620"/>
            <a:ext cx="6264696" cy="2466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En esta </a:t>
            </a:r>
            <a:r>
              <a:rPr lang="es-MX" dirty="0" smtClean="0"/>
              <a:t>pregunta debías ir de inmediato a revisar los primeros párrafos del inicio, ya que al leer las alternativas ya sabes que se trata de una parte explicita del texto.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Además se descartar las alternativas de los hechos que ocurren en el desenlace.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17/27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021737" y="1628800"/>
            <a:ext cx="419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A) Cambié </a:t>
            </a:r>
            <a:r>
              <a:rPr lang="es-CL" dirty="0"/>
              <a:t>el fondo de pantalla de mi </a:t>
            </a:r>
            <a:r>
              <a:rPr lang="es-CL" dirty="0" smtClean="0"/>
              <a:t>Pc.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1021736" y="1998132"/>
            <a:ext cx="7510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B) Miguel </a:t>
            </a:r>
            <a:r>
              <a:rPr lang="es-CL" dirty="0"/>
              <a:t>no se sorprendió, pues estaba acostumbrado a esa pregunta.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C) </a:t>
            </a:r>
            <a:r>
              <a:rPr lang="es-CL" dirty="0"/>
              <a:t>Comprendí que no era tan difícil reconocer las especies.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D) Aprendí </a:t>
            </a:r>
            <a:r>
              <a:rPr lang="es-CL" dirty="0"/>
              <a:t>que los camélidos están emparentados con los camellos.</a:t>
            </a:r>
          </a:p>
        </p:txBody>
      </p:sp>
      <p:sp>
        <p:nvSpPr>
          <p:cNvPr id="17" name="16 Elipse"/>
          <p:cNvSpPr/>
          <p:nvPr/>
        </p:nvSpPr>
        <p:spPr>
          <a:xfrm>
            <a:off x="591505" y="3371830"/>
            <a:ext cx="432048" cy="30260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Marcador de contenido"/>
          <p:cNvSpPr>
            <a:spLocks noGrp="1"/>
          </p:cNvSpPr>
          <p:nvPr>
            <p:ph sz="half" idx="4294967295"/>
          </p:nvPr>
        </p:nvSpPr>
        <p:spPr>
          <a:xfrm>
            <a:off x="838945" y="700072"/>
            <a:ext cx="8305055" cy="6187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CL" sz="2400" dirty="0"/>
              <a:t>4</a:t>
            </a:r>
            <a:r>
              <a:rPr lang="es-CL" sz="2400" dirty="0" smtClean="0"/>
              <a:t>.-¿Qué </a:t>
            </a:r>
            <a:r>
              <a:rPr lang="es-CL" sz="2400" dirty="0"/>
              <a:t>enunciado ocurrió primero?</a:t>
            </a:r>
          </a:p>
        </p:txBody>
      </p:sp>
    </p:spTree>
    <p:extLst>
      <p:ext uri="{BB962C8B-B14F-4D97-AF65-F5344CB8AC3E}">
        <p14:creationId xmlns:p14="http://schemas.microsoft.com/office/powerpoint/2010/main" val="151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786408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/>
              <a:t>5</a:t>
            </a:r>
            <a:r>
              <a:rPr lang="es-MX" sz="2000" dirty="0" smtClean="0"/>
              <a:t>.-</a:t>
            </a:r>
            <a:r>
              <a:rPr lang="es-CL" sz="2000" dirty="0" smtClean="0"/>
              <a:t>Miguel </a:t>
            </a:r>
            <a:r>
              <a:rPr lang="es-CL" sz="2000" dirty="0"/>
              <a:t>está acostumbrado a recitar siempre la misma disertación sobre los camélidos porque: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0" y="4826739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51" y="15081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170080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A) Le </a:t>
            </a:r>
            <a:r>
              <a:rPr lang="es-CL" sz="2000" dirty="0"/>
              <a:t>gustan mucho los animales que habitan el entorno del lago</a:t>
            </a:r>
            <a:r>
              <a:rPr lang="es-CL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smtClean="0"/>
              <a:t>B) </a:t>
            </a:r>
            <a:r>
              <a:rPr lang="es-CL" sz="2000" dirty="0" smtClean="0"/>
              <a:t>Siempre </a:t>
            </a:r>
            <a:r>
              <a:rPr lang="es-CL" sz="2000" dirty="0"/>
              <a:t>le hacían la misma pregunta.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C) </a:t>
            </a:r>
            <a:r>
              <a:rPr lang="es-CL" sz="2000" dirty="0"/>
              <a:t>Trabaja como guía turístico.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D) Pasa </a:t>
            </a:r>
            <a:r>
              <a:rPr lang="es-CL" sz="2000" dirty="0"/>
              <a:t>mucho tiempo con ellos.</a:t>
            </a:r>
            <a:endParaRPr lang="es-MX" sz="2000" dirty="0"/>
          </a:p>
        </p:txBody>
      </p:sp>
      <p:sp>
        <p:nvSpPr>
          <p:cNvPr id="7" name="6 Elipse"/>
          <p:cNvSpPr/>
          <p:nvPr/>
        </p:nvSpPr>
        <p:spPr>
          <a:xfrm>
            <a:off x="892201" y="234888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892201" y="3609603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94241" y="299695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67214" y="17008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85009" y="236659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2267744" y="4185304"/>
            <a:ext cx="6624736" cy="255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Lo que debías hacer en esta pregunta era </a:t>
            </a:r>
            <a:r>
              <a:rPr lang="es-MX" dirty="0" smtClean="0"/>
              <a:t>pensar, ya que es de carácter implícito, por tanto debías preguntarte: ¿por qué estaría acostumbrado a recitar siempre lo mismo”.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Por lo tanto el hecho de “recitar la misma disertación” se refiere a que debe responder siempre la misma pregunta.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  <a:p>
            <a:pPr algn="just"/>
            <a:r>
              <a:rPr lang="es-MX" b="1" dirty="0" smtClean="0"/>
              <a:t>*Las otras respuestas se alejan del hecho a interpretar.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13</a:t>
            </a:r>
            <a:r>
              <a:rPr lang="es-MX" dirty="0" smtClean="0"/>
              <a:t>/27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28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12419" y="494597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6</a:t>
            </a:r>
            <a:r>
              <a:rPr lang="es-MX" sz="2000" dirty="0" smtClean="0"/>
              <a:t>.-</a:t>
            </a:r>
            <a:r>
              <a:rPr lang="es-CL" sz="2000" dirty="0" smtClean="0"/>
              <a:t>¿</a:t>
            </a:r>
            <a:r>
              <a:rPr lang="es-CL" sz="2000" dirty="0"/>
              <a:t>Qué ocurrirá con más probabilidad cuando el autor del texto revise las fotografías?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2" y="4571797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134076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A) Reconocerá </a:t>
            </a:r>
            <a:r>
              <a:rPr lang="es-CL" sz="2000" dirty="0"/>
              <a:t>todas las especies sin dificultad.</a:t>
            </a:r>
            <a:endParaRPr lang="es-MX" sz="2000" dirty="0"/>
          </a:p>
          <a:p>
            <a:endParaRPr lang="es-CL" sz="2000" dirty="0" smtClean="0"/>
          </a:p>
          <a:p>
            <a:r>
              <a:rPr lang="es-CL" sz="2000" dirty="0" smtClean="0"/>
              <a:t>B) </a:t>
            </a:r>
            <a:r>
              <a:rPr lang="es-CL" sz="2000" dirty="0"/>
              <a:t>No volverá al lago Chungará.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C) Presentará </a:t>
            </a:r>
            <a:r>
              <a:rPr lang="es-CL" sz="2000" dirty="0"/>
              <a:t>las fotografías en una exposición sobre camélidos.</a:t>
            </a:r>
          </a:p>
          <a:p>
            <a:endParaRPr lang="es-MX" sz="2000" dirty="0"/>
          </a:p>
          <a:p>
            <a:r>
              <a:rPr lang="es-MX" sz="2000" dirty="0" smtClean="0"/>
              <a:t>D) </a:t>
            </a:r>
            <a:r>
              <a:rPr lang="es-CL" sz="2000" dirty="0" smtClean="0"/>
              <a:t>Mostrará </a:t>
            </a:r>
            <a:r>
              <a:rPr lang="es-CL" sz="2000" dirty="0"/>
              <a:t>las fotos a sus compañeros.</a:t>
            </a:r>
            <a:endParaRPr lang="es-MX" sz="2000" dirty="0"/>
          </a:p>
        </p:txBody>
      </p:sp>
      <p:sp>
        <p:nvSpPr>
          <p:cNvPr id="9" name="8 Elipse"/>
          <p:cNvSpPr/>
          <p:nvPr/>
        </p:nvSpPr>
        <p:spPr>
          <a:xfrm>
            <a:off x="589491" y="14127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89491" y="198884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554961" y="31729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1835696" y="3717032"/>
            <a:ext cx="707065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podías ayudarte del párrafo n°5, a partir de su lectura debías inferir, ya que es una pregunta de carácter implícito.</a:t>
            </a:r>
          </a:p>
          <a:p>
            <a:pPr marL="342900" indent="-342900" algn="just">
              <a:buAutoNum type="arabicPeriod"/>
            </a:pPr>
            <a:endParaRPr lang="es-MX" dirty="0" smtClean="0"/>
          </a:p>
          <a:p>
            <a:pPr marL="342900" indent="-342900" algn="just">
              <a:buAutoNum type="arabicPeriod"/>
            </a:pPr>
            <a:r>
              <a:rPr lang="es-MX" dirty="0" smtClean="0"/>
              <a:t>La palabra clave es “Preparé una presentación”, ya que antes de eso tuvo que revisar las fotografías.</a:t>
            </a:r>
          </a:p>
          <a:p>
            <a:pPr marL="342900" indent="-342900" algn="just">
              <a:buAutoNum type="arabicPeriod"/>
            </a:pPr>
            <a:endParaRPr lang="es-MX" dirty="0" smtClean="0"/>
          </a:p>
          <a:p>
            <a:pPr algn="just"/>
            <a:r>
              <a:rPr lang="es-MX" dirty="0" smtClean="0"/>
              <a:t>*Las otras respuestas responden escasamente a la verdadera intención que expresa el autor.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14</a:t>
            </a:r>
            <a:r>
              <a:rPr lang="es-MX" dirty="0" smtClean="0"/>
              <a:t>/27</a:t>
            </a:r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554961" y="2620325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547936" y="262032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74899"/>
            <a:ext cx="6848151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7</a:t>
            </a:r>
            <a:r>
              <a:rPr lang="es-MX" sz="2400" dirty="0" smtClean="0"/>
              <a:t>.-</a:t>
            </a:r>
            <a:r>
              <a:rPr lang="es-CL" sz="2400" dirty="0" smtClean="0"/>
              <a:t> </a:t>
            </a:r>
            <a:r>
              <a:rPr lang="es-CL" sz="2400" dirty="0"/>
              <a:t>Del tercer párrafo se puede inferir que:</a:t>
            </a:r>
            <a:endParaRPr lang="es-MX" sz="24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0441" y="1985815"/>
            <a:ext cx="8574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A) </a:t>
            </a:r>
            <a:r>
              <a:rPr lang="es-CL" sz="2000" dirty="0"/>
              <a:t>Una buena explicación resuelve cualquier duda.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B) No </a:t>
            </a:r>
            <a:r>
              <a:rPr lang="es-CL" sz="2000" dirty="0"/>
              <a:t>es necesario saber las diferencias para conocer su importancia.</a:t>
            </a:r>
            <a:endParaRPr lang="es-MX" sz="2000" dirty="0" smtClean="0"/>
          </a:p>
          <a:p>
            <a:endParaRPr lang="es-MX" sz="2000" dirty="0"/>
          </a:p>
          <a:p>
            <a:r>
              <a:rPr lang="es-CL" sz="2000" dirty="0" smtClean="0"/>
              <a:t>C) Muchas </a:t>
            </a:r>
            <a:r>
              <a:rPr lang="es-CL" sz="2000" dirty="0"/>
              <a:t>personas no conocen las diferencias entre las especies de camélidos.</a:t>
            </a:r>
            <a:endParaRPr lang="es-CL" sz="2000" dirty="0" smtClean="0"/>
          </a:p>
          <a:p>
            <a:endParaRPr lang="es-CL" sz="2000" dirty="0"/>
          </a:p>
          <a:p>
            <a:r>
              <a:rPr lang="es-CL" sz="2000" dirty="0" smtClean="0"/>
              <a:t>D) Miguel </a:t>
            </a:r>
            <a:r>
              <a:rPr lang="es-CL" sz="2000" dirty="0"/>
              <a:t>era un buen guía.</a:t>
            </a:r>
            <a:endParaRPr lang="es-MX" sz="2000" dirty="0"/>
          </a:p>
        </p:txBody>
      </p:sp>
      <p:sp>
        <p:nvSpPr>
          <p:cNvPr id="7" name="6 Elipse"/>
          <p:cNvSpPr/>
          <p:nvPr/>
        </p:nvSpPr>
        <p:spPr>
          <a:xfrm>
            <a:off x="318393" y="202165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18393" y="260890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18393" y="325052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18393" y="3817279"/>
            <a:ext cx="432048" cy="41530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915816" y="4357641"/>
            <a:ext cx="5918523" cy="221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 inmediato debías leer el párrafo n°3 y a partir de ahí interpretar la información leída, acerca del hecho que se puede deducir. 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Para inferir es importante leer si es posible más de una vez.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algn="just"/>
            <a:r>
              <a:rPr lang="es-MX" dirty="0" smtClean="0"/>
              <a:t>17/27</a:t>
            </a:r>
          </a:p>
          <a:p>
            <a:pPr marL="342900" indent="-342900" algn="just">
              <a:buAutoNum type="arabicPeriod"/>
            </a:pPr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295969" y="201628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85735"/>
            <a:ext cx="8317432" cy="423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 </a:t>
            </a:r>
            <a:r>
              <a:rPr lang="es-MX" sz="2400" dirty="0" smtClean="0"/>
              <a:t>8.-</a:t>
            </a:r>
            <a:r>
              <a:rPr lang="es-CL" sz="2400" dirty="0" smtClean="0"/>
              <a:t>¿</a:t>
            </a:r>
            <a:r>
              <a:rPr lang="es-CL" sz="2400" dirty="0"/>
              <a:t>Qué enunciado resume mejor el texto?</a:t>
            </a:r>
            <a:endParaRPr lang="es-MX" sz="2400" dirty="0"/>
          </a:p>
          <a:p>
            <a:pPr marL="0" indent="0" algn="just">
              <a:buNone/>
            </a:pPr>
            <a:r>
              <a:rPr lang="es-MX" sz="2000" dirty="0" smtClean="0"/>
              <a:t>      </a:t>
            </a:r>
            <a:endParaRPr lang="es-MX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318393" y="151459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18393" y="225750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18393" y="362105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18393" y="288945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1979712" y="4315442"/>
            <a:ext cx="6984776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Lo que debías hacer en esta </a:t>
            </a:r>
            <a:r>
              <a:rPr lang="es-MX" dirty="0" smtClean="0"/>
              <a:t>pregunta era mayormente inferir, carácter implícito, debías pensar y sintetizar todo el texto leído.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Entonces era algo clave buscar cuál de estas alternativas era la más cercana a la idea de resumir lo más importante y por supuesto que incluyan el rol de la protagonista en este caso.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  <a:p>
            <a:pPr algn="just"/>
            <a:r>
              <a:rPr lang="es-MX" b="1" dirty="0" smtClean="0"/>
              <a:t>* Las otras respuestas se alejan de las acciones de la protagonista.</a:t>
            </a:r>
            <a:endParaRPr lang="es-MX" b="1" dirty="0"/>
          </a:p>
          <a:p>
            <a:pPr algn="just"/>
            <a:r>
              <a:rPr lang="es-MX" dirty="0" smtClean="0"/>
              <a:t>11/27</a:t>
            </a:r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318393" y="1525902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750441" y="1426349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A</a:t>
            </a:r>
            <a:r>
              <a:rPr lang="es-CL" dirty="0"/>
              <a:t>) </a:t>
            </a:r>
            <a:r>
              <a:rPr lang="es-CL" dirty="0" smtClean="0"/>
              <a:t>En </a:t>
            </a:r>
            <a:r>
              <a:rPr lang="es-CL" dirty="0"/>
              <a:t>un día de paseo una profesora logra aprender cómo diferenciar especies de animales del norte de Chile.</a:t>
            </a:r>
          </a:p>
          <a:p>
            <a:endParaRPr lang="es-CL" dirty="0" smtClean="0"/>
          </a:p>
          <a:p>
            <a:r>
              <a:rPr lang="es-CL" dirty="0" smtClean="0"/>
              <a:t>B) Un </a:t>
            </a:r>
            <a:r>
              <a:rPr lang="es-CL" dirty="0"/>
              <a:t>guía turístico enseña a un grupo de viajeros cómo reconocer especies.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) </a:t>
            </a:r>
            <a:r>
              <a:rPr lang="es-CL" dirty="0" smtClean="0"/>
              <a:t>En </a:t>
            </a:r>
            <a:r>
              <a:rPr lang="es-CL" dirty="0"/>
              <a:t>un recorrido por el lago Chungará, Miguel repite una disertación sobre los camélidos y una profesora toma notas para enseñar a sus alumnos.</a:t>
            </a:r>
          </a:p>
          <a:p>
            <a:endParaRPr lang="es-CL" dirty="0" smtClean="0"/>
          </a:p>
          <a:p>
            <a:r>
              <a:rPr lang="es-CL" dirty="0" smtClean="0"/>
              <a:t>D</a:t>
            </a:r>
            <a:r>
              <a:rPr lang="es-CL" dirty="0"/>
              <a:t>) </a:t>
            </a:r>
            <a:r>
              <a:rPr lang="es-CL" dirty="0" smtClean="0"/>
              <a:t>Los </a:t>
            </a:r>
            <a:r>
              <a:rPr lang="es-CL" dirty="0"/>
              <a:t>camélidos son una gran familia compuesta por cuatro especies difíciles de diferenciar y habitan en el norte grande de Chile</a:t>
            </a:r>
          </a:p>
        </p:txBody>
      </p:sp>
    </p:spTree>
    <p:extLst>
      <p:ext uri="{BB962C8B-B14F-4D97-AF65-F5344CB8AC3E}">
        <p14:creationId xmlns:p14="http://schemas.microsoft.com/office/powerpoint/2010/main" val="17505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32991"/>
            <a:ext cx="8229600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/>
              <a:t>9</a:t>
            </a:r>
            <a:r>
              <a:rPr lang="es-MX" sz="2000" dirty="0" smtClean="0"/>
              <a:t>.-</a:t>
            </a:r>
            <a:r>
              <a:rPr lang="es-CL" sz="2000" dirty="0" smtClean="0"/>
              <a:t>¿</a:t>
            </a:r>
            <a:r>
              <a:rPr lang="es-CL" sz="2000" dirty="0"/>
              <a:t>Cómo podemos relacionar la experiencia de la Profesora con la aventura de nuestro personaje del texto leído en clase,  Pacha </a:t>
            </a:r>
            <a:r>
              <a:rPr lang="es-CL" sz="2000" dirty="0" err="1"/>
              <a:t>Pulai</a:t>
            </a:r>
            <a:r>
              <a:rPr lang="es-CL" sz="2000" dirty="0"/>
              <a:t>, que experiencia parecida vivieron? Comenta, escribiendo una respuesta </a:t>
            </a:r>
            <a:r>
              <a:rPr lang="es-CL" sz="2000" dirty="0" smtClean="0"/>
              <a:t>completa.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4" y="4702619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55576" y="1531066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/>
              <a:t>______________________________________________________________________________________________________________________________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10778" y="4183638"/>
            <a:ext cx="6721662" cy="18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s</a:t>
            </a:r>
            <a:r>
              <a:rPr lang="es-CL" dirty="0" smtClean="0"/>
              <a:t>e esperaba </a:t>
            </a:r>
            <a:r>
              <a:rPr lang="es-CL" dirty="0"/>
              <a:t>que el estudiante </a:t>
            </a:r>
            <a:r>
              <a:rPr lang="es-CL" dirty="0" smtClean="0"/>
              <a:t>relacionará ambos </a:t>
            </a:r>
            <a:r>
              <a:rPr lang="es-CL" dirty="0"/>
              <a:t>personajes con las aventuras vividas por </a:t>
            </a:r>
            <a:r>
              <a:rPr lang="es-CL" dirty="0" smtClean="0"/>
              <a:t>ellos.</a:t>
            </a:r>
          </a:p>
          <a:p>
            <a:pPr marL="342900" indent="-342900" algn="just">
              <a:buAutoNum type="arabicPeriod"/>
            </a:pPr>
            <a:endParaRPr lang="es-CL" dirty="0" smtClean="0"/>
          </a:p>
          <a:p>
            <a:pPr algn="just"/>
            <a:r>
              <a:rPr lang="es-CL" dirty="0" smtClean="0"/>
              <a:t>2. Para establecer una relación era muy importante recordar el texto anterior “Pacha </a:t>
            </a:r>
            <a:r>
              <a:rPr lang="es-CL" dirty="0" err="1" smtClean="0"/>
              <a:t>Pulai</a:t>
            </a:r>
            <a:r>
              <a:rPr lang="es-CL" dirty="0" smtClean="0"/>
              <a:t>”.</a:t>
            </a:r>
          </a:p>
          <a:p>
            <a:pPr algn="just"/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9" y="2277685"/>
            <a:ext cx="2560775" cy="167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49" y="2249059"/>
            <a:ext cx="1262803" cy="170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Conector recto de flecha 9"/>
          <p:cNvCxnSpPr/>
          <p:nvPr/>
        </p:nvCxnSpPr>
        <p:spPr>
          <a:xfrm>
            <a:off x="3203848" y="3068960"/>
            <a:ext cx="30963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735323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</a:t>
            </a:r>
            <a:r>
              <a:rPr lang="es-MX" sz="2000" dirty="0" smtClean="0"/>
              <a:t>.</a:t>
            </a:r>
            <a:r>
              <a:rPr lang="es-CL" sz="2000" dirty="0"/>
              <a:t>-</a:t>
            </a:r>
            <a:r>
              <a:rPr lang="es-CL" sz="2000" dirty="0" smtClean="0"/>
              <a:t>¿</a:t>
            </a:r>
            <a:r>
              <a:rPr lang="es-CL" sz="2000" dirty="0"/>
              <a:t>Qué título le pondrías a este fragmento, basado en lo que leíste?</a:t>
            </a:r>
            <a:endParaRPr lang="es-MX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7597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91612" y="2083292"/>
            <a:ext cx="7632848" cy="116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respuesta se buscaba que el estudiante asignará un titulo para la historia, el cuál solo necesitaba sentido de coherencia, ya que era una historia sin título. </a:t>
            </a:r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42393" y="1196752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</a:t>
            </a:r>
            <a:endParaRPr lang="es-MX" sz="2000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95" y="3978336"/>
            <a:ext cx="2224961" cy="262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3298880" y="3372145"/>
            <a:ext cx="22235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¿?Sin título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190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52369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21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s-CL" dirty="0" smtClean="0"/>
          </a:p>
          <a:p>
            <a:r>
              <a:rPr lang="es-CL" dirty="0" smtClean="0"/>
              <a:t>1)¿ Has  leído algún texto, en clase o de manera independiente, en que  te hayas sentido reflejado con la historia del personaje? coméntala de forma breve.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 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2) </a:t>
            </a:r>
            <a:r>
              <a:rPr lang="es-CL" dirty="0" smtClean="0"/>
              <a:t>¿</a:t>
            </a:r>
            <a:r>
              <a:rPr lang="es-CL" dirty="0" smtClean="0"/>
              <a:t>Que experiencia podrás contar que recuerdes de tus viajes culturales del colegio , aventura o viaje familiar? Escribe una breve historia sobre lo vivido.</a:t>
            </a:r>
            <a:endParaRPr lang="es-CL" dirty="0" smtClean="0"/>
          </a:p>
          <a:p>
            <a:r>
              <a:rPr lang="es-CL" dirty="0" smtClean="0"/>
              <a:t>_____________________________________________________________________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_______________________________________________________________________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373216"/>
            <a:ext cx="352839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30395"/>
              </p:ext>
            </p:extLst>
          </p:nvPr>
        </p:nvGraphicFramePr>
        <p:xfrm>
          <a:off x="14088" y="1052736"/>
          <a:ext cx="8907699" cy="5523513"/>
        </p:xfrm>
        <a:graphic>
          <a:graphicData uri="http://schemas.openxmlformats.org/drawingml/2006/table">
            <a:tbl>
              <a:tblPr firstRow="1" firstCol="1" bandRow="1"/>
              <a:tblGrid>
                <a:gridCol w="1971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ASIGNATURA/CURSO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03 Leer y familiarizarse con un amplio repertorio de literatura para aumentar su conocimiento del mundo, desarrollar su imaginación y reconocer su valor social y cultural; por ejemplo: poemas, cuentos folclóricos y de autor, fábulas, leyendas, mitos, novelas, historietas, otros. </a:t>
                      </a:r>
                      <a:endParaRPr lang="x-non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0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/>
                        <a:t>INDICADORES</a:t>
                      </a: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Relacionan situaciones de la vida cotidiana con personajes o acciones de los textos leídos en clases o independientemente.</a:t>
                      </a:r>
                      <a:endParaRPr lang="x-none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Lectura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comprensiva fragmento “Vivencias de una profesora”/ Comprender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Evaluación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60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989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9" descr="La Inclusión Escolar Nos Beneficia a Todos (con imágenes) | Dibuj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782"/>
            <a:ext cx="1800200" cy="512763"/>
          </a:xfrm>
          <a:prstGeom prst="rect">
            <a:avLst/>
          </a:prstGeom>
          <a:noFill/>
          <a:scene3d>
            <a:camera prst="orthographicFront"/>
            <a:lightRig rig="glow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6" y="1491064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8" y="1467583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40" y="1491064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1791305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6" y="1791305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" y="1700808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31" y="1700808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74" y="1700808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3" y="3615506"/>
            <a:ext cx="6394771" cy="295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331"/>
            <a:ext cx="1907704" cy="263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331"/>
            <a:ext cx="1691680" cy="263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lamada de nube 5"/>
          <p:cNvSpPr/>
          <p:nvPr/>
        </p:nvSpPr>
        <p:spPr>
          <a:xfrm>
            <a:off x="1475656" y="0"/>
            <a:ext cx="6035067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2000" b="1" i="1" dirty="0" smtClean="0">
                <a:solidFill>
                  <a:srgbClr val="66FF99"/>
                </a:solidFill>
                <a:latin typeface="Berlin Sans FB Demi" panose="020E0802020502020306" pitchFamily="34" charset="0"/>
              </a:rPr>
              <a:t>PREPAREMOS NUESTRA RETROALIMENTACIÓN.</a:t>
            </a:r>
          </a:p>
          <a:p>
            <a:pPr algn="ctr">
              <a:lnSpc>
                <a:spcPct val="150000"/>
              </a:lnSpc>
            </a:pPr>
            <a:r>
              <a:rPr lang="es-CL" sz="2000" b="1" dirty="0" smtClean="0">
                <a:solidFill>
                  <a:srgbClr val="66FF99"/>
                </a:solidFill>
                <a:latin typeface="Berlin Sans FB Demi" panose="020E0802020502020306" pitchFamily="34" charset="0"/>
              </a:rPr>
              <a:t>TE INVITO A REVISAR </a:t>
            </a:r>
          </a:p>
          <a:p>
            <a:pPr algn="ctr">
              <a:lnSpc>
                <a:spcPct val="150000"/>
              </a:lnSpc>
            </a:pPr>
            <a:r>
              <a:rPr lang="es-CL" sz="2000" b="1" dirty="0" smtClean="0">
                <a:solidFill>
                  <a:srgbClr val="66FF99"/>
                </a:solidFill>
                <a:latin typeface="Berlin Sans FB Demi" panose="020E0802020502020306" pitchFamily="34" charset="0"/>
              </a:rPr>
              <a:t>LA EVALUACIÓN FORMATIVA</a:t>
            </a:r>
          </a:p>
          <a:p>
            <a:pPr algn="ctr">
              <a:lnSpc>
                <a:spcPct val="150000"/>
              </a:lnSpc>
            </a:pPr>
            <a:r>
              <a:rPr lang="es-CL" sz="2000" b="1" dirty="0" smtClean="0">
                <a:solidFill>
                  <a:srgbClr val="66FF99"/>
                </a:solidFill>
                <a:latin typeface="Berlin Sans FB Demi" panose="020E0802020502020306" pitchFamily="34" charset="0"/>
              </a:rPr>
              <a:t>Y A RETROALIMENTAR HABILIDADES DESCENDIDAS.</a:t>
            </a:r>
            <a:endParaRPr lang="es-CL" sz="2000" b="1" dirty="0">
              <a:solidFill>
                <a:srgbClr val="66FF99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0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251"/>
            <a:ext cx="580922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104521" y="184094"/>
            <a:ext cx="116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nstantia" panose="02030602050306030303" pitchFamily="18" charset="0"/>
              </a:rPr>
              <a:t>Párrafo 1</a:t>
            </a:r>
            <a:endParaRPr lang="es-CL" b="1" dirty="0">
              <a:latin typeface="Constantia" panose="020306020503060303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02987" y="866029"/>
            <a:ext cx="116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nstantia" panose="02030602050306030303" pitchFamily="18" charset="0"/>
              </a:rPr>
              <a:t>Párrafo 2</a:t>
            </a:r>
            <a:endParaRPr lang="es-CL" b="1" dirty="0">
              <a:latin typeface="Constantia" panose="02030602050306030303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99353" y="1744384"/>
            <a:ext cx="116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nstantia" panose="02030602050306030303" pitchFamily="18" charset="0"/>
              </a:rPr>
              <a:t>Párrafo 3</a:t>
            </a:r>
            <a:endParaRPr lang="es-CL" b="1" dirty="0">
              <a:latin typeface="Constantia" panose="020306020503060303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02987" y="4005064"/>
            <a:ext cx="125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nstantia" panose="02030602050306030303" pitchFamily="18" charset="0"/>
              </a:rPr>
              <a:t>Párrafo 4</a:t>
            </a:r>
            <a:endParaRPr lang="es-CL" b="1" dirty="0">
              <a:latin typeface="Constantia" panose="02030602050306030303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02987" y="5980638"/>
            <a:ext cx="116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nstantia" panose="02030602050306030303" pitchFamily="18" charset="0"/>
              </a:rPr>
              <a:t>Párrafo 5</a:t>
            </a:r>
            <a:endParaRPr lang="es-CL" b="1" dirty="0">
              <a:latin typeface="Constantia" panose="02030602050306030303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253827" y="4069436"/>
            <a:ext cx="360040" cy="30071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 derecha 13"/>
          <p:cNvSpPr/>
          <p:nvPr/>
        </p:nvSpPr>
        <p:spPr>
          <a:xfrm>
            <a:off x="2264110" y="916799"/>
            <a:ext cx="360040" cy="30071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 derecha 14"/>
          <p:cNvSpPr/>
          <p:nvPr/>
        </p:nvSpPr>
        <p:spPr>
          <a:xfrm>
            <a:off x="2264110" y="1778695"/>
            <a:ext cx="360040" cy="30071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>
            <a:off x="2242023" y="249161"/>
            <a:ext cx="360040" cy="30071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 derecha 16"/>
          <p:cNvSpPr/>
          <p:nvPr/>
        </p:nvSpPr>
        <p:spPr>
          <a:xfrm>
            <a:off x="2242023" y="6047855"/>
            <a:ext cx="360040" cy="30071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recto 17"/>
          <p:cNvCxnSpPr/>
          <p:nvPr/>
        </p:nvCxnSpPr>
        <p:spPr>
          <a:xfrm>
            <a:off x="1099353" y="692696"/>
            <a:ext cx="77894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099353" y="1412776"/>
            <a:ext cx="77894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099353" y="2564904"/>
            <a:ext cx="77894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099353" y="5733256"/>
            <a:ext cx="77894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58479" y="144443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1.- </a:t>
            </a:r>
            <a:r>
              <a:rPr lang="es-CL" sz="2400" dirty="0" smtClean="0"/>
              <a:t>El t</a:t>
            </a:r>
            <a:r>
              <a:rPr lang="x-none" sz="2400" dirty="0" smtClean="0"/>
              <a:t>ipo </a:t>
            </a:r>
            <a:r>
              <a:rPr lang="x-none" sz="2400" dirty="0"/>
              <a:t>de texto </a:t>
            </a:r>
            <a:r>
              <a:rPr lang="es-CL" sz="2400" dirty="0" smtClean="0"/>
              <a:t>anterior es</a:t>
            </a:r>
            <a:r>
              <a:rPr lang="es-CL" sz="2000" dirty="0"/>
              <a:t>:</a:t>
            </a:r>
            <a:endParaRPr lang="x-none" sz="2000" dirty="0"/>
          </a:p>
        </p:txBody>
      </p:sp>
      <p:sp>
        <p:nvSpPr>
          <p:cNvPr id="8" name="7 Elipse"/>
          <p:cNvSpPr/>
          <p:nvPr/>
        </p:nvSpPr>
        <p:spPr>
          <a:xfrm>
            <a:off x="660334" y="322890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76177" y="215711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268937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60334" y="379021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059832" y="4148817"/>
            <a:ext cx="5760640" cy="23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Lo que debías responder en esta respuesta es que el texto leído </a:t>
            </a:r>
            <a:r>
              <a:rPr lang="es-MX" dirty="0" smtClean="0"/>
              <a:t>es una historia, </a:t>
            </a:r>
            <a:r>
              <a:rPr lang="es-MX" dirty="0"/>
              <a:t>ya que </a:t>
            </a:r>
            <a:r>
              <a:rPr lang="es-MX" dirty="0" smtClean="0"/>
              <a:t>quien narra la historia es un tipo de narrador protagonista, el cuál nos cuenta su aventura.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*Felicitaciones está fue la pregunta más acertada.</a:t>
            </a:r>
            <a:endParaRPr lang="es-MX" dirty="0"/>
          </a:p>
          <a:p>
            <a:pPr algn="just"/>
            <a:r>
              <a:rPr lang="es-MX" dirty="0"/>
              <a:t>       </a:t>
            </a:r>
          </a:p>
          <a:p>
            <a:pPr algn="just"/>
            <a:r>
              <a:rPr lang="es-MX" dirty="0"/>
              <a:t>       </a:t>
            </a:r>
            <a:r>
              <a:rPr lang="es-MX" dirty="0" smtClean="0"/>
              <a:t>21/27</a:t>
            </a:r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676177" y="3790219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FE0B143-999A-4484-BA21-3080E9FEF882}"/>
              </a:ext>
            </a:extLst>
          </p:cNvPr>
          <p:cNvSpPr txBox="1"/>
          <p:nvPr/>
        </p:nvSpPr>
        <p:spPr>
          <a:xfrm>
            <a:off x="1187624" y="2117492"/>
            <a:ext cx="56703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smtClean="0"/>
              <a:t>A) Novela</a:t>
            </a:r>
            <a:endParaRPr lang="x-none" dirty="0"/>
          </a:p>
          <a:p>
            <a:endParaRPr lang="x-none" dirty="0"/>
          </a:p>
          <a:p>
            <a:r>
              <a:rPr lang="es-CL" dirty="0" smtClean="0"/>
              <a:t>B) Cuento</a:t>
            </a:r>
            <a:endParaRPr lang="x-none" dirty="0"/>
          </a:p>
          <a:p>
            <a:endParaRPr lang="x-none" dirty="0"/>
          </a:p>
          <a:p>
            <a:r>
              <a:rPr lang="es-CL" dirty="0" smtClean="0"/>
              <a:t>C) Fábula </a:t>
            </a:r>
            <a:endParaRPr lang="x-none" dirty="0"/>
          </a:p>
          <a:p>
            <a:endParaRPr lang="x-none" dirty="0"/>
          </a:p>
          <a:p>
            <a:r>
              <a:rPr lang="es-CL" dirty="0" smtClean="0"/>
              <a:t>D) </a:t>
            </a:r>
            <a:r>
              <a:rPr lang="x-none" dirty="0" smtClean="0"/>
              <a:t>Historia</a:t>
            </a:r>
            <a:endParaRPr lang="x-non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248F723-FF01-4C7D-BE76-691CF70F71F4}"/>
              </a:ext>
            </a:extLst>
          </p:cNvPr>
          <p:cNvSpPr txBox="1"/>
          <p:nvPr/>
        </p:nvSpPr>
        <p:spPr>
          <a:xfrm>
            <a:off x="2392197" y="4625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600" dirty="0"/>
              <a:t>Evaluación Formativa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20" y="4558875"/>
            <a:ext cx="902245" cy="11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89010" y="22402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189010" y="280854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187896" y="338094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89010" y="225624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262485" y="3718915"/>
            <a:ext cx="6629995" cy="2660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El propósito de esta historia era informar acerca de los tipos de “camélidos” que existen, describiendo sus diferencias y semejanzas físicas.</a:t>
            </a:r>
            <a:endParaRPr lang="es-MX" dirty="0"/>
          </a:p>
          <a:p>
            <a:pPr algn="just"/>
            <a:endParaRPr lang="es-CL" dirty="0" smtClean="0"/>
          </a:p>
          <a:p>
            <a:pPr marL="342900" indent="-342900" algn="just">
              <a:buAutoNum type="arabicPeriod" startAt="2"/>
            </a:pPr>
            <a:r>
              <a:rPr lang="es-CL" dirty="0" smtClean="0"/>
              <a:t>El párrafo n°4 contiene está información explicita.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*Segunda pregunta más acertada, muy bien.</a:t>
            </a:r>
          </a:p>
          <a:p>
            <a:pPr algn="just"/>
            <a:r>
              <a:rPr lang="es-CL" dirty="0" smtClean="0"/>
              <a:t> </a:t>
            </a:r>
          </a:p>
          <a:p>
            <a:pPr algn="just"/>
            <a:r>
              <a:rPr lang="x-none" dirty="0" smtClean="0"/>
              <a:t>18/2</a:t>
            </a:r>
            <a:r>
              <a:rPr lang="es-CL" dirty="0" smtClean="0"/>
              <a:t>7</a:t>
            </a:r>
            <a:r>
              <a:rPr lang="x-none" dirty="0" smtClean="0"/>
              <a:t>  </a:t>
            </a:r>
            <a:endParaRPr lang="x-none" dirty="0"/>
          </a:p>
          <a:p>
            <a:pPr algn="just"/>
            <a:r>
              <a:rPr lang="x-none" dirty="0"/>
              <a:t>                                                       </a:t>
            </a:r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187896" y="396011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28C3431-8CE9-4AD3-9EA8-64974AFCC788}"/>
              </a:ext>
            </a:extLst>
          </p:cNvPr>
          <p:cNvSpPr txBox="1"/>
          <p:nvPr/>
        </p:nvSpPr>
        <p:spPr>
          <a:xfrm>
            <a:off x="741487" y="1203383"/>
            <a:ext cx="5968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dirty="0" smtClean="0"/>
              <a:t>2.- ¿Cuál </a:t>
            </a:r>
            <a:r>
              <a:rPr lang="x-none" sz="2400" dirty="0"/>
              <a:t>es </a:t>
            </a:r>
            <a:r>
              <a:rPr lang="es-CL" sz="2400" dirty="0" smtClean="0"/>
              <a:t>el</a:t>
            </a:r>
            <a:r>
              <a:rPr lang="x-none" sz="2400" dirty="0" smtClean="0"/>
              <a:t> propósito</a:t>
            </a:r>
            <a:r>
              <a:rPr lang="es-CL" sz="2400" dirty="0" smtClean="0"/>
              <a:t> del autor</a:t>
            </a:r>
            <a:r>
              <a:rPr lang="x-none" sz="2400" dirty="0" smtClean="0"/>
              <a:t>?</a:t>
            </a:r>
            <a:endParaRPr lang="x-none" sz="24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E8D00131-DE99-47D4-B06A-7A1728873C22}"/>
              </a:ext>
            </a:extLst>
          </p:cNvPr>
          <p:cNvSpPr txBox="1"/>
          <p:nvPr/>
        </p:nvSpPr>
        <p:spPr>
          <a:xfrm>
            <a:off x="710315" y="2266767"/>
            <a:ext cx="62091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 smtClean="0"/>
              <a:t>A</a:t>
            </a:r>
            <a:r>
              <a:rPr lang="x-none" dirty="0"/>
              <a:t>) </a:t>
            </a:r>
            <a:r>
              <a:rPr lang="x-none" dirty="0" smtClean="0"/>
              <a:t>Informar</a:t>
            </a:r>
            <a:endParaRPr lang="x-none" dirty="0"/>
          </a:p>
          <a:p>
            <a:r>
              <a:rPr lang="x-none" dirty="0"/>
              <a:t> </a:t>
            </a:r>
          </a:p>
          <a:p>
            <a:r>
              <a:rPr lang="x-none" dirty="0"/>
              <a:t>B) Entretener</a:t>
            </a:r>
          </a:p>
          <a:p>
            <a:endParaRPr lang="x-none" dirty="0"/>
          </a:p>
          <a:p>
            <a:r>
              <a:rPr lang="x-none" dirty="0"/>
              <a:t>C) </a:t>
            </a:r>
            <a:r>
              <a:rPr lang="es-CL" dirty="0" smtClean="0"/>
              <a:t>Educar</a:t>
            </a:r>
            <a:endParaRPr lang="x-none" dirty="0"/>
          </a:p>
          <a:p>
            <a:endParaRPr lang="x-none" dirty="0"/>
          </a:p>
          <a:p>
            <a:r>
              <a:rPr lang="x-none" dirty="0"/>
              <a:t>D) Persuadir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8588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1291</Words>
  <Application>Microsoft Office PowerPoint</Application>
  <PresentationFormat>Presentación en pantalla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PLANIFICACIÓN  CLASES VIRTUALES SEMANA N° 21 RETROALIMENTACIÓN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141</cp:revision>
  <dcterms:created xsi:type="dcterms:W3CDTF">2020-07-06T03:06:52Z</dcterms:created>
  <dcterms:modified xsi:type="dcterms:W3CDTF">2020-08-14T22:57:14Z</dcterms:modified>
</cp:coreProperties>
</file>