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294" r:id="rId6"/>
    <p:sldId id="258" r:id="rId7"/>
    <p:sldId id="305" r:id="rId8"/>
    <p:sldId id="307" r:id="rId9"/>
    <p:sldId id="335" r:id="rId10"/>
    <p:sldId id="325" r:id="rId11"/>
    <p:sldId id="338" r:id="rId12"/>
    <p:sldId id="333" r:id="rId13"/>
    <p:sldId id="312" r:id="rId14"/>
    <p:sldId id="326" r:id="rId15"/>
    <p:sldId id="327" r:id="rId16"/>
    <p:sldId id="328" r:id="rId17"/>
    <p:sldId id="337" r:id="rId18"/>
    <p:sldId id="324" r:id="rId19"/>
    <p:sldId id="297" r:id="rId20"/>
    <p:sldId id="322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3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1.wd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Jueves 20 de Agosto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42860"/>
            <a:ext cx="7992889" cy="5526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51520" y="266799"/>
            <a:ext cx="354455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Recordemos:</a:t>
            </a:r>
            <a:endParaRPr lang="es-CL" sz="28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10" y="0"/>
            <a:ext cx="128587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45" y="407707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t="10913" r="16671" b="27778"/>
          <a:stretch/>
        </p:blipFill>
        <p:spPr bwMode="auto">
          <a:xfrm>
            <a:off x="376085" y="1628800"/>
            <a:ext cx="8490857" cy="4484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629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76085" y="404664"/>
            <a:ext cx="354455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Ejercitemos:</a:t>
            </a:r>
            <a:endParaRPr lang="es-CL" sz="2800" i="1" dirty="0"/>
          </a:p>
        </p:txBody>
      </p:sp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39" y="443711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7544" y="122086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26842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Resolución de problemas:</a:t>
            </a:r>
            <a:br>
              <a:rPr lang="es-CL" dirty="0" smtClean="0"/>
            </a:br>
            <a:r>
              <a:rPr lang="es-CL" sz="3600" i="1" dirty="0" smtClean="0"/>
              <a:t>Busca una razón equivalente</a:t>
            </a:r>
            <a:endParaRPr lang="es-CL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11689"/>
              </p:ext>
            </p:extLst>
          </p:nvPr>
        </p:nvGraphicFramePr>
        <p:xfrm>
          <a:off x="683568" y="1628800"/>
          <a:ext cx="7776864" cy="329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6864"/>
              </a:tblGrid>
              <a:tr h="774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Luisa para preparar un pie de frutilla utiliza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tazas de harina y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cucharadas de azúcar.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La razón correspondiente entre las tazas de harina y las cucharadas de azúcar: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94771">
                <a:tc>
                  <a:txBody>
                    <a:bodyPr/>
                    <a:lstStyle/>
                    <a:p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0120"/>
            <a:ext cx="1224136" cy="1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86" y="32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6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7544" y="122086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26842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Resolución de problemas:</a:t>
            </a:r>
            <a:br>
              <a:rPr lang="es-CL" dirty="0" smtClean="0"/>
            </a:br>
            <a:r>
              <a:rPr lang="es-CL" sz="3600" i="1" dirty="0"/>
              <a:t>Busca una razón equivalente</a:t>
            </a:r>
            <a:endParaRPr lang="es-CL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01285"/>
              </p:ext>
            </p:extLst>
          </p:nvPr>
        </p:nvGraphicFramePr>
        <p:xfrm>
          <a:off x="683568" y="1628800"/>
          <a:ext cx="7776864" cy="329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6864"/>
              </a:tblGrid>
              <a:tr h="774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En la panadería “la marraqueta”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de cada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panes vendidos son marraquetas.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La Razón correspondiente entre las marraquetas y los panes vendidos: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94771">
                <a:tc>
                  <a:txBody>
                    <a:bodyPr/>
                    <a:lstStyle/>
                    <a:p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0120"/>
            <a:ext cx="1224136" cy="1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86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7544" y="122086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26842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Resolución de problemas:</a:t>
            </a:r>
            <a:br>
              <a:rPr lang="es-CL" dirty="0" smtClean="0"/>
            </a:br>
            <a:r>
              <a:rPr lang="es-CL" sz="3600" i="1" dirty="0"/>
              <a:t>Busca una razón equivalente</a:t>
            </a:r>
            <a:endParaRPr lang="es-CL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06538"/>
              </p:ext>
            </p:extLst>
          </p:nvPr>
        </p:nvGraphicFramePr>
        <p:xfrm>
          <a:off x="683568" y="1628800"/>
          <a:ext cx="7776864" cy="329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6864"/>
              </a:tblGrid>
              <a:tr h="774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En la puerta de la estación del metro ingresan cada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minutos,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personas.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La Razón correspondiente a la cantidad de personas y los minutos.: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94771">
                <a:tc>
                  <a:txBody>
                    <a:bodyPr/>
                    <a:lstStyle/>
                    <a:p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0120"/>
            <a:ext cx="1224136" cy="1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86" y="8587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3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7544" y="122086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6792" y="273097"/>
            <a:ext cx="8229600" cy="778098"/>
          </a:xfrm>
        </p:spPr>
        <p:txBody>
          <a:bodyPr>
            <a:normAutofit/>
          </a:bodyPr>
          <a:lstStyle/>
          <a:p>
            <a:r>
              <a:rPr lang="es-CL" sz="3600" dirty="0" smtClean="0"/>
              <a:t>Escribe 3 razones equivalentes:</a:t>
            </a:r>
            <a:endParaRPr lang="es-CL" sz="36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10" y="9333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9247" r="17897" b="25689"/>
          <a:stretch/>
        </p:blipFill>
        <p:spPr bwMode="auto">
          <a:xfrm>
            <a:off x="358036" y="1556792"/>
            <a:ext cx="841230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907649"/>
            <a:ext cx="1865893" cy="18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539552" y="117412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12576" y="26842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Resolución de problemas:</a:t>
            </a:r>
            <a:br>
              <a:rPr lang="es-CL" dirty="0" smtClean="0"/>
            </a:br>
            <a:r>
              <a:rPr lang="es-CL" sz="3600" i="1" dirty="0"/>
              <a:t>Busca una razón equivalente</a:t>
            </a:r>
            <a:endParaRPr lang="es-CL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3431"/>
              </p:ext>
            </p:extLst>
          </p:nvPr>
        </p:nvGraphicFramePr>
        <p:xfrm>
          <a:off x="683568" y="1628801"/>
          <a:ext cx="777686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6864"/>
              </a:tblGrid>
              <a:tr h="111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Una empresa contrata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dos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hombres cada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tres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mujeres. si en cierto mes ha contratado 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 mujeres y ningún hombre. ¿cuántos hombres deberían contratar?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303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17381"/>
              </p:ext>
            </p:extLst>
          </p:nvPr>
        </p:nvGraphicFramePr>
        <p:xfrm>
          <a:off x="1835696" y="454844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HOMBRES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MUJERES</a:t>
                      </a:r>
                      <a:endParaRPr lang="es-C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2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3</a:t>
                      </a:r>
                      <a:endParaRPr lang="es-C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091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8870"/>
            <a:ext cx="7632848" cy="530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400164" y="269482"/>
            <a:ext cx="4248472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CERREMOS NUESTRA CLASE</a:t>
            </a:r>
            <a:endParaRPr lang="es-CL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54" y="5141896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76057" y="5589240"/>
            <a:ext cx="4067944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Enviar fotografía de este ticket de salida al: 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3217"/>
              </p:ext>
            </p:extLst>
          </p:nvPr>
        </p:nvGraphicFramePr>
        <p:xfrm>
          <a:off x="467544" y="2204864"/>
          <a:ext cx="8136904" cy="262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904"/>
              </a:tblGrid>
              <a:tr h="774085">
                <a:tc>
                  <a:txBody>
                    <a:bodyPr/>
                    <a:lstStyle/>
                    <a:p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r>
                        <a:rPr lang="es-CL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hacer una limonada se necesitan </a:t>
                      </a:r>
                      <a:r>
                        <a:rPr lang="es-CL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s-CL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vasos de agua por </a:t>
                      </a:r>
                      <a:r>
                        <a:rPr lang="es-CL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es-CL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vasos de jugo de limón. La Razón correspondiente entre vasos de agua y vasos de jugo de limón.</a:t>
                      </a:r>
                      <a:endParaRPr lang="es-CL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94771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Escribe la razón y anota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 una o dos razones equivalentes.</a:t>
                      </a:r>
                      <a:endParaRPr lang="es-CL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3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8003">
            <a:off x="-239762" y="-230024"/>
            <a:ext cx="1465438" cy="14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18427"/>
              </p:ext>
            </p:extLst>
          </p:nvPr>
        </p:nvGraphicFramePr>
        <p:xfrm>
          <a:off x="611560" y="764704"/>
          <a:ext cx="8085708" cy="226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5708"/>
              </a:tblGrid>
              <a:tr h="774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2) 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</a:rPr>
                        <a:t>En el paradero cada 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</a:rPr>
                        <a:t>minutos pasan 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</a:rPr>
                        <a:t> buses. La Razón correspondiente entre minutos y buses:</a:t>
                      </a:r>
                      <a:endParaRPr lang="es-CL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94771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Escribe la razón y anota una o dos razones equivalentes.</a:t>
                      </a:r>
                    </a:p>
                    <a:p>
                      <a:endParaRPr lang="es-CL" sz="4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16149"/>
              </p:ext>
            </p:extLst>
          </p:nvPr>
        </p:nvGraphicFramePr>
        <p:xfrm>
          <a:off x="611560" y="3861048"/>
          <a:ext cx="8064896" cy="20387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4896"/>
              </a:tblGrid>
              <a:tr h="6551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3)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Si en un cine entran cada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minutos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3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personas. ¿cuántas personas entraron en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24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minutos?</a:t>
                      </a:r>
                      <a:endParaRPr lang="es-CL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95009">
                <a:tc>
                  <a:txBody>
                    <a:bodyPr/>
                    <a:lstStyle/>
                    <a:p>
                      <a:endParaRPr lang="es-CL" sz="4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5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27640"/>
              </p:ext>
            </p:extLst>
          </p:nvPr>
        </p:nvGraphicFramePr>
        <p:xfrm>
          <a:off x="323528" y="542904"/>
          <a:ext cx="8424936" cy="5859139"/>
        </p:xfrm>
        <a:graphic>
          <a:graphicData uri="http://schemas.openxmlformats.org/drawingml/2006/table">
            <a:tbl>
              <a:tblPr firstRow="1" firstCol="1" bandRow="1"/>
              <a:tblGrid>
                <a:gridCol w="2666763"/>
                <a:gridCol w="5758173"/>
              </a:tblGrid>
              <a:tr h="250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4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OA 3. Demostrar que comprenden el concepto de razón de manera concreta, pictórica y simbólica, en forma manual y/o usando software educativo. 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L" sz="1400" b="0" baseline="0" dirty="0" smtClean="0"/>
                        <a:t>› </a:t>
                      </a:r>
                      <a:r>
                        <a:rPr lang="es-CL" sz="1400" b="0" baseline="0" dirty="0" smtClean="0"/>
                        <a:t>Describen la razón de una representación concreta o pictórica de ella.</a:t>
                      </a:r>
                      <a:r>
                        <a:rPr lang="es-CL" sz="1400" dirty="0" smtClean="0"/>
                        <a:t> (92% de logro)</a:t>
                      </a:r>
                      <a:endParaRPr lang="es-CL" sz="1400" b="0" baseline="0" dirty="0" smtClean="0"/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b="0" baseline="0" dirty="0" smtClean="0"/>
                        <a:t>› Identifican y describen razones en contextos reales. (90% de logro)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b="0" baseline="0" dirty="0" smtClean="0"/>
                        <a:t>› Explican la razón como parte de un todo. Por ejemplo, para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b="0" baseline="0" dirty="0" smtClean="0"/>
                        <a:t>un conjunto de 6 autos y 8 camionetas, explican las razones: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L" sz="1400" b="0" baseline="0" dirty="0" smtClean="0"/>
                        <a:t>6:8, 6:14, 8:14. (90% de logro)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b="1" baseline="0" dirty="0" smtClean="0"/>
                        <a:t>› Identifican razones equivalentes en el contexto de la resolución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L" sz="1400" b="1" baseline="0" dirty="0" smtClean="0"/>
                        <a:t>de problemas. (se presentó dificultad al aplicar una simplificación)</a:t>
                      </a:r>
                      <a:r>
                        <a:rPr lang="es-CL" sz="1400" b="1" dirty="0" smtClean="0"/>
                        <a:t> (58 % de</a:t>
                      </a:r>
                      <a:r>
                        <a:rPr lang="es-CL" sz="1400" b="1" baseline="0" dirty="0" smtClean="0"/>
                        <a:t> logro)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b="0" baseline="0" dirty="0" smtClean="0"/>
                        <a:t>› Resuelven problemas que involucran razones, usando tablas. (84% de logro)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Razones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6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indicadores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menos logrados en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evaluación:  Identificar razones 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partir de el análisis de problemas y su equivalencia usando la simplificación y amplificación.. Reforzar conceptos de amplificación y simplificación.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31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473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33"/>
            <a:ext cx="1674186" cy="43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flat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38" y="-39186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335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60260" y="99372"/>
            <a:ext cx="7742694" cy="11419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900" y="0"/>
            <a:ext cx="7652640" cy="1216388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Motivación</a:t>
            </a:r>
            <a:r>
              <a:rPr lang="es-CL" sz="2800" dirty="0" smtClean="0"/>
              <a:t>: Desafío del día/problema del día/ cálculo mental</a:t>
            </a:r>
            <a:endParaRPr lang="es-CL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44" y="106116"/>
            <a:ext cx="1124841" cy="97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CuadroTexto"/>
          <p:cNvSpPr txBox="1"/>
          <p:nvPr/>
        </p:nvSpPr>
        <p:spPr>
          <a:xfrm>
            <a:off x="513395" y="1347493"/>
            <a:ext cx="7947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Comic Sans MS" pitchFamily="66" charset="0"/>
              </a:rPr>
              <a:t>En una encuesta del consumo saludable, de un curso </a:t>
            </a:r>
            <a:r>
              <a:rPr lang="es-CL" b="1" dirty="0" smtClean="0">
                <a:latin typeface="Comic Sans MS" pitchFamily="66" charset="0"/>
              </a:rPr>
              <a:t>2</a:t>
            </a:r>
            <a:r>
              <a:rPr lang="es-CL" dirty="0" smtClean="0">
                <a:latin typeface="Comic Sans MS" pitchFamily="66" charset="0"/>
              </a:rPr>
              <a:t> de cada </a:t>
            </a:r>
            <a:r>
              <a:rPr lang="es-CL" b="1" dirty="0" smtClean="0">
                <a:latin typeface="Comic Sans MS" pitchFamily="66" charset="0"/>
              </a:rPr>
              <a:t>4</a:t>
            </a:r>
            <a:r>
              <a:rPr lang="es-CL" dirty="0" smtClean="0">
                <a:latin typeface="Comic Sans MS" pitchFamily="66" charset="0"/>
              </a:rPr>
              <a:t> niños(as) consume </a:t>
            </a:r>
            <a:r>
              <a:rPr lang="es-CL" b="1" dirty="0" smtClean="0">
                <a:latin typeface="Comic Sans MS" pitchFamily="66" charset="0"/>
              </a:rPr>
              <a:t>frutas</a:t>
            </a:r>
            <a:r>
              <a:rPr lang="es-CL" dirty="0" smtClean="0">
                <a:latin typeface="Comic Sans MS" pitchFamily="66" charset="0"/>
              </a:rPr>
              <a:t> y en el otro curso </a:t>
            </a:r>
            <a:r>
              <a:rPr lang="es-CL" b="1" dirty="0" smtClean="0">
                <a:latin typeface="Comic Sans MS" pitchFamily="66" charset="0"/>
              </a:rPr>
              <a:t>4 </a:t>
            </a:r>
            <a:r>
              <a:rPr lang="es-CL" dirty="0" smtClean="0">
                <a:latin typeface="Comic Sans MS" pitchFamily="66" charset="0"/>
              </a:rPr>
              <a:t>de cada </a:t>
            </a:r>
            <a:r>
              <a:rPr lang="es-CL" b="1" dirty="0" smtClean="0">
                <a:latin typeface="Comic Sans MS" pitchFamily="66" charset="0"/>
              </a:rPr>
              <a:t>8</a:t>
            </a:r>
            <a:r>
              <a:rPr lang="es-CL" dirty="0" smtClean="0">
                <a:latin typeface="Comic Sans MS" pitchFamily="66" charset="0"/>
              </a:rPr>
              <a:t> niños(as) consume </a:t>
            </a:r>
            <a:r>
              <a:rPr lang="es-CL" b="1" dirty="0" smtClean="0">
                <a:latin typeface="Comic Sans MS" pitchFamily="66" charset="0"/>
              </a:rPr>
              <a:t>verduras</a:t>
            </a:r>
            <a:r>
              <a:rPr lang="es-CL" dirty="0" smtClean="0">
                <a:latin typeface="Comic Sans MS" pitchFamily="66" charset="0"/>
              </a:rPr>
              <a:t>. Si el </a:t>
            </a:r>
            <a:r>
              <a:rPr lang="es-CL" b="1" dirty="0" smtClean="0">
                <a:latin typeface="Comic Sans MS" pitchFamily="66" charset="0"/>
              </a:rPr>
              <a:t>doble</a:t>
            </a:r>
            <a:r>
              <a:rPr lang="es-CL" dirty="0" smtClean="0">
                <a:latin typeface="Comic Sans MS" pitchFamily="66" charset="0"/>
              </a:rPr>
              <a:t> de la </a:t>
            </a:r>
            <a:r>
              <a:rPr lang="es-CL" b="1" dirty="0" smtClean="0">
                <a:latin typeface="Comic Sans MS" pitchFamily="66" charset="0"/>
              </a:rPr>
              <a:t>suma</a:t>
            </a:r>
            <a:r>
              <a:rPr lang="es-CL" dirty="0" smtClean="0">
                <a:latin typeface="Comic Sans MS" pitchFamily="66" charset="0"/>
              </a:rPr>
              <a:t> del producto de sus términos es </a:t>
            </a:r>
            <a:r>
              <a:rPr lang="es-CL" b="1" dirty="0" smtClean="0">
                <a:latin typeface="Comic Sans MS" pitchFamily="66" charset="0"/>
              </a:rPr>
              <a:t>32</a:t>
            </a:r>
            <a:r>
              <a:rPr lang="es-CL" dirty="0" smtClean="0">
                <a:latin typeface="Comic Sans MS" pitchFamily="66" charset="0"/>
              </a:rPr>
              <a:t>. ¿Cómo </a:t>
            </a:r>
            <a:r>
              <a:rPr lang="es-CL" b="1" dirty="0" smtClean="0">
                <a:latin typeface="Comic Sans MS" pitchFamily="66" charset="0"/>
              </a:rPr>
              <a:t>comprobamos</a:t>
            </a:r>
            <a:r>
              <a:rPr lang="es-CL" dirty="0" smtClean="0">
                <a:latin typeface="Comic Sans MS" pitchFamily="66" charset="0"/>
              </a:rPr>
              <a:t> si ambas razones son </a:t>
            </a:r>
            <a:r>
              <a:rPr lang="es-CL" b="1" dirty="0" smtClean="0">
                <a:latin typeface="Comic Sans MS" pitchFamily="66" charset="0"/>
              </a:rPr>
              <a:t>equivalentes</a:t>
            </a:r>
            <a:r>
              <a:rPr lang="es-CL" dirty="0" smtClean="0">
                <a:latin typeface="Comic Sans MS" pitchFamily="66" charset="0"/>
              </a:rPr>
              <a:t> y cuál sería el producto de estas?</a:t>
            </a:r>
            <a:r>
              <a:rPr lang="es-CL" b="1" dirty="0" smtClean="0">
                <a:latin typeface="Comic Sans MS" pitchFamily="66" charset="0"/>
              </a:rPr>
              <a:t> </a:t>
            </a:r>
            <a:r>
              <a:rPr lang="es-CL" sz="1400" dirty="0" smtClean="0">
                <a:latin typeface="Comic Sans MS" pitchFamily="66" charset="0"/>
              </a:rPr>
              <a:t>Los </a:t>
            </a:r>
            <a:r>
              <a:rPr lang="es-CL" sz="1400" dirty="0">
                <a:latin typeface="Comic Sans MS" pitchFamily="66" charset="0"/>
              </a:rPr>
              <a:t>y las estudiantes responden a través de una lluvia de </a:t>
            </a:r>
            <a:r>
              <a:rPr lang="es-CL" sz="1400" dirty="0" smtClean="0">
                <a:latin typeface="Comic Sans MS" pitchFamily="66" charset="0"/>
              </a:rPr>
              <a:t>ideas.</a:t>
            </a:r>
            <a:endParaRPr lang="es-CL" sz="1400" dirty="0">
              <a:latin typeface="Comic Sans MS" pitchFamily="66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12479" y="2805349"/>
            <a:ext cx="7794046" cy="3450503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9847" cy="612"/>
            </a:xfrm>
            <a:prstGeom prst="rect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6006" cy="1351"/>
            </a:xfrm>
            <a:prstGeom prst="rect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   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3621" cy="1369"/>
            </a:xfrm>
            <a:prstGeom prst="rect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" y="4989436"/>
            <a:ext cx="1529817" cy="18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46946" y="2966705"/>
            <a:ext cx="845699" cy="265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tx1"/>
                </a:solidFill>
                <a:latin typeface="Chiller" panose="04020404031007020602" pitchFamily="82" charset="0"/>
                <a:ea typeface="Century Gothic" pitchFamily="34" charset="0"/>
                <a:cs typeface="Century Gothic" pitchFamily="34" charset="0"/>
              </a:rPr>
              <a:t>Datos: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815236" y="2960726"/>
            <a:ext cx="1268125" cy="265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tx1"/>
                </a:solidFill>
                <a:latin typeface="Chiller" panose="04020404031007020602" pitchFamily="82" charset="0"/>
                <a:ea typeface="Century Gothic" pitchFamily="34" charset="0"/>
                <a:cs typeface="Century Gothic" pitchFamily="34" charset="0"/>
              </a:rPr>
              <a:t>Operatoria:  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51493" y="5265837"/>
            <a:ext cx="1421039" cy="265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tx1"/>
                </a:solidFill>
                <a:latin typeface="Chiller" panose="04020404031007020602" pitchFamily="82" charset="0"/>
                <a:ea typeface="Century Gothic" pitchFamily="34" charset="0"/>
                <a:cs typeface="Century Gothic" pitchFamily="34" charset="0"/>
              </a:rPr>
              <a:t>Respuesta: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9871" r="2040" b="6436"/>
          <a:stretch/>
        </p:blipFill>
        <p:spPr>
          <a:xfrm>
            <a:off x="583527" y="544027"/>
            <a:ext cx="2356731" cy="689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n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4"/>
          <a:stretch/>
        </p:blipFill>
        <p:spPr bwMode="auto">
          <a:xfrm>
            <a:off x="6577381" y="2853601"/>
            <a:ext cx="1946930" cy="911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6"/>
          <a:stretch/>
        </p:blipFill>
        <p:spPr bwMode="auto">
          <a:xfrm>
            <a:off x="6393617" y="5456916"/>
            <a:ext cx="2138822" cy="79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971600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 Frutas   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67060" y="4290178"/>
            <a:ext cx="12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 Verduras   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136883" y="3426598"/>
            <a:ext cx="41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/>
              <a:t> 2</a:t>
            </a:r>
          </a:p>
          <a:p>
            <a:r>
              <a:rPr lang="es-CL" dirty="0"/>
              <a:t> </a:t>
            </a:r>
            <a:r>
              <a:rPr lang="es-CL" dirty="0" smtClean="0"/>
              <a:t>4  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353300" y="4221512"/>
            <a:ext cx="51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/>
              <a:t> 4</a:t>
            </a:r>
            <a:endParaRPr lang="es-CL" u="sng" dirty="0"/>
          </a:p>
          <a:p>
            <a:r>
              <a:rPr lang="es-CL" dirty="0"/>
              <a:t> </a:t>
            </a:r>
            <a:r>
              <a:rPr lang="es-CL" dirty="0" smtClean="0"/>
              <a:t>8</a:t>
            </a: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2130502" y="4474844"/>
            <a:ext cx="222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1907704" y="3685674"/>
            <a:ext cx="222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4873544" y="3395820"/>
            <a:ext cx="428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u="sng" dirty="0" smtClean="0"/>
              <a:t> 2</a:t>
            </a:r>
            <a:endParaRPr lang="es-CL" sz="2000" u="sng" dirty="0"/>
          </a:p>
          <a:p>
            <a:r>
              <a:rPr lang="es-CL" sz="2000" dirty="0"/>
              <a:t> 4 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5663022" y="3380179"/>
            <a:ext cx="425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u="sng" dirty="0" smtClean="0"/>
              <a:t> </a:t>
            </a:r>
            <a:r>
              <a:rPr lang="es-CL" sz="2000" u="sng" dirty="0" smtClean="0"/>
              <a:t>4</a:t>
            </a:r>
            <a:endParaRPr lang="es-CL" sz="2000" u="sng" dirty="0"/>
          </a:p>
          <a:p>
            <a:r>
              <a:rPr lang="es-CL" sz="2000" dirty="0"/>
              <a:t> </a:t>
            </a:r>
            <a:r>
              <a:rPr lang="es-CL" sz="2000" dirty="0" smtClean="0"/>
              <a:t>8 </a:t>
            </a:r>
            <a:endParaRPr lang="es-CL" sz="2000" dirty="0"/>
          </a:p>
        </p:txBody>
      </p:sp>
      <p:sp>
        <p:nvSpPr>
          <p:cNvPr id="54" name="CuadroTexto 53"/>
          <p:cNvSpPr txBox="1"/>
          <p:nvPr/>
        </p:nvSpPr>
        <p:spPr>
          <a:xfrm>
            <a:off x="3933438" y="414603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/>
              <a:t>extremos</a:t>
            </a:r>
            <a:endParaRPr lang="es-CL" sz="1600" i="1" dirty="0"/>
          </a:p>
        </p:txBody>
      </p:sp>
      <p:sp>
        <p:nvSpPr>
          <p:cNvPr id="55" name="CuadroTexto 54"/>
          <p:cNvSpPr txBox="1"/>
          <p:nvPr/>
        </p:nvSpPr>
        <p:spPr>
          <a:xfrm>
            <a:off x="6241653" y="40725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/>
              <a:t>medios</a:t>
            </a:r>
            <a:endParaRPr lang="es-CL" sz="1600" i="1" dirty="0"/>
          </a:p>
        </p:txBody>
      </p:sp>
      <p:sp>
        <p:nvSpPr>
          <p:cNvPr id="56" name="Elipse 55"/>
          <p:cNvSpPr/>
          <p:nvPr/>
        </p:nvSpPr>
        <p:spPr>
          <a:xfrm rot="12231703">
            <a:off x="4562134" y="3598777"/>
            <a:ext cx="1955365" cy="342735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clear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Elipse 56"/>
          <p:cNvSpPr/>
          <p:nvPr/>
        </p:nvSpPr>
        <p:spPr>
          <a:xfrm rot="20086895">
            <a:off x="4413613" y="3563655"/>
            <a:ext cx="2090468" cy="383168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clear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8" name="CuadroTexto 57"/>
          <p:cNvSpPr txBox="1"/>
          <p:nvPr/>
        </p:nvSpPr>
        <p:spPr>
          <a:xfrm>
            <a:off x="4213018" y="4462975"/>
            <a:ext cx="106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2 x 8= 16                       </a:t>
            </a:r>
          </a:p>
        </p:txBody>
      </p:sp>
      <p:cxnSp>
        <p:nvCxnSpPr>
          <p:cNvPr id="59" name="Conector recto de flecha 58"/>
          <p:cNvCxnSpPr/>
          <p:nvPr/>
        </p:nvCxnSpPr>
        <p:spPr>
          <a:xfrm>
            <a:off x="5115091" y="3570648"/>
            <a:ext cx="735303" cy="334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V="1">
            <a:off x="5149718" y="3607533"/>
            <a:ext cx="637609" cy="351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/>
          <p:cNvSpPr txBox="1"/>
          <p:nvPr/>
        </p:nvSpPr>
        <p:spPr>
          <a:xfrm>
            <a:off x="5519426" y="4441677"/>
            <a:ext cx="106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4 x 4= 16                       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5213490" y="4444704"/>
            <a:ext cx="4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=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2343374" y="5251320"/>
            <a:ext cx="474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Escolar2" panose="00000400000000000000" pitchFamily="2" charset="0"/>
              </a:rPr>
              <a:t>Comprobamos la equivalencia multiplicado cruzado, lo cual nos da como producto 16, entonces son equivalentes.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694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42" grpId="0"/>
      <p:bldP spid="43" grpId="0"/>
      <p:bldP spid="54" grpId="0"/>
      <p:bldP spid="55" grpId="0"/>
      <p:bldP spid="56" grpId="0" animBg="1"/>
      <p:bldP spid="57" grpId="0" animBg="1"/>
      <p:bldP spid="58" grpId="0"/>
      <p:bldP spid="64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447922"/>
            <a:ext cx="691276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11" y="289531"/>
            <a:ext cx="8229600" cy="114300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Activando nuestros conocimientos previos</a:t>
            </a:r>
            <a:endParaRPr lang="es-CL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76704" y="2658233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¿Para qué nos sirve la razón?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</a:t>
            </a:r>
            <a:r>
              <a:rPr lang="es-CL" sz="20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Cómo la representamos? </a:t>
            </a:r>
            <a:endParaRPr lang="es-CL" sz="20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</a:t>
            </a:r>
            <a:r>
              <a:rPr lang="es-CL" sz="20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Utilizamos las razones en la cotidianidad? ¿De qué forma</a:t>
            </a:r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simplificar y amplificar?</a:t>
            </a:r>
          </a:p>
          <a:p>
            <a:pPr marL="342900" indent="-342900">
              <a:buFont typeface="Arial" pitchFamily="34" charset="0"/>
              <a:buChar char="•"/>
            </a:pPr>
            <a:endParaRPr lang="es-CL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700808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51520" y="375138"/>
            <a:ext cx="3240361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Recordemos:</a:t>
            </a:r>
            <a:endParaRPr lang="es-CL" sz="28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95" y="10873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" y="4943029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t="11310" r="15889" b="10119"/>
          <a:stretch/>
        </p:blipFill>
        <p:spPr bwMode="auto">
          <a:xfrm>
            <a:off x="971600" y="1453555"/>
            <a:ext cx="7266230" cy="4771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289929"/>
            <a:ext cx="354455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Recordemos:</a:t>
            </a:r>
            <a:endParaRPr lang="es-CL" sz="28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52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" y="4943029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03648" y="5301208"/>
            <a:ext cx="980187" cy="820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197205"/>
            <a:ext cx="7529110" cy="536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3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816</Words>
  <Application>Microsoft Office PowerPoint</Application>
  <PresentationFormat>Presentación en pantalla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PLANIFICACIÓN  PARA CLASES VIRTUALES SEMANA N°21 FECHA : Jueves 20 de Agosto CURSO: 6° Básico</vt:lpstr>
      <vt:lpstr>Presentación de PowerPoint</vt:lpstr>
      <vt:lpstr>Presentación de PowerPoint</vt:lpstr>
      <vt:lpstr>Presentación de PowerPoint</vt:lpstr>
      <vt:lpstr>Importante:</vt:lpstr>
      <vt:lpstr>Motivación: Desafío del día/problema del día/ cálculo mental</vt:lpstr>
      <vt:lpstr>Activando nuestros conocimientos previos</vt:lpstr>
      <vt:lpstr>Presentación de PowerPoint</vt:lpstr>
      <vt:lpstr>Presentación de PowerPoint</vt:lpstr>
      <vt:lpstr>Presentación de PowerPoint</vt:lpstr>
      <vt:lpstr>Presentación de PowerPoint</vt:lpstr>
      <vt:lpstr>Resolución de problemas: Busca una razón equivalente</vt:lpstr>
      <vt:lpstr>Resolución de problemas: Busca una razón equivalente</vt:lpstr>
      <vt:lpstr>Resolución de problemas: Busca una razón equivalente</vt:lpstr>
      <vt:lpstr>Escribe 3 razones equivalentes:</vt:lpstr>
      <vt:lpstr>Resolución de problemas: Busca una razón equivalente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115</cp:revision>
  <dcterms:created xsi:type="dcterms:W3CDTF">2020-07-06T03:06:52Z</dcterms:created>
  <dcterms:modified xsi:type="dcterms:W3CDTF">2020-08-16T02:24:14Z</dcterms:modified>
</cp:coreProperties>
</file>