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8" r:id="rId3"/>
    <p:sldId id="256" r:id="rId4"/>
    <p:sldId id="295" r:id="rId5"/>
    <p:sldId id="305" r:id="rId6"/>
    <p:sldId id="294" r:id="rId7"/>
    <p:sldId id="258" r:id="rId8"/>
    <p:sldId id="317" r:id="rId9"/>
    <p:sldId id="304" r:id="rId10"/>
    <p:sldId id="318" r:id="rId11"/>
    <p:sldId id="316" r:id="rId12"/>
    <p:sldId id="324" r:id="rId13"/>
    <p:sldId id="321" r:id="rId14"/>
    <p:sldId id="322" r:id="rId15"/>
    <p:sldId id="319" r:id="rId16"/>
    <p:sldId id="320" r:id="rId17"/>
    <p:sldId id="297" r:id="rId18"/>
    <p:sldId id="315" r:id="rId19"/>
    <p:sldId id="323" r:id="rId2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A40"/>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6477" autoAdjust="0"/>
  </p:normalViewPr>
  <p:slideViewPr>
    <p:cSldViewPr>
      <p:cViewPr>
        <p:scale>
          <a:sx n="70" d="100"/>
          <a:sy n="70" d="100"/>
        </p:scale>
        <p:origin x="-1392" y="-18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29-08-2020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07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30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12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96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56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237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5790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609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61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720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29-08-2020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381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rO-D6eSTNA"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3.tmp"/><Relationship Id="rId1" Type="http://schemas.openxmlformats.org/officeDocument/2006/relationships/slideLayout" Target="../slideLayouts/slideLayout13.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4.tmp"/><Relationship Id="rId1" Type="http://schemas.openxmlformats.org/officeDocument/2006/relationships/slideLayout" Target="../slideLayouts/slideLayout13.xm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bcn.cl/historiapolitica/congreso_nacional/historia/index.html?periodo=1811-1823"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aniela.carreno@colegio-jeanpiaget.cl"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7" Type="http://schemas.microsoft.com/office/2007/relationships/hdphoto" Target="../media/hdphoto1.wdp"/><Relationship Id="rId2" Type="http://schemas.openxmlformats.org/officeDocument/2006/relationships/image" Target="../media/image11.gif"/><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erO-D6eST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a:t>
            </a:r>
            <a:r>
              <a:rPr lang="es-CL" sz="2800" b="1" dirty="0" smtClean="0"/>
              <a:t> CLASES VIRTUALES</a:t>
            </a:r>
            <a:r>
              <a:rPr lang="es-CL" sz="2800" dirty="0"/>
              <a:t/>
            </a:r>
            <a:br>
              <a:rPr lang="es-CL" sz="2800" dirty="0"/>
            </a:br>
            <a:r>
              <a:rPr lang="es-CL" sz="2800" dirty="0"/>
              <a:t>SEMANA N</a:t>
            </a:r>
            <a:r>
              <a:rPr lang="es-CL" sz="2800" dirty="0" smtClean="0"/>
              <a:t>° 23</a:t>
            </a:r>
            <a:r>
              <a:rPr lang="es-CL" sz="2800" dirty="0"/>
              <a:t/>
            </a:r>
            <a:br>
              <a:rPr lang="es-CL" sz="2800" dirty="0"/>
            </a:br>
            <a:r>
              <a:rPr lang="es-CL" sz="2800" dirty="0" smtClean="0"/>
              <a:t>FECHA : 31 de agosto al 04 de septiembre 2020.</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764704"/>
            <a:ext cx="7772400" cy="1470025"/>
          </a:xfrm>
        </p:spPr>
        <p:txBody>
          <a:bodyPr/>
          <a:lstStyle/>
          <a:p>
            <a:r>
              <a:rPr lang="es-MX" dirty="0" smtClean="0"/>
              <a:t>Proceso de independencia de Chile </a:t>
            </a:r>
            <a:endParaRPr lang="es-MX" dirty="0"/>
          </a:p>
        </p:txBody>
      </p:sp>
      <p:sp>
        <p:nvSpPr>
          <p:cNvPr id="5" name="4 Subtítulo"/>
          <p:cNvSpPr>
            <a:spLocks noGrp="1"/>
          </p:cNvSpPr>
          <p:nvPr>
            <p:ph type="subTitle" idx="1"/>
          </p:nvPr>
        </p:nvSpPr>
        <p:spPr>
          <a:xfrm>
            <a:off x="1475656" y="3212976"/>
            <a:ext cx="6400800" cy="1752600"/>
          </a:xfrm>
        </p:spPr>
        <p:txBody>
          <a:bodyPr>
            <a:normAutofit fontScale="85000" lnSpcReduction="10000"/>
          </a:bodyPr>
          <a:lstStyle/>
          <a:p>
            <a:pPr algn="just"/>
            <a:r>
              <a:rPr lang="es-MX" dirty="0" smtClean="0"/>
              <a:t>Objetivo: </a:t>
            </a:r>
            <a:r>
              <a:rPr lang="es-CL" dirty="0">
                <a:ea typeface="Calibri"/>
                <a:cs typeface="Times New Roman"/>
              </a:rPr>
              <a:t>Identificar los principales bandos de conflicto durante el proceso de independencia de Chile y narrar los hechos más significativos de la Patria Vieja.</a:t>
            </a:r>
          </a:p>
          <a:p>
            <a:pPr algn="just"/>
            <a:endParaRPr lang="es-CL" dirty="0">
              <a:ea typeface="Calibri"/>
              <a:cs typeface="Times New Roman"/>
            </a:endParaRPr>
          </a:p>
          <a:p>
            <a:pPr algn="just"/>
            <a:endParaRPr lang="es-MX" dirty="0"/>
          </a:p>
        </p:txBody>
      </p:sp>
      <p:pic>
        <p:nvPicPr>
          <p:cNvPr id="6"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581128"/>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82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Observemos el video </a:t>
            </a:r>
            <a:endParaRPr lang="es-MX"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772816"/>
            <a:ext cx="3528392" cy="3528392"/>
          </a:xfrm>
          <a:prstGeom prst="ellipse">
            <a:avLst/>
          </a:prstGeom>
          <a:ln>
            <a:noFill/>
          </a:ln>
          <a:effectLst>
            <a:softEdge rad="112500"/>
          </a:effectLst>
        </p:spPr>
      </p:pic>
      <p:sp>
        <p:nvSpPr>
          <p:cNvPr id="5" name="4 Rectángulo"/>
          <p:cNvSpPr/>
          <p:nvPr/>
        </p:nvSpPr>
        <p:spPr>
          <a:xfrm>
            <a:off x="2358008" y="5445224"/>
            <a:ext cx="5238328" cy="369332"/>
          </a:xfrm>
          <a:prstGeom prst="rect">
            <a:avLst/>
          </a:prstGeom>
        </p:spPr>
        <p:txBody>
          <a:bodyPr wrap="square">
            <a:spAutoFit/>
          </a:bodyPr>
          <a:lstStyle/>
          <a:p>
            <a:r>
              <a:rPr lang="es-MX" dirty="0">
                <a:hlinkClick r:id="rId3"/>
              </a:rPr>
              <a:t>https://www.youtube.com/watch?v=erO-D6eSTNA</a:t>
            </a:r>
            <a:endParaRPr lang="es-MX" dirty="0"/>
          </a:p>
        </p:txBody>
      </p:sp>
    </p:spTree>
    <p:extLst>
      <p:ext uri="{BB962C8B-B14F-4D97-AF65-F5344CB8AC3E}">
        <p14:creationId xmlns:p14="http://schemas.microsoft.com/office/powerpoint/2010/main" val="5327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Patria Vieja </a:t>
            </a:r>
            <a:br>
              <a:rPr lang="es-MX" dirty="0" smtClean="0"/>
            </a:br>
            <a:r>
              <a:rPr lang="es-MX" dirty="0" smtClean="0"/>
              <a:t>(1810-1814)</a:t>
            </a:r>
            <a:endParaRPr lang="es-MX" dirty="0"/>
          </a:p>
        </p:txBody>
      </p:sp>
      <p:sp>
        <p:nvSpPr>
          <p:cNvPr id="3" name="2 Marcador de contenido"/>
          <p:cNvSpPr>
            <a:spLocks noGrp="1"/>
          </p:cNvSpPr>
          <p:nvPr>
            <p:ph idx="1"/>
          </p:nvPr>
        </p:nvSpPr>
        <p:spPr>
          <a:xfrm>
            <a:off x="457200" y="1600201"/>
            <a:ext cx="8229600" cy="1972816"/>
          </a:xfrm>
        </p:spPr>
        <p:txBody>
          <a:bodyPr>
            <a:normAutofit lnSpcReduction="10000"/>
          </a:bodyPr>
          <a:lstStyle/>
          <a:p>
            <a:pPr marL="0" indent="0" algn="just">
              <a:buNone/>
            </a:pPr>
            <a:r>
              <a:rPr lang="es-MX" dirty="0" smtClean="0"/>
              <a:t>Comienza con la formación de la Primera Junta de Gobierno el </a:t>
            </a:r>
            <a:r>
              <a:rPr lang="es-MX" b="1" dirty="0" smtClean="0">
                <a:effectLst>
                  <a:outerShdw blurRad="38100" dist="38100" dir="2700000" algn="tl">
                    <a:srgbClr val="000000">
                      <a:alpha val="43137"/>
                    </a:srgbClr>
                  </a:outerShdw>
                </a:effectLst>
              </a:rPr>
              <a:t>18 de septiembre de 1810</a:t>
            </a:r>
            <a:r>
              <a:rPr lang="es-MX" dirty="0" smtClean="0"/>
              <a:t> y termina con la batalla de Rancagua el </a:t>
            </a:r>
            <a:r>
              <a:rPr lang="es-MX" b="1" dirty="0" smtClean="0">
                <a:effectLst>
                  <a:outerShdw blurRad="38100" dist="38100" dir="2700000" algn="tl">
                    <a:srgbClr val="000000">
                      <a:alpha val="43137"/>
                    </a:srgbClr>
                  </a:outerShdw>
                </a:effectLst>
              </a:rPr>
              <a:t>1 y 2 de octubre de 1814</a:t>
            </a:r>
            <a:r>
              <a:rPr lang="es-MX" dirty="0" smtClean="0"/>
              <a:t>.</a:t>
            </a:r>
          </a:p>
          <a:p>
            <a:endParaRPr lang="es-MX" dirty="0"/>
          </a:p>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4320480" cy="305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2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424936" cy="1728192"/>
          </a:xfrm>
        </p:spPr>
        <p:txBody>
          <a:bodyPr>
            <a:normAutofit fontScale="90000"/>
          </a:bodyPr>
          <a:lstStyle/>
          <a:p>
            <a:r>
              <a:rPr lang="es-MX" dirty="0" smtClean="0"/>
              <a:t>¿Los asistentes a la primera Junta Nacional, habrán estado </a:t>
            </a:r>
            <a:r>
              <a:rPr lang="es-MX" b="1" dirty="0" smtClean="0">
                <a:effectLst>
                  <a:outerShdw blurRad="38100" dist="38100" dir="2700000" algn="tl">
                    <a:srgbClr val="000000">
                      <a:alpha val="43137"/>
                    </a:srgbClr>
                  </a:outerShdw>
                </a:effectLst>
              </a:rPr>
              <a:t>TODOS</a:t>
            </a:r>
            <a:r>
              <a:rPr lang="es-MX" dirty="0" smtClean="0"/>
              <a:t> a favor de la independencia?</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204864"/>
            <a:ext cx="2717252" cy="2988332"/>
          </a:xfrm>
          <a:prstGeom prst="ellipse">
            <a:avLst/>
          </a:prstGeom>
          <a:ln>
            <a:noFill/>
          </a:ln>
          <a:effectLst>
            <a:softEdge rad="112500"/>
          </a:effectLst>
        </p:spPr>
      </p:pic>
      <p:sp>
        <p:nvSpPr>
          <p:cNvPr id="5" name="4 Rectángulo"/>
          <p:cNvSpPr/>
          <p:nvPr/>
        </p:nvSpPr>
        <p:spPr>
          <a:xfrm>
            <a:off x="4211960" y="3140968"/>
            <a:ext cx="4176464"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Patriotas: grupo que, en un principio, quería </a:t>
            </a:r>
            <a:r>
              <a:rPr lang="es-MX" dirty="0" smtClean="0"/>
              <a:t>formar juntas </a:t>
            </a:r>
            <a:r>
              <a:rPr lang="es-MX" dirty="0"/>
              <a:t>de gobierno locales manteniendo la lealtad </a:t>
            </a:r>
            <a:r>
              <a:rPr lang="es-MX" dirty="0" smtClean="0"/>
              <a:t>al rey</a:t>
            </a:r>
            <a:r>
              <a:rPr lang="es-MX" dirty="0"/>
              <a:t>. Más tarde buscaron la independencia</a:t>
            </a:r>
            <a:r>
              <a:rPr lang="es-MX" dirty="0" smtClean="0"/>
              <a:t>.</a:t>
            </a:r>
          </a:p>
          <a:p>
            <a:pPr algn="just"/>
            <a:endParaRPr lang="es-MX" dirty="0"/>
          </a:p>
          <a:p>
            <a:pPr algn="just"/>
            <a:r>
              <a:rPr lang="es-MX" dirty="0"/>
              <a:t>Realistas: aquellos grupos que defienden a </a:t>
            </a:r>
            <a:r>
              <a:rPr lang="es-MX" dirty="0" smtClean="0"/>
              <a:t>la monarquía </a:t>
            </a:r>
            <a:r>
              <a:rPr lang="es-MX" dirty="0"/>
              <a:t>española como régimen de gobierno.</a:t>
            </a:r>
          </a:p>
        </p:txBody>
      </p:sp>
      <p:pic>
        <p:nvPicPr>
          <p:cNvPr id="6"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157521"/>
            <a:ext cx="1392204" cy="170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01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604448" cy="1196752"/>
          </a:xfrm>
        </p:spPr>
        <p:txBody>
          <a:bodyPr>
            <a:noAutofit/>
          </a:bodyPr>
          <a:lstStyle/>
          <a:p>
            <a:pPr algn="just"/>
            <a:r>
              <a:rPr lang="es-MX" sz="2800" dirty="0" smtClean="0"/>
              <a:t>Abre tu libro en la </a:t>
            </a:r>
            <a:r>
              <a:rPr lang="es-MX" sz="2800" b="1" dirty="0" smtClean="0">
                <a:solidFill>
                  <a:srgbClr val="FF0000"/>
                </a:solidFill>
                <a:effectLst>
                  <a:outerShdw blurRad="38100" dist="38100" dir="2700000" algn="tl">
                    <a:srgbClr val="000000">
                      <a:alpha val="43137"/>
                    </a:srgbClr>
                  </a:outerShdw>
                </a:effectLst>
              </a:rPr>
              <a:t>página 62 </a:t>
            </a:r>
            <a:r>
              <a:rPr lang="es-MX" sz="2800" dirty="0" smtClean="0"/>
              <a:t>y lee la información que allí aparece junto a tu profesora y compañeros.</a:t>
            </a:r>
            <a:endParaRPr lang="es-MX" sz="2800" dirty="0"/>
          </a:p>
        </p:txBody>
      </p:sp>
      <p:pic>
        <p:nvPicPr>
          <p:cNvPr id="5" name="4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24744"/>
            <a:ext cx="5844771" cy="4680520"/>
          </a:xfrm>
        </p:spPr>
      </p:pic>
      <p:pic>
        <p:nvPicPr>
          <p:cNvPr id="4" name="Picture 2" descr="▷ Libros: Imágenes Animadas, Gifs y Animaciones ¡100% GRATI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0"/>
            <a:ext cx="800100" cy="96440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427984" y="5661248"/>
            <a:ext cx="4572000" cy="1323439"/>
          </a:xfrm>
          <a:prstGeom prst="rect">
            <a:avLst/>
          </a:prstGeom>
        </p:spPr>
        <p:txBody>
          <a:bodyPr>
            <a:spAutoFit/>
          </a:bodyPr>
          <a:lstStyle/>
          <a:p>
            <a:pPr algn="just"/>
            <a:r>
              <a:rPr lang="es-MX" sz="2000" dirty="0"/>
              <a:t>Considerando el </a:t>
            </a:r>
            <a:r>
              <a:rPr lang="es-MX" sz="2000" b="1" dirty="0">
                <a:effectLst>
                  <a:outerShdw blurRad="38100" dist="38100" dir="2700000" algn="tl">
                    <a:srgbClr val="000000">
                      <a:alpha val="43137"/>
                    </a:srgbClr>
                  </a:outerShdw>
                </a:effectLst>
              </a:rPr>
              <a:t>Recurso 1</a:t>
            </a:r>
            <a:r>
              <a:rPr lang="es-MX" sz="2000" dirty="0"/>
              <a:t>, </a:t>
            </a:r>
            <a:r>
              <a:rPr lang="es-MX" sz="2000" dirty="0" smtClean="0"/>
              <a:t>¿Qué </a:t>
            </a:r>
            <a:r>
              <a:rPr lang="es-MX" sz="2000" dirty="0"/>
              <a:t>medidas tomadas por los patriotas permiten afirmar </a:t>
            </a:r>
            <a:r>
              <a:rPr lang="es-MX" sz="2000" dirty="0" smtClean="0"/>
              <a:t>que buscaban </a:t>
            </a:r>
            <a:r>
              <a:rPr lang="es-MX" sz="2000" dirty="0"/>
              <a:t>la independencia de Chile?</a:t>
            </a:r>
          </a:p>
        </p:txBody>
      </p:sp>
      <p:pic>
        <p:nvPicPr>
          <p:cNvPr id="7"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157521"/>
            <a:ext cx="1392204" cy="170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1580" y="-31547"/>
            <a:ext cx="8229600" cy="995953"/>
          </a:xfrm>
        </p:spPr>
        <p:txBody>
          <a:bodyPr>
            <a:noAutofit/>
          </a:bodyPr>
          <a:lstStyle/>
          <a:p>
            <a:r>
              <a:rPr lang="es-MX" sz="2800" dirty="0"/>
              <a:t>Abre tu libro en la </a:t>
            </a:r>
            <a:r>
              <a:rPr lang="es-MX" sz="2800" b="1" dirty="0">
                <a:solidFill>
                  <a:srgbClr val="FF0000"/>
                </a:solidFill>
                <a:effectLst>
                  <a:outerShdw blurRad="38100" dist="38100" dir="2700000" algn="tl">
                    <a:srgbClr val="000000">
                      <a:alpha val="43137"/>
                    </a:srgbClr>
                  </a:outerShdw>
                </a:effectLst>
              </a:rPr>
              <a:t>página </a:t>
            </a:r>
            <a:r>
              <a:rPr lang="es-MX" sz="2800" b="1" dirty="0" smtClean="0">
                <a:solidFill>
                  <a:srgbClr val="FF0000"/>
                </a:solidFill>
                <a:effectLst>
                  <a:outerShdw blurRad="38100" dist="38100" dir="2700000" algn="tl">
                    <a:srgbClr val="000000">
                      <a:alpha val="43137"/>
                    </a:srgbClr>
                  </a:outerShdw>
                </a:effectLst>
              </a:rPr>
              <a:t>63 </a:t>
            </a:r>
            <a:r>
              <a:rPr lang="es-MX" sz="2800" dirty="0"/>
              <a:t>y lee la información que allí aparece junto a tu profesora y compañeros.</a:t>
            </a:r>
          </a:p>
        </p:txBody>
      </p:sp>
      <p:pic>
        <p:nvPicPr>
          <p:cNvPr id="5" name="4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30" y="1196752"/>
            <a:ext cx="8731985" cy="3528392"/>
          </a:xfrm>
        </p:spPr>
      </p:pic>
      <p:pic>
        <p:nvPicPr>
          <p:cNvPr id="4" name="Picture 2" descr="▷ Libros: Imágenes Animadas, Gifs y Animaciones ¡100% GRATI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0"/>
            <a:ext cx="800100" cy="96440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87624" y="4869160"/>
            <a:ext cx="6192688" cy="830997"/>
          </a:xfrm>
          <a:prstGeom prst="rect">
            <a:avLst/>
          </a:prstGeom>
        </p:spPr>
        <p:txBody>
          <a:bodyPr wrap="square">
            <a:spAutoFit/>
          </a:bodyPr>
          <a:lstStyle/>
          <a:p>
            <a:r>
              <a:rPr lang="es-MX" sz="2400" dirty="0"/>
              <a:t>¿En qué artículo del </a:t>
            </a:r>
            <a:r>
              <a:rPr lang="es-MX" sz="2400" b="1" dirty="0">
                <a:effectLst>
                  <a:outerShdw blurRad="38100" dist="38100" dir="2700000" algn="tl">
                    <a:srgbClr val="000000">
                      <a:alpha val="43137"/>
                    </a:srgbClr>
                  </a:outerShdw>
                </a:effectLst>
              </a:rPr>
              <a:t>Recurso 2 </a:t>
            </a:r>
            <a:r>
              <a:rPr lang="es-MX" sz="2400" dirty="0"/>
              <a:t>se pueden ver intenciones independentistas?, </a:t>
            </a:r>
            <a:r>
              <a:rPr lang="es-MX" sz="2400" dirty="0" smtClean="0"/>
              <a:t>¿Por </a:t>
            </a:r>
            <a:r>
              <a:rPr lang="es-MX" sz="2400" dirty="0"/>
              <a:t>qué?</a:t>
            </a:r>
          </a:p>
        </p:txBody>
      </p:sp>
      <p:pic>
        <p:nvPicPr>
          <p:cNvPr id="7"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157521"/>
            <a:ext cx="1392204" cy="170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4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267744" y="178323"/>
            <a:ext cx="475252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smtClean="0"/>
              <a:t>TICKET DE SALIDA</a:t>
            </a:r>
          </a:p>
          <a:p>
            <a:pPr algn="ctr"/>
            <a:r>
              <a:rPr lang="es-CL" sz="2000" b="1" dirty="0" smtClean="0"/>
              <a:t>HISTORIA, GEOGRAFÍA Y CS. SOCIALES</a:t>
            </a:r>
          </a:p>
          <a:p>
            <a:pPr algn="ctr"/>
            <a:r>
              <a:rPr lang="es-CL" sz="2000" b="1" dirty="0" smtClean="0"/>
              <a:t>SEMANA </a:t>
            </a:r>
            <a:r>
              <a:rPr lang="es-CL" sz="2000" b="1" dirty="0" smtClean="0"/>
              <a:t>23</a:t>
            </a:r>
            <a:endParaRPr lang="es-CL" sz="2000" b="1" dirty="0"/>
          </a:p>
        </p:txBody>
      </p:sp>
      <p:sp>
        <p:nvSpPr>
          <p:cNvPr id="3" name="2 Rectángulo redondeado"/>
          <p:cNvSpPr/>
          <p:nvPr/>
        </p:nvSpPr>
        <p:spPr>
          <a:xfrm>
            <a:off x="467544" y="1278416"/>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Nombre: _______________________________________ </a:t>
            </a:r>
            <a:endParaRPr lang="es-CL" dirty="0"/>
          </a:p>
        </p:txBody>
      </p:sp>
      <p:sp>
        <p:nvSpPr>
          <p:cNvPr id="4" name="3 CuadroTexto"/>
          <p:cNvSpPr txBox="1"/>
          <p:nvPr/>
        </p:nvSpPr>
        <p:spPr>
          <a:xfrm>
            <a:off x="467544" y="2271380"/>
            <a:ext cx="8424936" cy="2308324"/>
          </a:xfrm>
          <a:prstGeom prst="rect">
            <a:avLst/>
          </a:prstGeom>
          <a:noFill/>
        </p:spPr>
        <p:txBody>
          <a:bodyPr wrap="square" rtlCol="0">
            <a:spAutoFit/>
          </a:bodyPr>
          <a:lstStyle/>
          <a:p>
            <a:pPr marL="342900" indent="-342900">
              <a:buAutoNum type="arabicParenR"/>
            </a:pPr>
            <a:r>
              <a:rPr lang="es-CL" dirty="0" smtClean="0"/>
              <a:t>Completa el siguiente cuadro comparativo con la información solicitada:</a:t>
            </a:r>
          </a:p>
          <a:p>
            <a:pPr marL="342900" indent="-342900">
              <a:buAutoNum type="arabicParenR"/>
            </a:pPr>
            <a:endParaRPr lang="es-CL" dirty="0"/>
          </a:p>
          <a:p>
            <a:pPr marL="342900" indent="-342900">
              <a:buAutoNum type="arabicParenR"/>
            </a:pPr>
            <a:endParaRPr lang="es-CL" dirty="0" smtClean="0"/>
          </a:p>
          <a:p>
            <a:pPr marL="342900" indent="-342900">
              <a:buAutoNum type="arabicParenR"/>
            </a:pPr>
            <a:endParaRPr lang="es-CL" dirty="0"/>
          </a:p>
          <a:p>
            <a:pPr marL="342900" indent="-342900">
              <a:buAutoNum type="arabicParenR"/>
            </a:pPr>
            <a:endParaRPr lang="es-CL" dirty="0" smtClean="0"/>
          </a:p>
          <a:p>
            <a:pPr marL="342900" indent="-342900">
              <a:buAutoNum type="arabicParenR"/>
            </a:pPr>
            <a:endParaRPr lang="es-CL" dirty="0"/>
          </a:p>
          <a:p>
            <a:pPr marL="342900" indent="-342900">
              <a:buAutoNum type="arabicParenR"/>
            </a:pPr>
            <a:endParaRPr lang="es-CL" dirty="0" smtClean="0"/>
          </a:p>
          <a:p>
            <a:endParaRPr lang="es-CL" dirty="0"/>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0" y="104278"/>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appy Dance Sticker by Ofix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25740"/>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ilm Camera Sticker by Martina Martian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520" y="5445224"/>
            <a:ext cx="1776297" cy="17762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Tabla"/>
          <p:cNvGraphicFramePr>
            <a:graphicFrameLocks noGrp="1"/>
          </p:cNvGraphicFramePr>
          <p:nvPr>
            <p:extLst>
              <p:ext uri="{D42A27DB-BD31-4B8C-83A1-F6EECF244321}">
                <p14:modId xmlns:p14="http://schemas.microsoft.com/office/powerpoint/2010/main" val="782552555"/>
              </p:ext>
            </p:extLst>
          </p:nvPr>
        </p:nvGraphicFramePr>
        <p:xfrm>
          <a:off x="562757" y="2852936"/>
          <a:ext cx="8064896" cy="2043168"/>
        </p:xfrm>
        <a:graphic>
          <a:graphicData uri="http://schemas.openxmlformats.org/drawingml/2006/table">
            <a:tbl>
              <a:tblPr firstRow="1" bandRow="1">
                <a:tableStyleId>{5C22544A-7EE6-4342-B048-85BDC9FD1C3A}</a:tableStyleId>
              </a:tblPr>
              <a:tblGrid>
                <a:gridCol w="1966102"/>
                <a:gridCol w="3002450"/>
                <a:gridCol w="3096344"/>
              </a:tblGrid>
              <a:tr h="467696">
                <a:tc>
                  <a:txBody>
                    <a:bodyPr/>
                    <a:lstStyle/>
                    <a:p>
                      <a:r>
                        <a:rPr lang="es-MX" dirty="0" smtClean="0"/>
                        <a:t>Bandos </a:t>
                      </a:r>
                      <a:endParaRPr lang="es-MX" dirty="0"/>
                    </a:p>
                  </a:txBody>
                  <a:tcPr/>
                </a:tc>
                <a:tc>
                  <a:txBody>
                    <a:bodyPr/>
                    <a:lstStyle/>
                    <a:p>
                      <a:endParaRPr lang="es-MX" dirty="0"/>
                    </a:p>
                  </a:txBody>
                  <a:tcPr/>
                </a:tc>
                <a:tc>
                  <a:txBody>
                    <a:bodyPr/>
                    <a:lstStyle/>
                    <a:p>
                      <a:r>
                        <a:rPr lang="es-MX" dirty="0" smtClean="0"/>
                        <a:t>Realistas </a:t>
                      </a:r>
                      <a:endParaRPr lang="es-MX" dirty="0"/>
                    </a:p>
                  </a:txBody>
                  <a:tcPr/>
                </a:tc>
              </a:tr>
              <a:tr h="467696">
                <a:tc>
                  <a:txBody>
                    <a:bodyPr/>
                    <a:lstStyle/>
                    <a:p>
                      <a:r>
                        <a:rPr lang="es-MX" dirty="0" smtClean="0"/>
                        <a:t>Objetivo </a:t>
                      </a:r>
                      <a:endParaRPr lang="es-MX" dirty="0"/>
                    </a:p>
                  </a:txBody>
                  <a:tcPr/>
                </a:tc>
                <a:tc>
                  <a:txBody>
                    <a:bodyPr/>
                    <a:lstStyle/>
                    <a:p>
                      <a:r>
                        <a:rPr lang="es-MX" dirty="0" smtClean="0"/>
                        <a:t>Querían la independencia </a:t>
                      </a:r>
                      <a:endParaRPr lang="es-MX" dirty="0"/>
                    </a:p>
                  </a:txBody>
                  <a:tcPr/>
                </a:tc>
                <a:tc>
                  <a:txBody>
                    <a:bodyPr/>
                    <a:lstStyle/>
                    <a:p>
                      <a:endParaRPr lang="es-MX" dirty="0"/>
                    </a:p>
                  </a:txBody>
                  <a:tcPr/>
                </a:tc>
              </a:tr>
              <a:tr h="467696">
                <a:tc>
                  <a:txBody>
                    <a:bodyPr/>
                    <a:lstStyle/>
                    <a:p>
                      <a:r>
                        <a:rPr lang="es-MX" dirty="0" smtClean="0"/>
                        <a:t>Lealtad </a:t>
                      </a:r>
                      <a:endParaRPr lang="es-MX" dirty="0"/>
                    </a:p>
                  </a:txBody>
                  <a:tcPr/>
                </a:tc>
                <a:tc>
                  <a:txBody>
                    <a:bodyPr/>
                    <a:lstStyle/>
                    <a:p>
                      <a:endParaRPr lang="es-MX"/>
                    </a:p>
                  </a:txBody>
                  <a:tcPr/>
                </a:tc>
                <a:tc>
                  <a:txBody>
                    <a:bodyPr/>
                    <a:lstStyle/>
                    <a:p>
                      <a:r>
                        <a:rPr lang="es-MX" dirty="0" smtClean="0"/>
                        <a:t>Con el rey de España</a:t>
                      </a:r>
                      <a:endParaRPr lang="es-MX" dirty="0"/>
                    </a:p>
                  </a:txBody>
                  <a:tcPr/>
                </a:tc>
              </a:tr>
              <a:tr h="467696">
                <a:tc>
                  <a:txBody>
                    <a:bodyPr/>
                    <a:lstStyle/>
                    <a:p>
                      <a:r>
                        <a:rPr lang="es-MX" dirty="0" smtClean="0"/>
                        <a:t>¿Por qué?</a:t>
                      </a:r>
                      <a:endParaRPr lang="es-MX" dirty="0"/>
                    </a:p>
                  </a:txBody>
                  <a:tcPr/>
                </a:tc>
                <a:tc>
                  <a:txBody>
                    <a:bodyPr/>
                    <a:lstStyle/>
                    <a:p>
                      <a:r>
                        <a:rPr lang="es-MX" dirty="0" smtClean="0"/>
                        <a:t>Estaban molestos con el</a:t>
                      </a:r>
                      <a:r>
                        <a:rPr lang="es-MX" baseline="0" dirty="0" smtClean="0"/>
                        <a:t> trato hacia los criollos</a:t>
                      </a:r>
                      <a:endParaRPr lang="es-MX" dirty="0"/>
                    </a:p>
                  </a:txBody>
                  <a:tcPr/>
                </a:tc>
                <a:tc>
                  <a:txBody>
                    <a:bodyPr/>
                    <a:lstStyle/>
                    <a:p>
                      <a:endParaRPr lang="es-MX" dirty="0"/>
                    </a:p>
                  </a:txBody>
                  <a:tcPr/>
                </a:tc>
              </a:tr>
            </a:tbl>
          </a:graphicData>
        </a:graphic>
      </p:graphicFrame>
    </p:spTree>
    <p:extLst>
      <p:ext uri="{BB962C8B-B14F-4D97-AF65-F5344CB8AC3E}">
        <p14:creationId xmlns:p14="http://schemas.microsoft.com/office/powerpoint/2010/main" val="46809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Film Camera Sticker by Martina Martian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517232"/>
            <a:ext cx="1704289" cy="1704290"/>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1187624" y="3356991"/>
            <a:ext cx="7416824" cy="3012385"/>
          </a:xfrm>
        </p:spPr>
        <p:txBody>
          <a:bodyPr>
            <a:noAutofit/>
          </a:bodyPr>
          <a:lstStyle/>
          <a:p>
            <a:pPr algn="just"/>
            <a:r>
              <a:rPr lang="es-MX" sz="2400" dirty="0" smtClean="0"/>
              <a:t>2) Observa la imagen y narra en 6 líneas el momento histórico que allí se representa </a:t>
            </a:r>
            <a:r>
              <a:rPr lang="es-MX" sz="2400" b="1" dirty="0" smtClean="0">
                <a:solidFill>
                  <a:srgbClr val="FF0000"/>
                </a:solidFill>
                <a:effectLst>
                  <a:outerShdw blurRad="38100" dist="38100" dir="2700000" algn="tl">
                    <a:srgbClr val="000000">
                      <a:alpha val="43137"/>
                    </a:srgbClr>
                  </a:outerShdw>
                </a:effectLst>
              </a:rPr>
              <a:t>“Convocatoria al Cabildo Abierto de Santiago y formación de la primera Junta Nacional de Gobierno ”</a:t>
            </a:r>
            <a:r>
              <a:rPr lang="es-MX" sz="2400" dirty="0" smtClean="0"/>
              <a:t>, considerando que esto se realizó el </a:t>
            </a:r>
            <a:r>
              <a:rPr lang="es-MX" sz="2400" b="1" dirty="0" smtClean="0">
                <a:solidFill>
                  <a:srgbClr val="FF0000"/>
                </a:solidFill>
                <a:effectLst>
                  <a:outerShdw blurRad="38100" dist="38100" dir="2700000" algn="tl">
                    <a:srgbClr val="000000">
                      <a:alpha val="43137"/>
                    </a:srgbClr>
                  </a:outerShdw>
                </a:effectLst>
              </a:rPr>
              <a:t>18 de septiembre de 1810 </a:t>
            </a:r>
            <a:r>
              <a:rPr lang="es-MX" sz="2400" dirty="0" smtClean="0"/>
              <a:t>con los principales miembros de la elite criolla como, Bernardo O’Higgins, José Miguel Carrera, Mateo de Toro y Zambrano.</a:t>
            </a:r>
            <a:endParaRPr lang="es-MX" sz="2400" dirty="0"/>
          </a:p>
        </p:txBody>
      </p:sp>
      <p:pic>
        <p:nvPicPr>
          <p:cNvPr id="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31640" y="24598"/>
            <a:ext cx="5976664" cy="32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861048"/>
            <a:ext cx="8712968" cy="1800200"/>
          </a:xfrm>
        </p:spPr>
        <p:txBody>
          <a:bodyPr>
            <a:noAutofit/>
          </a:bodyPr>
          <a:lstStyle/>
          <a:p>
            <a:pPr algn="l"/>
            <a:r>
              <a:rPr lang="es-MX" sz="1800" dirty="0" smtClean="0"/>
              <a:t>3) Envía un audio narrando, con tus palabras, el objetivo del primer </a:t>
            </a:r>
            <a:r>
              <a:rPr lang="es-MX" sz="1800" dirty="0"/>
              <a:t>C</a:t>
            </a:r>
            <a:r>
              <a:rPr lang="es-MX" sz="1800" dirty="0" smtClean="0"/>
              <a:t>ongreso </a:t>
            </a:r>
            <a:r>
              <a:rPr lang="es-MX" sz="1800" dirty="0"/>
              <a:t>N</a:t>
            </a:r>
            <a:r>
              <a:rPr lang="es-MX" sz="1800" dirty="0" smtClean="0"/>
              <a:t>acional y cuáles fueron sus principales propuestas, de acuerdo al texto presentado.</a:t>
            </a:r>
            <a:br>
              <a:rPr lang="es-MX" sz="1800" dirty="0" smtClean="0"/>
            </a:br>
            <a:r>
              <a:rPr lang="es-MX" sz="1800" dirty="0" smtClean="0"/>
              <a:t/>
            </a:r>
            <a:br>
              <a:rPr lang="es-MX" sz="1800" dirty="0" smtClean="0"/>
            </a:br>
            <a:r>
              <a:rPr lang="es-MX" sz="1800" dirty="0" smtClean="0"/>
              <a:t>4) ¿Cuál es la importancia de estudiar estos hechos históricos  para nuestro país? Fundamenta.</a:t>
            </a:r>
            <a:r>
              <a:rPr lang="es-MX" sz="2400" dirty="0" smtClean="0"/>
              <a:t/>
            </a:r>
            <a:br>
              <a:rPr lang="es-MX" sz="2400" dirty="0" smtClean="0"/>
            </a:br>
            <a:r>
              <a:rPr lang="es-MX" sz="2400" dirty="0" smtClean="0"/>
              <a:t>  </a:t>
            </a:r>
            <a:endParaRPr lang="es-MX" sz="2400" dirty="0"/>
          </a:p>
        </p:txBody>
      </p:sp>
      <p:sp>
        <p:nvSpPr>
          <p:cNvPr id="6" name="5 Marcador de contenido"/>
          <p:cNvSpPr>
            <a:spLocks noGrp="1"/>
          </p:cNvSpPr>
          <p:nvPr>
            <p:ph idx="1"/>
          </p:nvPr>
        </p:nvSpPr>
        <p:spPr>
          <a:xfrm>
            <a:off x="107504" y="-12701"/>
            <a:ext cx="8856984" cy="3711785"/>
          </a:xfrm>
          <a:prstGeom prst="rect">
            <a:avLst/>
          </a:prstGeom>
          <a:ln>
            <a:solidFill>
              <a:schemeClr val="accent1">
                <a:alpha val="38000"/>
              </a:schemeClr>
            </a:solidFill>
          </a:ln>
        </p:spPr>
        <p:txBody>
          <a:bodyPr wrap="square">
            <a:spAutoFit/>
          </a:bodyPr>
          <a:lstStyle/>
          <a:p>
            <a:pPr marL="0" indent="0" algn="just">
              <a:buNone/>
            </a:pPr>
            <a:r>
              <a:rPr lang="es-MX" sz="1400" dirty="0"/>
              <a:t>La primera corporación legislativa de la historia de Chile fue el primer Congreso Nacional, instalado el </a:t>
            </a:r>
            <a:r>
              <a:rPr lang="es-MX" sz="1400" b="1" dirty="0">
                <a:solidFill>
                  <a:srgbClr val="FF0000"/>
                </a:solidFill>
                <a:effectLst>
                  <a:outerShdw blurRad="38100" dist="38100" dir="2700000" algn="tl">
                    <a:srgbClr val="000000">
                      <a:alpha val="43137"/>
                    </a:srgbClr>
                  </a:outerShdw>
                </a:effectLst>
              </a:rPr>
              <a:t>4 de julio de 1811 </a:t>
            </a:r>
            <a:r>
              <a:rPr lang="es-MX" sz="1400" dirty="0"/>
              <a:t>y cuya primera acta se redactó el 5 de julio del mismo año. Este Congreso desarrolla una gran labor legislativa, desarrollando 51 sesiones, contabilizadas entre el 4 de septiembre de 1811 y el 2 de diciembre del mismo año</a:t>
            </a:r>
            <a:r>
              <a:rPr lang="es-MX" sz="1400" dirty="0" smtClean="0"/>
              <a:t>. </a:t>
            </a:r>
            <a:endParaRPr lang="es-MX" sz="1400" dirty="0"/>
          </a:p>
          <a:p>
            <a:pPr marL="0" indent="0" algn="just">
              <a:buNone/>
            </a:pPr>
            <a:r>
              <a:rPr lang="es-MX" sz="1400" dirty="0" smtClean="0"/>
              <a:t>Entre </a:t>
            </a:r>
            <a:r>
              <a:rPr lang="es-MX" sz="1400" dirty="0"/>
              <a:t>los diputados electos se encontraban ciudadanos de la importancia de Bernardo O'Higgins y Manuel de Salas. El primer Presidente del Congreso Nacional fue don Juan Antonio Ovalle. Este Congreso, se transformó en la máxima autoridad existente en el país, representando al rey Fernando VII, de manera constituyente, desarrollando gradualmente las bases institucionales del nuevo gobierno</a:t>
            </a:r>
            <a:r>
              <a:rPr lang="es-MX" sz="1400" dirty="0" smtClean="0"/>
              <a:t>.</a:t>
            </a:r>
          </a:p>
          <a:p>
            <a:pPr marL="0" indent="0" algn="just">
              <a:buNone/>
            </a:pPr>
            <a:r>
              <a:rPr lang="es-MX" sz="1400" dirty="0"/>
              <a:t>Entre las iniciativas implementadas por el primer Congreso Nacional, destaca la declaración de libertad de vientres (que libera de la esclavitud a los hijos de esclavos), la fundación del Instituto Nacional y de la Biblioteca Nacional, la declaración de libertad de comercio, la abolición de los derechos parroquiales, el Reglamento de Instrucción Primaria y la Ley de Libertad de Prensa. A su vez, se dicta el Reglamento para el arreglo de la autoridad ejecutiva provisoria de Chile, este documento sancionado el 14 de agosto de 1811, el cual intenta definir y acotar el tema de separación de poderes del Estado, entre otros elementos.</a:t>
            </a:r>
            <a:endParaRPr lang="es-MX" sz="1400" dirty="0" smtClean="0"/>
          </a:p>
          <a:p>
            <a:pPr marL="0" indent="0" algn="just">
              <a:buNone/>
            </a:pPr>
            <a:endParaRPr lang="es-MX" sz="1400" dirty="0"/>
          </a:p>
          <a:p>
            <a:pPr marL="0" indent="0">
              <a:buNone/>
            </a:pPr>
            <a:r>
              <a:rPr lang="es-MX" sz="1400" dirty="0" smtClean="0"/>
              <a:t>Extraído de Congreso Nacional </a:t>
            </a:r>
            <a:r>
              <a:rPr lang="es-MX" sz="1400" dirty="0">
                <a:hlinkClick r:id="rId2"/>
              </a:rPr>
              <a:t>https://www.bcn.cl/historiapolitica/congreso_nacional/historia/index.html?periodo=1811-1823</a:t>
            </a:r>
            <a:endParaRPr lang="es-MX" sz="1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26" y="5517232"/>
            <a:ext cx="2920357" cy="136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Film Camera Sticker by Martina Martian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520" y="5517232"/>
            <a:ext cx="1704289" cy="170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70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wipe(down)">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down)">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down)">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barn(inVertical)">
                                      <p:cBhvr>
                                        <p:cTn id="4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024944175"/>
              </p:ext>
            </p:extLst>
          </p:nvPr>
        </p:nvGraphicFramePr>
        <p:xfrm>
          <a:off x="323528" y="112556"/>
          <a:ext cx="8784976" cy="6484795"/>
        </p:xfrm>
        <a:graphic>
          <a:graphicData uri="http://schemas.openxmlformats.org/drawingml/2006/table">
            <a:tbl>
              <a:tblPr firstRow="1" firstCol="1" bandRow="1"/>
              <a:tblGrid>
                <a:gridCol w="1755698"/>
                <a:gridCol w="7029278"/>
              </a:tblGrid>
              <a:tr h="300159">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smtClean="0">
                          <a:effectLst/>
                          <a:latin typeface="+mn-lt"/>
                          <a:ea typeface="Calibri"/>
                          <a:cs typeface="Times New Roman"/>
                        </a:rPr>
                        <a:t>Historia,</a:t>
                      </a:r>
                      <a:r>
                        <a:rPr lang="es-CL" sz="1400" baseline="0" dirty="0" smtClean="0">
                          <a:effectLst/>
                          <a:latin typeface="+mn-lt"/>
                          <a:ea typeface="Calibri"/>
                          <a:cs typeface="Times New Roman"/>
                        </a:rPr>
                        <a:t> Geografía y Cs. Sociales / 6°A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31">
                <a:tc>
                  <a:txBody>
                    <a:bodyPr/>
                    <a:lstStyle/>
                    <a:p>
                      <a:pPr algn="just">
                        <a:spcAft>
                          <a:spcPts val="0"/>
                        </a:spcAft>
                      </a:pPr>
                      <a:r>
                        <a:rPr lang="es-ES_tradnl" sz="1200" b="1" dirty="0">
                          <a:effectLst/>
                          <a:latin typeface="+mn-lt"/>
                          <a:ea typeface="Calibri"/>
                          <a:cs typeface="Times New Roman"/>
                        </a:rPr>
                        <a:t>NOMBRE DEL </a:t>
                      </a:r>
                      <a:r>
                        <a:rPr lang="es-ES_tradnl" sz="1200" b="1" dirty="0" smtClean="0">
                          <a:effectLst/>
                          <a:latin typeface="+mn-lt"/>
                          <a:ea typeface="Calibri"/>
                          <a:cs typeface="Times New Roman"/>
                        </a:rPr>
                        <a:t>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Daniela Carreño Salinas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67">
                <a:tc>
                  <a:txBody>
                    <a:bodyPr/>
                    <a:lstStyle/>
                    <a:p>
                      <a:pPr algn="just">
                        <a:spcAft>
                          <a:spcPts val="0"/>
                        </a:spcAft>
                      </a:pPr>
                      <a:r>
                        <a:rPr lang="es-CL" sz="1200" b="1" dirty="0" smtClean="0">
                          <a:effectLst/>
                          <a:latin typeface="+mn-lt"/>
                          <a:ea typeface="Calibri"/>
                          <a:cs typeface="Times New Roman"/>
                        </a:rPr>
                        <a:t>EDUCADORA</a:t>
                      </a:r>
                      <a:r>
                        <a:rPr lang="es-CL" sz="1200" b="1" baseline="0" dirty="0" smtClean="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Inés Cariñe</a:t>
                      </a:r>
                      <a:r>
                        <a:rPr lang="es-CL" sz="1400" baseline="0" dirty="0" smtClean="0">
                          <a:effectLst/>
                          <a:latin typeface="+mn-lt"/>
                          <a:ea typeface="Calibri"/>
                          <a:cs typeface="Times New Roman"/>
                        </a:rPr>
                        <a:t> Mena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489">
                <a:tc>
                  <a:txBody>
                    <a:bodyPr/>
                    <a:lstStyle/>
                    <a:p>
                      <a:pPr algn="just">
                        <a:spcAft>
                          <a:spcPts val="0"/>
                        </a:spcAft>
                      </a:pPr>
                      <a:r>
                        <a:rPr lang="es-ES_tradnl" sz="1200" b="1" dirty="0">
                          <a:effectLst/>
                          <a:latin typeface="+mn-lt"/>
                          <a:ea typeface="Calibri"/>
                          <a:cs typeface="Times New Roman"/>
                        </a:rPr>
                        <a:t>OBJETIVO DE APRENDIZAJE </a:t>
                      </a:r>
                      <a:r>
                        <a:rPr lang="es-ES_tradnl" sz="1200" b="1" dirty="0" smtClean="0">
                          <a:effectLst/>
                          <a:latin typeface="+mn-lt"/>
                          <a:ea typeface="Calibri"/>
                          <a:cs typeface="Times New Roman"/>
                        </a:rPr>
                        <a:t>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MX" sz="1400" dirty="0" smtClean="0">
                          <a:effectLst/>
                          <a:latin typeface="+mn-lt"/>
                          <a:ea typeface="Calibri"/>
                          <a:cs typeface="Times New Roman"/>
                        </a:rPr>
                        <a:t>OA02 Explicar el desarrollo del proceso de independencia de Chile, considerando actores y bandos que se enfrentaron, hombres y mujeres destacados, avances y retrocesos de la causa patriota y algunos acontecimientos significativos, como la celebración del cabildo abierto de 1810 y la formación de la Primera Junta Nacional de Gobierno, la elección del primer Congreso Nacional, las batallas de Rancagua, Chacabuco y Maipú, y la Declaración de la Independencia, entre otros..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931">
                <a:tc>
                  <a:txBody>
                    <a:bodyPr/>
                    <a:lstStyle/>
                    <a:p>
                      <a:pPr algn="just">
                        <a:spcAft>
                          <a:spcPts val="0"/>
                        </a:spcAft>
                      </a:pPr>
                      <a:endParaRPr lang="es-ES_tradnl" sz="1200" b="1" dirty="0" smtClean="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INDICADORES DE EVALUACIÓN PARA OA</a:t>
                      </a:r>
                      <a:endParaRPr lang="es-CL" sz="12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285750" indent="-285750">
                        <a:lnSpc>
                          <a:spcPct val="115000"/>
                        </a:lnSpc>
                        <a:spcAft>
                          <a:spcPts val="0"/>
                        </a:spcAft>
                        <a:buFontTx/>
                        <a:buChar char="-"/>
                      </a:pPr>
                      <a:r>
                        <a:rPr lang="es-MX" sz="1400" dirty="0" smtClean="0"/>
                        <a:t>Identifican los principales bandos en conflicto, y comparan las ideas y motivaciones de cada uno.</a:t>
                      </a:r>
                    </a:p>
                    <a:p>
                      <a:pPr marL="285750" indent="-285750">
                        <a:lnSpc>
                          <a:spcPct val="115000"/>
                        </a:lnSpc>
                        <a:spcAft>
                          <a:spcPts val="0"/>
                        </a:spcAft>
                        <a:buFontTx/>
                        <a:buChar char="-"/>
                      </a:pPr>
                      <a:r>
                        <a:rPr lang="es-MX" sz="1400" dirty="0" smtClean="0"/>
                        <a:t>Narran, usando diversas fuentes, algunos de los hechos más significativos de la primera etapa de la Independencia, como la convocatoria al cabildo abierto, la formación de la Junta de Gobierno y la creación del Congreso, entre otros.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4780">
                <a:tc>
                  <a:txBody>
                    <a:bodyPr/>
                    <a:lstStyle/>
                    <a:p>
                      <a:pPr algn="just">
                        <a:spcAft>
                          <a:spcPts val="0"/>
                        </a:spcAft>
                      </a:pPr>
                      <a:r>
                        <a:rPr lang="es-ES_tradnl" sz="1200" b="1" dirty="0" smtClean="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Proceso de Independencia de Chile</a:t>
                      </a:r>
                      <a:r>
                        <a:rPr lang="es-CL" sz="1400" baseline="0" dirty="0" smtClean="0">
                          <a:effectLst/>
                          <a:latin typeface="+mn-lt"/>
                          <a:ea typeface="Calibri"/>
                          <a:cs typeface="Times New Roman"/>
                        </a:rPr>
                        <a:t> / </a:t>
                      </a:r>
                      <a:r>
                        <a:rPr lang="es-MX" sz="1400" baseline="0" dirty="0" smtClean="0">
                          <a:effectLst/>
                          <a:latin typeface="+mn-lt"/>
                          <a:ea typeface="Calibri"/>
                          <a:cs typeface="Times New Roman"/>
                        </a:rPr>
                        <a:t>Pensamiento temporal y espacial.  a. Representar e interpretar secuencias cronológicas mediante líneas de tiempo simples y paralelas, e identificar períodos y acontecimientos simultáneos. Análisis y trabajo con fuentes. e. Obtener información sobre el pasado y el presente a partir de diversas fuentes primarias y secundarias, identificando el contexto histórico e infiriendo la intención o función original de estas fuentes.</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32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Identificar los principales bandos de conflicto durante</a:t>
                      </a:r>
                      <a:r>
                        <a:rPr lang="es-CL" sz="1400" baseline="0" dirty="0" smtClean="0">
                          <a:effectLst/>
                          <a:latin typeface="+mn-lt"/>
                          <a:ea typeface="Calibri"/>
                          <a:cs typeface="Times New Roman"/>
                        </a:rPr>
                        <a:t> el proceso de independencia de Chile y narrar los hechos más significativos de la Patria Vieja.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317">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smtClean="0">
                          <a:effectLst/>
                          <a:latin typeface="+mn-lt"/>
                        </a:rPr>
                        <a:t>Responder</a:t>
                      </a:r>
                      <a:r>
                        <a:rPr lang="es-CL" sz="1400" b="0" baseline="0" dirty="0" smtClean="0">
                          <a:effectLst/>
                          <a:latin typeface="+mn-lt"/>
                        </a:rPr>
                        <a:t> </a:t>
                      </a:r>
                      <a:r>
                        <a:rPr lang="es-CL" sz="1400" b="0" baseline="0" dirty="0" smtClean="0">
                          <a:solidFill>
                            <a:srgbClr val="FF0000"/>
                          </a:solidFill>
                          <a:effectLst>
                            <a:outerShdw blurRad="38100" dist="38100" dir="2700000" algn="tl">
                              <a:srgbClr val="000000">
                                <a:alpha val="43137"/>
                              </a:srgbClr>
                            </a:outerShdw>
                          </a:effectLst>
                          <a:latin typeface="+mn-lt"/>
                        </a:rPr>
                        <a:t>ticket de salida </a:t>
                      </a:r>
                      <a:r>
                        <a:rPr lang="es-CL" sz="1400" b="0" baseline="0" dirty="0" smtClean="0">
                          <a:effectLst/>
                          <a:latin typeface="+mn-lt"/>
                        </a:rPr>
                        <a:t>y enviar a </a:t>
                      </a:r>
                      <a:r>
                        <a:rPr lang="es-CL" sz="1400" b="0" baseline="0" dirty="0" smtClean="0">
                          <a:effectLst/>
                          <a:latin typeface="+mn-lt"/>
                          <a:hlinkClick r:id="rId2"/>
                        </a:rPr>
                        <a:t>daniela.carreno@colegio-jeanpiaget.cl</a:t>
                      </a:r>
                      <a:r>
                        <a:rPr lang="es-CL" sz="1400" b="0" baseline="0" dirty="0" smtClean="0">
                          <a:effectLst/>
                          <a:latin typeface="+mn-lt"/>
                        </a:rPr>
                        <a:t> o al </a:t>
                      </a:r>
                      <a:r>
                        <a:rPr lang="es-CL" sz="1400" b="0" baseline="0" dirty="0" err="1" smtClean="0">
                          <a:effectLst/>
                          <a:latin typeface="+mn-lt"/>
                        </a:rPr>
                        <a:t>wsp</a:t>
                      </a:r>
                      <a:r>
                        <a:rPr lang="es-CL" sz="1400" b="0" baseline="0" dirty="0" smtClean="0">
                          <a:effectLst/>
                          <a:latin typeface="+mn-lt"/>
                        </a:rPr>
                        <a:t> +569 41745325 el día </a:t>
                      </a:r>
                      <a:r>
                        <a:rPr lang="es-CL" sz="1400" b="1" baseline="0" dirty="0" smtClean="0">
                          <a:effectLst/>
                          <a:latin typeface="+mn-lt"/>
                        </a:rPr>
                        <a:t>viernes 04 de septiembre</a:t>
                      </a:r>
                      <a:r>
                        <a:rPr lang="es-CL" sz="1400" b="0" baseline="0" dirty="0" smtClean="0">
                          <a:effectLst/>
                          <a:latin typeface="+mn-lt"/>
                        </a:rPr>
                        <a:t>.</a:t>
                      </a:r>
                      <a:endParaRPr lang="es-CL" sz="1600" b="0" dirty="0" smtClean="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67" y="0"/>
            <a:ext cx="2841592" cy="372454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060848"/>
            <a:ext cx="2808312" cy="3748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213" y="3174445"/>
            <a:ext cx="287391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2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Profesor\Downloads\WhatsApp Image 2020-08-01 at 13.42.50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791305"/>
            <a:ext cx="287352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rofesor\Downloads\WhatsApp Image 2020-08-01 at 13.42.5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113" y="3280692"/>
            <a:ext cx="2846887" cy="3577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98" y="25596"/>
            <a:ext cx="2864064" cy="35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37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5" y="15755"/>
            <a:ext cx="2721952" cy="362926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rofesor\Downloads\WhatsApp Image 2020-08-01 at 13.42.51 (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348880"/>
            <a:ext cx="2732977" cy="36124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731" y="3245576"/>
            <a:ext cx="2712269" cy="361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0"/>
                                        <p:tgtEl>
                                          <p:spTgt spid="2053"/>
                                        </p:tgtEl>
                                      </p:cBhvr>
                                    </p:animEffec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a:t>
            </a:r>
            <a:r>
              <a:rPr lang="es-CL" b="1" dirty="0" smtClean="0">
                <a:solidFill>
                  <a:prstClr val="black"/>
                </a:solidFill>
              </a:rPr>
              <a:t>Historia</a:t>
            </a:r>
            <a:r>
              <a:rPr lang="es-CL" b="1" dirty="0">
                <a:solidFill>
                  <a:prstClr val="black"/>
                </a:solidFill>
              </a:rPr>
              <a:t>.</a:t>
            </a: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147" y="88453"/>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1000"/>
                                        <p:tgtEl>
                                          <p:spTgt spid="10242"/>
                                        </p:tgtEl>
                                      </p:cBhvr>
                                    </p:animEffect>
                                    <p:anim calcmode="lin" valueType="num">
                                      <p:cBhvr>
                                        <p:cTn id="36" dur="1000" fill="hold"/>
                                        <p:tgtEl>
                                          <p:spTgt spid="10242"/>
                                        </p:tgtEl>
                                        <p:attrNameLst>
                                          <p:attrName>ppt_x</p:attrName>
                                        </p:attrNameLst>
                                      </p:cBhvr>
                                      <p:tavLst>
                                        <p:tav tm="0">
                                          <p:val>
                                            <p:strVal val="#ppt_x"/>
                                          </p:val>
                                        </p:tav>
                                        <p:tav tm="100000">
                                          <p:val>
                                            <p:strVal val="#ppt_x"/>
                                          </p:val>
                                        </p:tav>
                                      </p:tavLst>
                                    </p:anim>
                                    <p:anim calcmode="lin" valueType="num">
                                      <p:cBhvr>
                                        <p:cTn id="37"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Script MT Bold" panose="03040602040607080904" pitchFamily="66" charset="0"/>
              </a:rPr>
              <a:t>¿</a:t>
            </a:r>
            <a:r>
              <a:rPr lang="es-MX" dirty="0" smtClean="0">
                <a:latin typeface="Script MT Bold" panose="03040602040607080904" pitchFamily="66" charset="0"/>
              </a:rPr>
              <a:t>Recordemos?</a:t>
            </a:r>
            <a:r>
              <a:rPr lang="es-MX" dirty="0" smtClean="0"/>
              <a:t> </a:t>
            </a:r>
            <a:endParaRPr lang="es-MX" dirty="0"/>
          </a:p>
        </p:txBody>
      </p:sp>
      <p:pic>
        <p:nvPicPr>
          <p:cNvPr id="14" name="1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484784"/>
            <a:ext cx="4831396" cy="4525963"/>
          </a:xfrm>
          <a:prstGeom prst="roundRect">
            <a:avLst>
              <a:gd name="adj" fmla="val 4167"/>
            </a:avLst>
          </a:prstGeom>
          <a:solidFill>
            <a:srgbClr val="FFFFFF"/>
          </a:solidFill>
          <a:ln w="12700" cap="sq">
            <a:solidFill>
              <a:schemeClr val="tx1"/>
            </a:solidFill>
            <a:prstDash val="sysDash"/>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6003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65365" y="0"/>
            <a:ext cx="8278635" cy="836712"/>
          </a:xfrm>
        </p:spPr>
        <p:txBody>
          <a:bodyPr>
            <a:normAutofit/>
          </a:bodyPr>
          <a:lstStyle/>
          <a:p>
            <a:r>
              <a:rPr lang="es-CL" dirty="0" smtClean="0"/>
              <a:t>Proceso de Independencia de Chile </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80528" y="10308"/>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61229" y="1664804"/>
            <a:ext cx="2592288"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Patria Vieja </a:t>
            </a:r>
          </a:p>
          <a:p>
            <a:pPr algn="ctr"/>
            <a:r>
              <a:rPr lang="es-MX" dirty="0" smtClean="0"/>
              <a:t>(1810-1814)</a:t>
            </a:r>
            <a:endParaRPr lang="es-MX" dirty="0"/>
          </a:p>
        </p:txBody>
      </p:sp>
      <p:sp>
        <p:nvSpPr>
          <p:cNvPr id="5" name="4 Rectángulo"/>
          <p:cNvSpPr/>
          <p:nvPr/>
        </p:nvSpPr>
        <p:spPr>
          <a:xfrm>
            <a:off x="426788" y="5007674"/>
            <a:ext cx="2592288"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Patria Nueva </a:t>
            </a:r>
          </a:p>
          <a:p>
            <a:pPr algn="ctr"/>
            <a:r>
              <a:rPr lang="es-MX" dirty="0" smtClean="0"/>
              <a:t>(1817-1823)</a:t>
            </a:r>
            <a:endParaRPr lang="es-MX" dirty="0"/>
          </a:p>
        </p:txBody>
      </p:sp>
      <p:sp>
        <p:nvSpPr>
          <p:cNvPr id="6" name="5 Rectángulo"/>
          <p:cNvSpPr/>
          <p:nvPr/>
        </p:nvSpPr>
        <p:spPr>
          <a:xfrm>
            <a:off x="426788" y="3284984"/>
            <a:ext cx="2592288"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Reconquista</a:t>
            </a:r>
          </a:p>
          <a:p>
            <a:pPr algn="ctr"/>
            <a:r>
              <a:rPr lang="es-MX" dirty="0" smtClean="0"/>
              <a:t>(1814-1817)</a:t>
            </a:r>
            <a:endParaRPr lang="es-MX"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942" y="908720"/>
            <a:ext cx="3255883" cy="18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942" y="4970316"/>
            <a:ext cx="3255883" cy="18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942" y="2933129"/>
            <a:ext cx="3255883" cy="18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8 Conector recto de flecha"/>
          <p:cNvCxnSpPr/>
          <p:nvPr/>
        </p:nvCxnSpPr>
        <p:spPr>
          <a:xfrm flipV="1">
            <a:off x="3419872" y="2276872"/>
            <a:ext cx="1800200"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3419872" y="2132856"/>
            <a:ext cx="180020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3203848" y="3753036"/>
            <a:ext cx="1872208" cy="183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6" descr="Signo de Interrogación Animado (con imágenes) | Preguntas al azar ..."/>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257" y="5785206"/>
            <a:ext cx="861944" cy="105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4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99"/>
                                        </p:tgtEl>
                                        <p:attrNameLst>
                                          <p:attrName>style.visibility</p:attrName>
                                        </p:attrNameLst>
                                      </p:cBhvr>
                                      <p:to>
                                        <p:strVal val="visible"/>
                                      </p:to>
                                    </p:set>
                                    <p:animEffect transition="in" filter="fade">
                                      <p:cBhvr>
                                        <p:cTn id="29" dur="1000"/>
                                        <p:tgtEl>
                                          <p:spTgt spid="4099"/>
                                        </p:tgtEl>
                                      </p:cBhvr>
                                    </p:animEffect>
                                    <p:anim calcmode="lin" valueType="num">
                                      <p:cBhvr>
                                        <p:cTn id="30" dur="1000" fill="hold"/>
                                        <p:tgtEl>
                                          <p:spTgt spid="4099"/>
                                        </p:tgtEl>
                                        <p:attrNameLst>
                                          <p:attrName>ppt_x</p:attrName>
                                        </p:attrNameLst>
                                      </p:cBhvr>
                                      <p:tavLst>
                                        <p:tav tm="0">
                                          <p:val>
                                            <p:strVal val="#ppt_x"/>
                                          </p:val>
                                        </p:tav>
                                        <p:tav tm="100000">
                                          <p:val>
                                            <p:strVal val="#ppt_x"/>
                                          </p:val>
                                        </p:tav>
                                      </p:tavLst>
                                    </p:anim>
                                    <p:anim calcmode="lin" valueType="num">
                                      <p:cBhvr>
                                        <p:cTn id="3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fade">
                                      <p:cBhvr>
                                        <p:cTn id="36" dur="1000"/>
                                        <p:tgtEl>
                                          <p:spTgt spid="4098"/>
                                        </p:tgtEl>
                                      </p:cBhvr>
                                    </p:animEffect>
                                    <p:anim calcmode="lin" valueType="num">
                                      <p:cBhvr>
                                        <p:cTn id="37" dur="1000" fill="hold"/>
                                        <p:tgtEl>
                                          <p:spTgt spid="4098"/>
                                        </p:tgtEl>
                                        <p:attrNameLst>
                                          <p:attrName>ppt_x</p:attrName>
                                        </p:attrNameLst>
                                      </p:cBhvr>
                                      <p:tavLst>
                                        <p:tav tm="0">
                                          <p:val>
                                            <p:strVal val="#ppt_x"/>
                                          </p:val>
                                        </p:tav>
                                        <p:tav tm="100000">
                                          <p:val>
                                            <p:strVal val="#ppt_x"/>
                                          </p:val>
                                        </p:tav>
                                      </p:tavLst>
                                    </p:anim>
                                    <p:anim calcmode="lin" valueType="num">
                                      <p:cBhvr>
                                        <p:cTn id="3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izquierda"/>
          <p:cNvSpPr/>
          <p:nvPr/>
        </p:nvSpPr>
        <p:spPr>
          <a:xfrm>
            <a:off x="395536" y="2708920"/>
            <a:ext cx="2952328" cy="1728192"/>
          </a:xfrm>
          <a:prstGeom prst="lef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Patria vieja </a:t>
            </a:r>
            <a:endParaRPr lang="es-MX" dirty="0">
              <a:solidFill>
                <a:schemeClr val="tx1"/>
              </a:solidFill>
            </a:endParaRPr>
          </a:p>
        </p:txBody>
      </p:sp>
      <p:sp>
        <p:nvSpPr>
          <p:cNvPr id="5" name="4 Rectángulo"/>
          <p:cNvSpPr/>
          <p:nvPr/>
        </p:nvSpPr>
        <p:spPr>
          <a:xfrm>
            <a:off x="3347864" y="3140968"/>
            <a:ext cx="2592288" cy="864096"/>
          </a:xfrm>
          <a:prstGeom prst="rect">
            <a:avLst/>
          </a:prstGeom>
          <a:solidFill>
            <a:srgbClr val="D2F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Reconquista</a:t>
            </a:r>
            <a:r>
              <a:rPr lang="es-MX" dirty="0" smtClean="0"/>
              <a:t> </a:t>
            </a:r>
            <a:endParaRPr lang="es-MX" dirty="0"/>
          </a:p>
        </p:txBody>
      </p:sp>
      <p:sp>
        <p:nvSpPr>
          <p:cNvPr id="6" name="5 Flecha derecha"/>
          <p:cNvSpPr/>
          <p:nvPr/>
        </p:nvSpPr>
        <p:spPr>
          <a:xfrm>
            <a:off x="5940152" y="2708920"/>
            <a:ext cx="2736304" cy="17281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Patria Nueva </a:t>
            </a:r>
            <a:endParaRPr lang="es-MX" dirty="0"/>
          </a:p>
        </p:txBody>
      </p:sp>
      <p:sp>
        <p:nvSpPr>
          <p:cNvPr id="7" name="6 CuadroTexto"/>
          <p:cNvSpPr txBox="1"/>
          <p:nvPr/>
        </p:nvSpPr>
        <p:spPr>
          <a:xfrm>
            <a:off x="609748" y="4333746"/>
            <a:ext cx="1944216" cy="923330"/>
          </a:xfrm>
          <a:prstGeom prst="rect">
            <a:avLst/>
          </a:prstGeom>
          <a:noFill/>
        </p:spPr>
        <p:txBody>
          <a:bodyPr wrap="square" rtlCol="0">
            <a:spAutoFit/>
          </a:bodyPr>
          <a:lstStyle/>
          <a:p>
            <a:r>
              <a:rPr lang="es-MX" dirty="0" smtClean="0"/>
              <a:t>Primera Junta Nacional de Gobierno </a:t>
            </a:r>
            <a:endParaRPr lang="es-MX" dirty="0"/>
          </a:p>
        </p:txBody>
      </p:sp>
      <p:sp>
        <p:nvSpPr>
          <p:cNvPr id="8" name="7 CuadroTexto"/>
          <p:cNvSpPr txBox="1"/>
          <p:nvPr/>
        </p:nvSpPr>
        <p:spPr>
          <a:xfrm>
            <a:off x="2771800" y="4149080"/>
            <a:ext cx="1440160" cy="646331"/>
          </a:xfrm>
          <a:prstGeom prst="rect">
            <a:avLst/>
          </a:prstGeom>
          <a:noFill/>
        </p:spPr>
        <p:txBody>
          <a:bodyPr wrap="square" rtlCol="0">
            <a:spAutoFit/>
          </a:bodyPr>
          <a:lstStyle/>
          <a:p>
            <a:r>
              <a:rPr lang="es-MX" dirty="0" smtClean="0"/>
              <a:t>Batalla de Rancagua </a:t>
            </a:r>
            <a:endParaRPr lang="es-MX" dirty="0"/>
          </a:p>
        </p:txBody>
      </p:sp>
      <p:sp>
        <p:nvSpPr>
          <p:cNvPr id="9" name="8 CuadroTexto"/>
          <p:cNvSpPr txBox="1"/>
          <p:nvPr/>
        </p:nvSpPr>
        <p:spPr>
          <a:xfrm>
            <a:off x="5292080" y="4149080"/>
            <a:ext cx="1296144" cy="646331"/>
          </a:xfrm>
          <a:prstGeom prst="rect">
            <a:avLst/>
          </a:prstGeom>
          <a:noFill/>
        </p:spPr>
        <p:txBody>
          <a:bodyPr wrap="square" rtlCol="0">
            <a:spAutoFit/>
          </a:bodyPr>
          <a:lstStyle/>
          <a:p>
            <a:r>
              <a:rPr lang="es-MX" dirty="0" smtClean="0"/>
              <a:t>Batalla de Chacabuco </a:t>
            </a:r>
            <a:endParaRPr lang="es-MX" dirty="0"/>
          </a:p>
        </p:txBody>
      </p:sp>
      <p:sp>
        <p:nvSpPr>
          <p:cNvPr id="10" name="9 CuadroTexto"/>
          <p:cNvSpPr txBox="1"/>
          <p:nvPr/>
        </p:nvSpPr>
        <p:spPr>
          <a:xfrm>
            <a:off x="7092280" y="4403574"/>
            <a:ext cx="1584176" cy="646331"/>
          </a:xfrm>
          <a:prstGeom prst="rect">
            <a:avLst/>
          </a:prstGeom>
          <a:noFill/>
        </p:spPr>
        <p:txBody>
          <a:bodyPr wrap="square" rtlCol="0">
            <a:spAutoFit/>
          </a:bodyPr>
          <a:lstStyle/>
          <a:p>
            <a:r>
              <a:rPr lang="es-MX" dirty="0" smtClean="0"/>
              <a:t>Abdicación de O’Higgins</a:t>
            </a:r>
            <a:endParaRPr lang="es-MX" dirty="0"/>
          </a:p>
        </p:txBody>
      </p:sp>
      <p:cxnSp>
        <p:nvCxnSpPr>
          <p:cNvPr id="12" name="11 Conector recto"/>
          <p:cNvCxnSpPr/>
          <p:nvPr/>
        </p:nvCxnSpPr>
        <p:spPr>
          <a:xfrm>
            <a:off x="1331640" y="4005064"/>
            <a:ext cx="0" cy="328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347864" y="4005064"/>
            <a:ext cx="0" cy="164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a:endCxn id="9" idx="0"/>
          </p:cNvCxnSpPr>
          <p:nvPr/>
        </p:nvCxnSpPr>
        <p:spPr>
          <a:xfrm>
            <a:off x="5940152" y="400506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7668344" y="4005064"/>
            <a:ext cx="0" cy="398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331640" y="270892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V="1">
            <a:off x="5940152" y="279717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V="1">
            <a:off x="3347864" y="272468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V="1">
            <a:off x="7668344" y="2797178"/>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7272300" y="2413320"/>
            <a:ext cx="792088" cy="369332"/>
          </a:xfrm>
          <a:prstGeom prst="rect">
            <a:avLst/>
          </a:prstGeom>
          <a:noFill/>
        </p:spPr>
        <p:txBody>
          <a:bodyPr wrap="square" rtlCol="0">
            <a:spAutoFit/>
          </a:bodyPr>
          <a:lstStyle/>
          <a:p>
            <a:r>
              <a:rPr lang="es-MX" dirty="0" smtClean="0"/>
              <a:t>1823</a:t>
            </a:r>
            <a:endParaRPr lang="es-MX" dirty="0"/>
          </a:p>
        </p:txBody>
      </p:sp>
      <p:sp>
        <p:nvSpPr>
          <p:cNvPr id="32" name="31 CuadroTexto"/>
          <p:cNvSpPr txBox="1"/>
          <p:nvPr/>
        </p:nvSpPr>
        <p:spPr>
          <a:xfrm>
            <a:off x="1051992" y="2429272"/>
            <a:ext cx="792088" cy="369332"/>
          </a:xfrm>
          <a:prstGeom prst="rect">
            <a:avLst/>
          </a:prstGeom>
          <a:noFill/>
        </p:spPr>
        <p:txBody>
          <a:bodyPr wrap="square" rtlCol="0">
            <a:spAutoFit/>
          </a:bodyPr>
          <a:lstStyle/>
          <a:p>
            <a:r>
              <a:rPr lang="es-MX" dirty="0" smtClean="0"/>
              <a:t>1810</a:t>
            </a:r>
            <a:endParaRPr lang="es-MX" dirty="0"/>
          </a:p>
        </p:txBody>
      </p:sp>
      <p:sp>
        <p:nvSpPr>
          <p:cNvPr id="33" name="32 CuadroTexto"/>
          <p:cNvSpPr txBox="1"/>
          <p:nvPr/>
        </p:nvSpPr>
        <p:spPr>
          <a:xfrm>
            <a:off x="5527727" y="2397006"/>
            <a:ext cx="792088" cy="369332"/>
          </a:xfrm>
          <a:prstGeom prst="rect">
            <a:avLst/>
          </a:prstGeom>
          <a:noFill/>
        </p:spPr>
        <p:txBody>
          <a:bodyPr wrap="square" rtlCol="0">
            <a:spAutoFit/>
          </a:bodyPr>
          <a:lstStyle/>
          <a:p>
            <a:r>
              <a:rPr lang="es-MX" dirty="0" smtClean="0"/>
              <a:t>1817</a:t>
            </a:r>
            <a:endParaRPr lang="es-MX" dirty="0"/>
          </a:p>
        </p:txBody>
      </p:sp>
      <p:sp>
        <p:nvSpPr>
          <p:cNvPr id="34" name="33 CuadroTexto"/>
          <p:cNvSpPr txBox="1"/>
          <p:nvPr/>
        </p:nvSpPr>
        <p:spPr>
          <a:xfrm>
            <a:off x="2951820" y="2397006"/>
            <a:ext cx="792088" cy="369332"/>
          </a:xfrm>
          <a:prstGeom prst="rect">
            <a:avLst/>
          </a:prstGeom>
          <a:noFill/>
        </p:spPr>
        <p:txBody>
          <a:bodyPr wrap="square" rtlCol="0">
            <a:spAutoFit/>
          </a:bodyPr>
          <a:lstStyle/>
          <a:p>
            <a:r>
              <a:rPr lang="es-MX" dirty="0" smtClean="0"/>
              <a:t>1814</a:t>
            </a:r>
            <a:endParaRPr lang="es-MX" dirty="0"/>
          </a:p>
        </p:txBody>
      </p:sp>
      <p:sp>
        <p:nvSpPr>
          <p:cNvPr id="35" name="3 Título"/>
          <p:cNvSpPr txBox="1">
            <a:spLocks/>
          </p:cNvSpPr>
          <p:nvPr/>
        </p:nvSpPr>
        <p:spPr>
          <a:xfrm>
            <a:off x="555541" y="11663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t>Completa las fechas y hechos que faltan, según corresponda.</a:t>
            </a:r>
            <a:endParaRPr lang="es-MX" dirty="0"/>
          </a:p>
        </p:txBody>
      </p:sp>
      <p:sp>
        <p:nvSpPr>
          <p:cNvPr id="2" name="1 Rectángulo"/>
          <p:cNvSpPr/>
          <p:nvPr/>
        </p:nvSpPr>
        <p:spPr>
          <a:xfrm>
            <a:off x="2358008" y="5445224"/>
            <a:ext cx="4572000" cy="646331"/>
          </a:xfrm>
          <a:prstGeom prst="rect">
            <a:avLst/>
          </a:prstGeom>
        </p:spPr>
        <p:txBody>
          <a:bodyPr>
            <a:spAutoFit/>
          </a:bodyPr>
          <a:lstStyle/>
          <a:p>
            <a:r>
              <a:rPr lang="es-MX" dirty="0">
                <a:hlinkClick r:id="rId2"/>
              </a:rPr>
              <a:t>https://www.youtube.com/watch?v=erO-D6eSTNA</a:t>
            </a:r>
            <a:endParaRPr lang="es-MX" dirty="0"/>
          </a:p>
        </p:txBody>
      </p:sp>
    </p:spTree>
    <p:extLst>
      <p:ext uri="{BB962C8B-B14F-4D97-AF65-F5344CB8AC3E}">
        <p14:creationId xmlns:p14="http://schemas.microsoft.com/office/powerpoint/2010/main" val="124614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p:bldP spid="10" grpId="0"/>
      <p:bldP spid="31" grpId="0"/>
      <p:bldP spid="32" grpId="0"/>
      <p:bldP spid="3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TotalTime>
  <Words>1075</Words>
  <Application>Microsoft Office PowerPoint</Application>
  <PresentationFormat>Presentación en pantalla (4:3)</PresentationFormat>
  <Paragraphs>87</Paragraphs>
  <Slides>18</Slides>
  <Notes>0</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Tema de Office</vt:lpstr>
      <vt:lpstr>1_Tema de Office</vt:lpstr>
      <vt:lpstr>PLANIFICACIÓN  CLASES VIRTUALES SEMANA N° 23 FECHA : 31 de agosto al 04 de septiembre 2020.</vt:lpstr>
      <vt:lpstr>Presentación de PowerPoint</vt:lpstr>
      <vt:lpstr>Presentación de PowerPoint</vt:lpstr>
      <vt:lpstr>Presentación de PowerPoint</vt:lpstr>
      <vt:lpstr>Presentación de PowerPoint</vt:lpstr>
      <vt:lpstr>Importante:</vt:lpstr>
      <vt:lpstr>¿Recordemos? </vt:lpstr>
      <vt:lpstr>Proceso de Independencia de Chile </vt:lpstr>
      <vt:lpstr>Presentación de PowerPoint</vt:lpstr>
      <vt:lpstr>Proceso de independencia de Chile </vt:lpstr>
      <vt:lpstr>Observemos el video </vt:lpstr>
      <vt:lpstr>Patria Vieja  (1810-1814)</vt:lpstr>
      <vt:lpstr>¿Los asistentes a la primera Junta Nacional, habrán estado TODOS a favor de la independencia?</vt:lpstr>
      <vt:lpstr>Abre tu libro en la página 62 y lee la información que allí aparece junto a tu profesora y compañeros.</vt:lpstr>
      <vt:lpstr>Abre tu libro en la página 63 y lee la información que allí aparece junto a tu profesora y compañeros.</vt:lpstr>
      <vt:lpstr>Presentación de PowerPoint</vt:lpstr>
      <vt:lpstr>2) Observa la imagen y narra en 6 líneas el momento histórico que allí se representa “Convocatoria al Cabildo Abierto de Santiago y formación de la primera Junta Nacional de Gobierno ”, considerando que esto se realizó el 18 de septiembre de 1810 con los principales miembros de la elite criolla como, Bernardo O’Higgins, José Miguel Carrera, Mateo de Toro y Zambrano.</vt:lpstr>
      <vt:lpstr>3) Envía un audio narrando, con tus palabras, el objetivo del primer Congreso Nacional y cuáles fueron sus principales propuestas, de acuerdo al texto presentado.  4) ¿Cuál es la importancia de estudiar estos hechos históricos  para nuestro país? Fundamenta.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Colegio Jean Piaget</cp:lastModifiedBy>
  <cp:revision>89</cp:revision>
  <dcterms:created xsi:type="dcterms:W3CDTF">2020-07-06T03:06:52Z</dcterms:created>
  <dcterms:modified xsi:type="dcterms:W3CDTF">2020-08-29T20:58:27Z</dcterms:modified>
</cp:coreProperties>
</file>