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2"/>
  </p:notesMasterIdLst>
  <p:sldIdLst>
    <p:sldId id="298" r:id="rId4"/>
    <p:sldId id="256" r:id="rId5"/>
    <p:sldId id="310" r:id="rId6"/>
    <p:sldId id="258" r:id="rId7"/>
    <p:sldId id="320" r:id="rId8"/>
    <p:sldId id="302" r:id="rId9"/>
    <p:sldId id="307" r:id="rId10"/>
    <p:sldId id="317" r:id="rId11"/>
    <p:sldId id="305" r:id="rId12"/>
    <p:sldId id="318" r:id="rId13"/>
    <p:sldId id="301" r:id="rId14"/>
    <p:sldId id="300" r:id="rId15"/>
    <p:sldId id="315" r:id="rId16"/>
    <p:sldId id="316" r:id="rId17"/>
    <p:sldId id="319" r:id="rId18"/>
    <p:sldId id="314" r:id="rId19"/>
    <p:sldId id="306" r:id="rId20"/>
    <p:sldId id="29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DFB"/>
    <a:srgbClr val="80FCF9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3" autoAdjust="0"/>
    <p:restoredTop sz="86477" autoAdjust="0"/>
  </p:normalViewPr>
  <p:slideViewPr>
    <p:cSldViewPr>
      <p:cViewPr>
        <p:scale>
          <a:sx n="81" d="100"/>
          <a:sy n="81" d="100"/>
        </p:scale>
        <p:origin x="-108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5.bin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f7ZFCSCtfuk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2322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EL 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23</a:t>
            </a:r>
            <a:br>
              <a:rPr lang="es-CL" sz="2800" dirty="0"/>
            </a:br>
            <a:r>
              <a:rPr lang="es-CL" sz="2800" dirty="0"/>
              <a:t>CLASE VIRTUAL DÍA: 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01 DE SEPTIEMBRE</a:t>
            </a:r>
            <a:r>
              <a:rPr lang="es-CL" sz="2800" dirty="0"/>
              <a:t/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33022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776" y="1052736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• </a:t>
            </a:r>
            <a:r>
              <a:rPr lang="es-CL" sz="2000" dirty="0">
                <a:solidFill>
                  <a:srgbClr val="FF0000"/>
                </a:solidFill>
              </a:rPr>
              <a:t>Localización: </a:t>
            </a:r>
            <a:r>
              <a:rPr lang="es-CL" sz="2000" dirty="0"/>
              <a:t>determinar los </a:t>
            </a:r>
            <a:r>
              <a:rPr lang="es-CL" sz="2000" dirty="0">
                <a:solidFill>
                  <a:srgbClr val="FF0000"/>
                </a:solidFill>
              </a:rPr>
              <a:t>lugares</a:t>
            </a:r>
            <a:r>
              <a:rPr lang="es-CL" sz="2000" dirty="0"/>
              <a:t> en los que ocurren circunstancias relevantes</a:t>
            </a:r>
          </a:p>
          <a:p>
            <a:r>
              <a:rPr lang="es-CL" sz="2000" dirty="0"/>
              <a:t>para la historia.</a:t>
            </a:r>
          </a:p>
          <a:p>
            <a:r>
              <a:rPr lang="es-CL" sz="2000" dirty="0"/>
              <a:t>• </a:t>
            </a:r>
            <a:r>
              <a:rPr lang="es-CL" sz="2000" dirty="0">
                <a:solidFill>
                  <a:srgbClr val="FF0000"/>
                </a:solidFill>
              </a:rPr>
              <a:t>Desplazamiento: </a:t>
            </a:r>
            <a:r>
              <a:rPr lang="es-CL" sz="2000" dirty="0"/>
              <a:t>reconocer el </a:t>
            </a:r>
            <a:r>
              <a:rPr lang="es-CL" sz="2000" dirty="0">
                <a:solidFill>
                  <a:srgbClr val="FF0000"/>
                </a:solidFill>
              </a:rPr>
              <a:t>movimiento</a:t>
            </a:r>
            <a:r>
              <a:rPr lang="es-CL" sz="2000" dirty="0"/>
              <a:t> de los personajes dentro del espacio;</a:t>
            </a:r>
          </a:p>
          <a:p>
            <a:r>
              <a:rPr lang="es-CL" sz="2000" dirty="0"/>
              <a:t>en el mismo lugar o en distintos lugares.</a:t>
            </a:r>
          </a:p>
          <a:p>
            <a:r>
              <a:rPr lang="es-CL" sz="2000" dirty="0"/>
              <a:t>• </a:t>
            </a:r>
            <a:r>
              <a:rPr lang="es-CL" sz="2000" dirty="0">
                <a:solidFill>
                  <a:srgbClr val="FF0000"/>
                </a:solidFill>
              </a:rPr>
              <a:t>Elementos: </a:t>
            </a:r>
            <a:r>
              <a:rPr lang="es-CL" sz="2000" dirty="0"/>
              <a:t>qué elementos</a:t>
            </a:r>
            <a:r>
              <a:rPr lang="es-CL" sz="2000" dirty="0">
                <a:solidFill>
                  <a:srgbClr val="FF0000"/>
                </a:solidFill>
              </a:rPr>
              <a:t> rodean </a:t>
            </a:r>
            <a:r>
              <a:rPr lang="es-CL" sz="2000" dirty="0"/>
              <a:t>las diversas circunstancias y cuáles son</a:t>
            </a:r>
          </a:p>
          <a:p>
            <a:r>
              <a:rPr lang="es-CL" sz="2000" dirty="0"/>
              <a:t>utilizados.</a:t>
            </a:r>
          </a:p>
          <a:p>
            <a:r>
              <a:rPr lang="es-CL" sz="2000" dirty="0"/>
              <a:t>• </a:t>
            </a:r>
            <a:r>
              <a:rPr lang="es-CL" sz="2000" dirty="0">
                <a:solidFill>
                  <a:srgbClr val="FF0000"/>
                </a:solidFill>
              </a:rPr>
              <a:t>Ambientación</a:t>
            </a:r>
            <a:r>
              <a:rPr lang="es-CL" sz="2000" dirty="0"/>
              <a:t>: determinar los personajes que rodean los </a:t>
            </a:r>
            <a:r>
              <a:rPr lang="es-CL" sz="2000" dirty="0">
                <a:solidFill>
                  <a:srgbClr val="FF0000"/>
                </a:solidFill>
              </a:rPr>
              <a:t>hechos de la historia,</a:t>
            </a:r>
          </a:p>
          <a:p>
            <a:r>
              <a:rPr lang="es-CL" sz="2000" dirty="0">
                <a:solidFill>
                  <a:srgbClr val="FF0000"/>
                </a:solidFill>
              </a:rPr>
              <a:t>qué paisajes, sonidos, olores, etc.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320480" cy="292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44016"/>
            <a:ext cx="1051842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7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/>
          <a:lstStyle/>
          <a:p>
            <a:r>
              <a:rPr lang="es-MX" dirty="0"/>
              <a:t>OBJETIVO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724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3501008"/>
            <a:ext cx="850320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872"/>
            <a:ext cx="8754725" cy="1050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45316"/>
            <a:ext cx="8712968" cy="633103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chemeClr val="tx1"/>
                </a:solidFill>
              </a:rPr>
              <a:t>Actividad:</a:t>
            </a:r>
            <a:r>
              <a:rPr lang="es-MX" sz="2400" dirty="0" smtClean="0">
                <a:solidFill>
                  <a:schemeClr val="tx1"/>
                </a:solidFill>
              </a:rPr>
              <a:t/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CL" sz="2400" dirty="0" smtClean="0">
                <a:solidFill>
                  <a:schemeClr val="tx1"/>
                </a:solidFill>
              </a:rPr>
              <a:t>1. Lee la sección “Activo” </a:t>
            </a:r>
            <a:r>
              <a:rPr lang="es-CL" sz="1800" b="1" dirty="0" smtClean="0">
                <a:solidFill>
                  <a:schemeClr val="tx1"/>
                </a:solidFill>
              </a:rPr>
              <a:t>(página 176) </a:t>
            </a:r>
            <a:r>
              <a:rPr lang="es-CL" sz="2400" dirty="0" smtClean="0">
                <a:solidFill>
                  <a:schemeClr val="tx1"/>
                </a:solidFill>
              </a:rPr>
              <a:t>y realiza la actividad número 1.</a:t>
            </a:r>
            <a:br>
              <a:rPr lang="es-CL" sz="2400" dirty="0" smtClean="0">
                <a:solidFill>
                  <a:schemeClr val="tx1"/>
                </a:solidFill>
              </a:rPr>
            </a:br>
            <a:r>
              <a:rPr lang="es-CL" sz="2400" dirty="0" smtClean="0">
                <a:solidFill>
                  <a:schemeClr val="tx1"/>
                </a:solidFill>
              </a:rPr>
              <a:t/>
            </a:r>
            <a:br>
              <a:rPr lang="es-CL" sz="2400" dirty="0" smtClean="0">
                <a:solidFill>
                  <a:schemeClr val="tx1"/>
                </a:solidFill>
              </a:rPr>
            </a:br>
            <a:r>
              <a:rPr lang="es-CL" sz="2400" dirty="0" smtClean="0">
                <a:solidFill>
                  <a:schemeClr val="tx1"/>
                </a:solidFill>
              </a:rPr>
              <a:t/>
            </a:r>
            <a:br>
              <a:rPr lang="es-CL" sz="2400" dirty="0" smtClean="0">
                <a:solidFill>
                  <a:schemeClr val="tx1"/>
                </a:solidFill>
              </a:rPr>
            </a:br>
            <a:r>
              <a:rPr lang="es-CL" sz="2400" dirty="0" smtClean="0">
                <a:solidFill>
                  <a:schemeClr val="tx1"/>
                </a:solidFill>
              </a:rPr>
              <a:t/>
            </a:r>
            <a:br>
              <a:rPr lang="es-CL" sz="2400" dirty="0" smtClean="0">
                <a:solidFill>
                  <a:schemeClr val="tx1"/>
                </a:solidFill>
              </a:rPr>
            </a:br>
            <a:r>
              <a:rPr lang="x-none" sz="2400" dirty="0" smtClean="0">
                <a:solidFill>
                  <a:srgbClr val="FFFF00"/>
                </a:solidFill>
              </a:rPr>
              <a:t/>
            </a:r>
            <a:br>
              <a:rPr lang="x-none" sz="2400" dirty="0" smtClean="0">
                <a:solidFill>
                  <a:srgbClr val="FFFF00"/>
                </a:solidFill>
              </a:rPr>
            </a:br>
            <a:r>
              <a:rPr lang="x-none" sz="2400" dirty="0" smtClean="0">
                <a:solidFill>
                  <a:srgbClr val="FFFF00"/>
                </a:solidFill>
              </a:rPr>
              <a:t/>
            </a:r>
            <a:br>
              <a:rPr lang="x-none" sz="2400" dirty="0" smtClean="0">
                <a:solidFill>
                  <a:srgbClr val="FFFF00"/>
                </a:solidFill>
              </a:rPr>
            </a:br>
            <a:r>
              <a:rPr lang="x-none" sz="2400" dirty="0" smtClean="0">
                <a:solidFill>
                  <a:srgbClr val="FFFF00"/>
                </a:solidFill>
              </a:rPr>
              <a:t/>
            </a:r>
            <a:br>
              <a:rPr lang="x-none" sz="2400" dirty="0" smtClean="0">
                <a:solidFill>
                  <a:srgbClr val="FFFF00"/>
                </a:solidFill>
              </a:rPr>
            </a:br>
            <a:r>
              <a:rPr lang="es-MX" sz="2400" dirty="0" smtClean="0"/>
              <a:t/>
            </a:r>
            <a:br>
              <a:rPr lang="es-MX" sz="2400" dirty="0" smtClean="0"/>
            </a:br>
            <a:endParaRPr lang="es-MX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78" y="245316"/>
            <a:ext cx="1118722" cy="9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EA522D2-6CED-4F4B-95C4-A863E27F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08" y="140042"/>
            <a:ext cx="1159647" cy="1393340"/>
          </a:xfrm>
          <a:prstGeom prst="rect">
            <a:avLst/>
          </a:prstGeom>
        </p:spPr>
      </p:pic>
      <p:sp>
        <p:nvSpPr>
          <p:cNvPr id="9" name="Explosión: 8 puntos 8">
            <a:extLst>
              <a:ext uri="{FF2B5EF4-FFF2-40B4-BE49-F238E27FC236}">
                <a16:creationId xmlns:a16="http://schemas.microsoft.com/office/drawing/2014/main" xmlns="" id="{A8A67FEB-4E42-4A34-A71A-6EC53C917F35}"/>
              </a:ext>
            </a:extLst>
          </p:cNvPr>
          <p:cNvSpPr/>
          <p:nvPr/>
        </p:nvSpPr>
        <p:spPr>
          <a:xfrm>
            <a:off x="1683555" y="262792"/>
            <a:ext cx="4032447" cy="141616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tx1"/>
                </a:solidFill>
                <a:highlight>
                  <a:srgbClr val="FFFF00"/>
                </a:highlight>
              </a:rPr>
              <a:t>RECUERDA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2986" r="6058" b="31295"/>
          <a:stretch/>
        </p:blipFill>
        <p:spPr bwMode="auto">
          <a:xfrm>
            <a:off x="1103732" y="2563286"/>
            <a:ext cx="6738010" cy="237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3290" y="5123847"/>
            <a:ext cx="728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1.- ¿Qué te parece la vida que describe la niña sobre su gente?</a:t>
            </a:r>
          </a:p>
          <a:p>
            <a:r>
              <a:rPr lang="es-CL" sz="2000" dirty="0" smtClean="0"/>
              <a:t>2.- ¿Por qué Cyril adopta  un «aire de superioridad» al oír a la niña?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5AB4150-B3D1-487A-88D3-1104D3A83D65}"/>
              </a:ext>
            </a:extLst>
          </p:cNvPr>
          <p:cNvSpPr txBox="1"/>
          <p:nvPr/>
        </p:nvSpPr>
        <p:spPr>
          <a:xfrm>
            <a:off x="323528" y="1484784"/>
            <a:ext cx="849694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 smtClean="0"/>
              <a:t>2</a:t>
            </a:r>
            <a:r>
              <a:rPr lang="es-CL" sz="2400" dirty="0"/>
              <a:t>. Lee la sección “Aprendo” </a:t>
            </a:r>
            <a:r>
              <a:rPr lang="es-CL" sz="2400" b="1" dirty="0"/>
              <a:t>(página 176) </a:t>
            </a:r>
            <a:r>
              <a:rPr lang="es-CL" sz="2400" dirty="0"/>
              <a:t>y responde las siguientes preguntas:</a:t>
            </a:r>
          </a:p>
          <a:p>
            <a:endParaRPr lang="es-CL" sz="2400" dirty="0" smtClean="0"/>
          </a:p>
          <a:p>
            <a:r>
              <a:rPr lang="es-CL" sz="2400" dirty="0" smtClean="0"/>
              <a:t>a</a:t>
            </a:r>
            <a:r>
              <a:rPr lang="es-CL" sz="2400" dirty="0"/>
              <a:t>. ¿Qué incluye el </a:t>
            </a:r>
            <a:r>
              <a:rPr lang="es-CL" sz="2400" b="1" dirty="0"/>
              <a:t>espacio físico</a:t>
            </a:r>
            <a:r>
              <a:rPr lang="es-CL" sz="2400" dirty="0"/>
              <a:t>?</a:t>
            </a:r>
          </a:p>
          <a:p>
            <a:r>
              <a:rPr lang="es-CL" sz="2400" dirty="0"/>
              <a:t>b. ¿Qué logra</a:t>
            </a:r>
            <a:r>
              <a:rPr lang="es-CL" sz="2400" b="1" dirty="0"/>
              <a:t> comprender</a:t>
            </a:r>
            <a:r>
              <a:rPr lang="es-CL" sz="2400" dirty="0"/>
              <a:t> el lector por medio del ambiente? </a:t>
            </a:r>
            <a:endParaRPr lang="es-CL" sz="2400" dirty="0" smtClean="0"/>
          </a:p>
          <a:p>
            <a:endParaRPr lang="es-CL" sz="2400" dirty="0" smtClean="0"/>
          </a:p>
          <a:p>
            <a:r>
              <a:rPr lang="es-CL" sz="2400" dirty="0" smtClean="0"/>
              <a:t>3</a:t>
            </a:r>
            <a:r>
              <a:rPr lang="es-CL" sz="2400" dirty="0"/>
              <a:t>. Realiza las actividades 2, 3, 4 y 5 de la sección “Aplico” </a:t>
            </a:r>
            <a:r>
              <a:rPr lang="es-CL" sz="2400" b="1" dirty="0"/>
              <a:t>(Página 177</a:t>
            </a:r>
            <a:r>
              <a:rPr lang="es-CL" sz="2400" dirty="0"/>
              <a:t>).</a:t>
            </a:r>
            <a:endParaRPr lang="es-CL" sz="2400" dirty="0" smtClean="0"/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FB5A19-365F-4D40-ACA8-97B98619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32915"/>
            <a:ext cx="2164268" cy="215817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78" y="215054"/>
            <a:ext cx="1118722" cy="9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98072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4.- Observa las siguientes imágenes e </a:t>
            </a:r>
            <a:r>
              <a:rPr lang="es-CL" sz="2400" b="1" dirty="0" smtClean="0"/>
              <a:t>identifica el espacio</a:t>
            </a:r>
            <a:r>
              <a:rPr lang="es-CL" sz="2400" dirty="0" smtClean="0"/>
              <a:t> que se representa.</a:t>
            </a:r>
            <a:endParaRPr lang="es-CL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 b="3000"/>
          <a:stretch/>
        </p:blipFill>
        <p:spPr bwMode="auto">
          <a:xfrm>
            <a:off x="611560" y="1988840"/>
            <a:ext cx="7920880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1118722" cy="9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6" y="1147328"/>
            <a:ext cx="8280920" cy="5612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95" y="209446"/>
            <a:ext cx="1118722" cy="9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3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340949" y="555122"/>
            <a:ext cx="869554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/>
              <a:t>5. Escoge un </a:t>
            </a:r>
            <a:r>
              <a:rPr lang="es-CL" b="1" dirty="0"/>
              <a:t>lugar</a:t>
            </a:r>
            <a:r>
              <a:rPr lang="es-CL" dirty="0"/>
              <a:t> y crea un </a:t>
            </a:r>
            <a:r>
              <a:rPr lang="es-CL" b="1" dirty="0"/>
              <a:t>cuento</a:t>
            </a:r>
            <a:r>
              <a:rPr lang="es-CL" dirty="0"/>
              <a:t> de </a:t>
            </a:r>
            <a:r>
              <a:rPr lang="es-CL" b="1" dirty="0"/>
              <a:t>15 líneas </a:t>
            </a:r>
            <a:r>
              <a:rPr lang="es-CL" dirty="0"/>
              <a:t>que </a:t>
            </a:r>
            <a:r>
              <a:rPr lang="es-CL" b="1" dirty="0"/>
              <a:t>transcurra</a:t>
            </a:r>
            <a:r>
              <a:rPr lang="es-CL" dirty="0"/>
              <a:t> en ese </a:t>
            </a:r>
            <a:r>
              <a:rPr lang="es-CL" b="1" dirty="0"/>
              <a:t>ambiente</a:t>
            </a:r>
            <a:r>
              <a:rPr lang="es-CL" dirty="0"/>
              <a:t>. Para</a:t>
            </a:r>
          </a:p>
          <a:p>
            <a:pPr algn="just"/>
            <a:r>
              <a:rPr lang="es-CL" dirty="0"/>
              <a:t>crear la historia considera que el lugar sea determinante en el </a:t>
            </a:r>
            <a:r>
              <a:rPr lang="es-CL" b="1" dirty="0"/>
              <a:t>conflicto</a:t>
            </a:r>
            <a:r>
              <a:rPr lang="es-CL" dirty="0"/>
              <a:t> y </a:t>
            </a:r>
            <a:r>
              <a:rPr lang="es-CL" dirty="0" smtClean="0"/>
              <a:t>sus </a:t>
            </a:r>
            <a:r>
              <a:rPr lang="es-CL" b="1" dirty="0" smtClean="0"/>
              <a:t>personajes</a:t>
            </a:r>
            <a:r>
              <a:rPr lang="es-CL" dirty="0" smtClean="0"/>
              <a:t>.</a:t>
            </a:r>
            <a:endParaRPr lang="es-CL" dirty="0"/>
          </a:p>
          <a:p>
            <a:r>
              <a:rPr lang="es-CL" dirty="0"/>
              <a:t>• ¿Qué </a:t>
            </a:r>
            <a:r>
              <a:rPr lang="es-CL" b="1" dirty="0"/>
              <a:t>lugar</a:t>
            </a:r>
            <a:r>
              <a:rPr lang="es-CL" dirty="0"/>
              <a:t> escogiste</a:t>
            </a:r>
            <a:r>
              <a:rPr lang="es-CL" dirty="0" smtClean="0"/>
              <a:t>?   ¿</a:t>
            </a:r>
            <a:r>
              <a:rPr lang="es-CL" dirty="0"/>
              <a:t>Por qué?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26687"/>
              </p:ext>
            </p:extLst>
          </p:nvPr>
        </p:nvGraphicFramePr>
        <p:xfrm>
          <a:off x="1043608" y="1565119"/>
          <a:ext cx="604867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</a:tblGrid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TALLER</a:t>
                      </a:r>
                      <a:r>
                        <a:rPr lang="es-CL" baseline="0" dirty="0" smtClean="0">
                          <a:solidFill>
                            <a:schemeClr val="tx1"/>
                          </a:solidFill>
                        </a:rPr>
                        <a:t> DE ESCRITURA: ESCRIBO UN CUENTO</a:t>
                      </a:r>
                    </a:p>
                    <a:p>
                      <a:r>
                        <a:rPr lang="es-CL" baseline="0" dirty="0" smtClean="0"/>
                        <a:t>IDEAS PARA UN CUENTO</a:t>
                      </a:r>
                    </a:p>
                    <a:p>
                      <a:r>
                        <a:rPr lang="es-CL" baseline="0" dirty="0" smtClean="0">
                          <a:solidFill>
                            <a:schemeClr val="tx1"/>
                          </a:solidFill>
                        </a:rPr>
                        <a:t>TEMA</a:t>
                      </a:r>
                    </a:p>
                    <a:p>
                      <a:r>
                        <a:rPr lang="es-CL" baseline="0" dirty="0" smtClean="0"/>
                        <a:t>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r>
                        <a:rPr lang="es-CL" baseline="0" dirty="0" smtClean="0">
                          <a:solidFill>
                            <a:schemeClr val="tx1"/>
                          </a:solidFill>
                        </a:rPr>
                        <a:t>PERSONAJES</a:t>
                      </a:r>
                    </a:p>
                    <a:p>
                      <a:r>
                        <a:rPr lang="es-CL" baseline="0" dirty="0" smtClean="0"/>
                        <a:t>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>
                          <a:solidFill>
                            <a:schemeClr val="tx1"/>
                          </a:solidFill>
                        </a:rPr>
                        <a:t>AMBIENTES </a:t>
                      </a:r>
                    </a:p>
                    <a:p>
                      <a:r>
                        <a:rPr lang="es-CL" baseline="0" dirty="0" smtClean="0"/>
                        <a:t>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endParaRPr lang="es-CL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Explosión 1"/>
          <p:cNvSpPr/>
          <p:nvPr/>
        </p:nvSpPr>
        <p:spPr>
          <a:xfrm>
            <a:off x="5868144" y="1413208"/>
            <a:ext cx="3275856" cy="35098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Imagina</a:t>
            </a:r>
            <a:r>
              <a:rPr lang="es-CL" sz="2000" dirty="0" smtClean="0"/>
              <a:t> </a:t>
            </a:r>
          </a:p>
          <a:p>
            <a:pPr algn="ctr"/>
            <a:r>
              <a:rPr lang="es-CL" dirty="0" smtClean="0"/>
              <a:t>Anota todos los elementos que consideres importantes para tu relato</a:t>
            </a:r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351707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74435"/>
            <a:ext cx="892758" cy="7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4DB0BFD-92AE-4A76-982D-BB37F391E1C6}"/>
              </a:ext>
            </a:extLst>
          </p:cNvPr>
          <p:cNvSpPr txBox="1"/>
          <p:nvPr/>
        </p:nvSpPr>
        <p:spPr>
          <a:xfrm>
            <a:off x="679942" y="764704"/>
            <a:ext cx="763284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Organiza tus ideas, completando el siguiente organizador</a:t>
            </a:r>
            <a:r>
              <a:rPr lang="es-CL" sz="2000" b="1" dirty="0" smtClean="0"/>
              <a:t>:</a:t>
            </a:r>
          </a:p>
          <a:p>
            <a:r>
              <a:rPr lang="es-CL" sz="2000" dirty="0" smtClean="0"/>
              <a:t>1.- Planifico</a:t>
            </a:r>
            <a:endParaRPr lang="es-CL" sz="2000" dirty="0"/>
          </a:p>
          <a:p>
            <a:r>
              <a:rPr lang="es-CL" sz="2000" dirty="0" smtClean="0"/>
              <a:t>2.- Organiza </a:t>
            </a:r>
            <a:r>
              <a:rPr lang="es-CL" sz="2000" dirty="0"/>
              <a:t>tus ideas según las partes del cuento.</a:t>
            </a:r>
          </a:p>
          <a:p>
            <a:r>
              <a:rPr lang="es-CL" sz="2000" dirty="0" smtClean="0"/>
              <a:t>3.- Así </a:t>
            </a:r>
            <a:r>
              <a:rPr lang="es-CL" sz="2000" dirty="0"/>
              <a:t>planificarás la estructura de tu </a:t>
            </a:r>
            <a:r>
              <a:rPr lang="es-CL" sz="2000" dirty="0" smtClean="0"/>
              <a:t>relato</a:t>
            </a:r>
          </a:p>
          <a:p>
            <a:endParaRPr lang="es-CL" dirty="0" smtClean="0">
              <a:solidFill>
                <a:srgbClr val="FF0000"/>
              </a:solidFill>
            </a:endParaRPr>
          </a:p>
          <a:p>
            <a:r>
              <a:rPr lang="es-CL" b="1" dirty="0" smtClean="0">
                <a:solidFill>
                  <a:srgbClr val="FF0000"/>
                </a:solidFill>
              </a:rPr>
              <a:t>Situación Inicial</a:t>
            </a:r>
          </a:p>
          <a:p>
            <a:r>
              <a:rPr lang="es-CL" dirty="0" smtClean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</a:t>
            </a:r>
          </a:p>
          <a:p>
            <a:r>
              <a:rPr lang="es-CL" b="1" dirty="0" smtClean="0">
                <a:solidFill>
                  <a:srgbClr val="FF0000"/>
                </a:solidFill>
              </a:rPr>
              <a:t>Nudo </a:t>
            </a:r>
          </a:p>
          <a:p>
            <a:r>
              <a:rPr lang="es-CL" dirty="0" smtClean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</a:t>
            </a:r>
          </a:p>
          <a:p>
            <a:r>
              <a:rPr lang="es-CL" b="1" dirty="0" smtClean="0">
                <a:solidFill>
                  <a:srgbClr val="FF0000"/>
                </a:solidFill>
              </a:rPr>
              <a:t>Desarrollo</a:t>
            </a:r>
          </a:p>
          <a:p>
            <a:r>
              <a:rPr lang="es-CL" dirty="0" smtClean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</a:t>
            </a:r>
          </a:p>
          <a:p>
            <a:r>
              <a:rPr lang="es-CL" b="1" dirty="0" smtClean="0">
                <a:solidFill>
                  <a:srgbClr val="FF0000"/>
                </a:solidFill>
              </a:rPr>
              <a:t>Desenlace</a:t>
            </a:r>
            <a:endParaRPr lang="es-CL" b="1" dirty="0">
              <a:solidFill>
                <a:srgbClr val="FF0000"/>
              </a:solidFill>
            </a:endParaRPr>
          </a:p>
          <a:p>
            <a:r>
              <a:rPr lang="es-CL" dirty="0" smtClean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</a:t>
            </a:r>
            <a:endParaRPr lang="es-CL" dirty="0">
              <a:solidFill>
                <a:srgbClr val="FF0000"/>
              </a:solidFill>
            </a:endParaRPr>
          </a:p>
          <a:p>
            <a:endParaRPr lang="es-CL" dirty="0" smtClean="0"/>
          </a:p>
          <a:p>
            <a:r>
              <a:rPr lang="es-CL" dirty="0" smtClean="0"/>
              <a:t>• </a:t>
            </a:r>
            <a:r>
              <a:rPr lang="es-CL" dirty="0"/>
              <a:t>Escribe el </a:t>
            </a:r>
            <a:r>
              <a:rPr lang="es-CL" b="1" dirty="0"/>
              <a:t>borrador</a:t>
            </a:r>
            <a:r>
              <a:rPr lang="es-CL" dirty="0"/>
              <a:t> de tu cuento, cuidando la </a:t>
            </a:r>
            <a:r>
              <a:rPr lang="es-CL" b="1" dirty="0"/>
              <a:t>ortografía</a:t>
            </a:r>
            <a:r>
              <a:rPr lang="es-CL" dirty="0"/>
              <a:t> y la </a:t>
            </a:r>
            <a:r>
              <a:rPr lang="es-CL" b="1" dirty="0"/>
              <a:t>redacción</a:t>
            </a:r>
            <a:r>
              <a:rPr lang="es-CL" dirty="0"/>
              <a:t>. Pídele a </a:t>
            </a:r>
            <a:r>
              <a:rPr lang="es-CL" dirty="0" smtClean="0"/>
              <a:t>alguien te </a:t>
            </a:r>
            <a:r>
              <a:rPr lang="es-CL" dirty="0"/>
              <a:t>tu familia que lo revise y realiza las correcciones necesarias.</a:t>
            </a:r>
            <a:endParaRPr lang="x-none" dirty="0" smtClean="0"/>
          </a:p>
          <a:p>
            <a:endParaRPr lang="x-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59" y="209446"/>
            <a:ext cx="892758" cy="7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117651"/>
            <a:ext cx="4248472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LENGUAJE </a:t>
            </a:r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23</a:t>
            </a:r>
          </a:p>
          <a:p>
            <a:pPr algn="ctr"/>
            <a:r>
              <a:rPr lang="es-CL" sz="2000" b="1" dirty="0" smtClean="0"/>
              <a:t>SEXTO  AÑO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46384" y="1395211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2091284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</a:t>
            </a:r>
            <a:r>
              <a:rPr lang="x-none" dirty="0"/>
              <a:t> </a:t>
            </a:r>
            <a:r>
              <a:rPr lang="x-none" dirty="0" smtClean="0"/>
              <a:t>¿</a:t>
            </a:r>
            <a:r>
              <a:rPr lang="es-CL" dirty="0" smtClean="0"/>
              <a:t>Qué aspectos del ambiente dentro del espacio y tiempo debiste considerar para tu escrito?</a:t>
            </a:r>
          </a:p>
          <a:p>
            <a:r>
              <a:rPr lang="es-CL" dirty="0" smtClean="0"/>
              <a:t>      a) Localización                                      c) Tema</a:t>
            </a:r>
          </a:p>
          <a:p>
            <a:r>
              <a:rPr lang="es-CL" dirty="0" smtClean="0"/>
              <a:t>      b) Desplazamiento                               d) Ambientación</a:t>
            </a:r>
          </a:p>
          <a:p>
            <a:endParaRPr lang="es-CL" dirty="0" smtClean="0"/>
          </a:p>
          <a:p>
            <a:r>
              <a:rPr lang="es-CL" dirty="0" smtClean="0"/>
              <a:t>2) ¿Qué se puede inferir del lector a partir de la importancia que diste al ambiente en tu escrito?</a:t>
            </a:r>
          </a:p>
          <a:p>
            <a:r>
              <a:rPr lang="es-CL" dirty="0" smtClean="0"/>
              <a:t>      a) </a:t>
            </a:r>
            <a:r>
              <a:rPr lang="es-CL" dirty="0"/>
              <a:t>C</a:t>
            </a:r>
            <a:r>
              <a:rPr lang="es-CL" dirty="0" smtClean="0"/>
              <a:t>omprenderá la idea principal          c) Le permitirá situarse e imaginar el contexto</a:t>
            </a:r>
            <a:endParaRPr lang="es-CL" dirty="0"/>
          </a:p>
          <a:p>
            <a:r>
              <a:rPr lang="es-CL" dirty="0" smtClean="0"/>
              <a:t>      b) Le informará sobre un hecho            d) Le ayudará a mantenerse atento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3) ¿Cómo crees tú que podría ser un cuento sin considerar el ambiente? Y ¿Por qué sería importante considerarlo?</a:t>
            </a:r>
          </a:p>
          <a:p>
            <a:r>
              <a:rPr lang="es-CL" dirty="0" smtClean="0"/>
              <a:t>_________________________________________</a:t>
            </a:r>
          </a:p>
          <a:p>
            <a:r>
              <a:rPr lang="es-CL" dirty="0" smtClean="0"/>
              <a:t>_________________________________________</a:t>
            </a:r>
          </a:p>
          <a:p>
            <a:r>
              <a:rPr lang="es-CL" dirty="0" smtClean="0"/>
              <a:t>_________________________________________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229200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 err="1"/>
              <a:t>Correo:ximena.gallardo@colegio-jeanpiaget.cl</a:t>
            </a:r>
            <a:endParaRPr lang="es-CL" dirty="0"/>
          </a:p>
          <a:p>
            <a:r>
              <a:rPr lang="es-CL" dirty="0"/>
              <a:t>Celular: 964357767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93" y="-2019"/>
            <a:ext cx="1040044" cy="89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77" y="318059"/>
            <a:ext cx="1289635" cy="156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445876" y="2729992"/>
            <a:ext cx="237184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445876" y="2998934"/>
            <a:ext cx="237184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3733328" y="2728271"/>
            <a:ext cx="237184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3733328" y="3028300"/>
            <a:ext cx="237184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445876" y="4095786"/>
            <a:ext cx="23718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/>
          <p:cNvSpPr/>
          <p:nvPr/>
        </p:nvSpPr>
        <p:spPr>
          <a:xfrm>
            <a:off x="445876" y="4364009"/>
            <a:ext cx="23718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/>
          <p:cNvSpPr/>
          <p:nvPr/>
        </p:nvSpPr>
        <p:spPr>
          <a:xfrm>
            <a:off x="3970512" y="4095786"/>
            <a:ext cx="23718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/>
          <p:cNvSpPr/>
          <p:nvPr/>
        </p:nvSpPr>
        <p:spPr>
          <a:xfrm>
            <a:off x="3970512" y="4364009"/>
            <a:ext cx="23718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19718"/>
            <a:ext cx="1753570" cy="17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57836"/>
              </p:ext>
            </p:extLst>
          </p:nvPr>
        </p:nvGraphicFramePr>
        <p:xfrm>
          <a:off x="467544" y="1196752"/>
          <a:ext cx="8136904" cy="495320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COMUNICACIÓN / QUINTO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M.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OA 14 Escribir creativamente narraciones (relatos de experiencias personales, noticias, cuentos, etc.) que: tengan una estructura clara; utilicen conectores adecuados; tengan coherencia en sus oraciones; incluyan descripciones y diálogo (si es pertinente) que desarrollen la trama, los personajes y el ambiente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</a:t>
                      </a: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 EVALUACIÓN PARA 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Escriben un cuento en que mencionan al menos dos características del ambiente.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Escriben creativamente un  cuento / leen – analizan . describen- escriben-planifican –imaginan- crean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Analizar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importancia del ambiente en una narración 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cuento en el que apliques esta categoría narrativa.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 de Salida Enviar por correo a x</a:t>
                      </a:r>
                      <a:r>
                        <a:rPr lang="es-CL" sz="1600" b="1" dirty="0" smtClean="0">
                          <a:effectLst/>
                          <a:latin typeface="+mn-lt"/>
                          <a:hlinkClick r:id="rId2"/>
                        </a:rPr>
                        <a:t>imena.gallardo@colegio-jeanpiaget.cl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1" dirty="0">
                          <a:effectLst/>
                          <a:latin typeface="+mn-lt"/>
                        </a:rPr>
                        <a:t>o subir de manera digital al termino de la clase.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664"/>
            <a:ext cx="2016224" cy="578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5" y="260648"/>
            <a:ext cx="208780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32" y="294917"/>
            <a:ext cx="2087802" cy="27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3821"/>
            <a:ext cx="2168539" cy="27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4282737-E8E1-4F3C-982C-A01DAF804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75" y="3328110"/>
            <a:ext cx="2132247" cy="26211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DC41E98-14BC-47E8-9549-F307DABF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233" y="3349897"/>
            <a:ext cx="2128571" cy="26211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F7AE6C2-281E-47A7-8311-0F037BD70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256" y="3349897"/>
            <a:ext cx="2128571" cy="267552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33" y="116632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3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estudio.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54657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Los Segundos del Lorca: ¡Trabajamos la Unidad 2 de Lengua!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17" y="172634"/>
            <a:ext cx="2797423" cy="279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7604" y="283384"/>
            <a:ext cx="7056784" cy="95410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Desafío</a:t>
            </a:r>
            <a:r>
              <a:rPr lang="es-CL" sz="2800" dirty="0" smtClean="0"/>
              <a:t>: Encuentra palabras para una escritura creativa </a:t>
            </a:r>
            <a:endParaRPr lang="es-CL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51357"/>
              </p:ext>
            </p:extLst>
          </p:nvPr>
        </p:nvGraphicFramePr>
        <p:xfrm>
          <a:off x="3466764" y="2571855"/>
          <a:ext cx="5724128" cy="4130138"/>
        </p:xfrm>
        <a:graphic>
          <a:graphicData uri="http://schemas.openxmlformats.org/drawingml/2006/table">
            <a:tbl>
              <a:tblPr firstRow="1" firstCol="1" bandRow="1"/>
              <a:tblGrid>
                <a:gridCol w="323809"/>
                <a:gridCol w="366136"/>
                <a:gridCol w="399280"/>
                <a:gridCol w="396195"/>
                <a:gridCol w="411613"/>
                <a:gridCol w="414697"/>
                <a:gridCol w="400050"/>
                <a:gridCol w="411613"/>
                <a:gridCol w="411613"/>
                <a:gridCol w="411613"/>
                <a:gridCol w="396195"/>
                <a:gridCol w="396195"/>
                <a:gridCol w="396195"/>
                <a:gridCol w="126836"/>
                <a:gridCol w="253668"/>
                <a:gridCol w="126836"/>
                <a:gridCol w="81584"/>
              </a:tblGrid>
              <a:tr h="248042">
                <a:tc gridSpan="1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0" marR="46770" marT="64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50079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CL" sz="1400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1.</a:t>
                      </a:r>
                      <a:endParaRPr lang="es-CL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0" marR="46770" marT="649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375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s-CL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          </a:t>
                      </a:r>
                      <a:endParaRPr lang="es-CL" sz="12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0" marR="46770" marT="649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50079"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400" b="1" dirty="0" smtClean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s-CL" sz="1600" b="1" dirty="0" smtClean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400" b="1" dirty="0" smtClean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s-CL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6" marR="6496" marT="6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3757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" marR="6496" marT="6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7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CL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5.                </a:t>
                      </a:r>
                      <a:endParaRPr lang="es-CL" sz="16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3757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s-CL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               </a:t>
                      </a:r>
                      <a:endParaRPr lang="es-CL" sz="16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6" marR="6496" marT="649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" marR="6496" marT="6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CL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s-CL" sz="1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0" marR="46770" marT="649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CL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" marR="6496" marT="6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5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400" b="1" dirty="0" smtClean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s-CL" sz="1400" b="1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46770" marR="46770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6496" marR="6496" marT="64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0578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L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70" marR="46770" marT="649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31490"/>
            <a:ext cx="3312368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PISTAS</a:t>
            </a:r>
          </a:p>
          <a:p>
            <a:r>
              <a:rPr lang="es-CL" sz="1600" dirty="0" smtClean="0">
                <a:solidFill>
                  <a:srgbClr val="C00000"/>
                </a:solidFill>
              </a:rPr>
              <a:t>1.Narración estructurada en la que se representan sucesos. </a:t>
            </a:r>
          </a:p>
          <a:p>
            <a:r>
              <a:rPr lang="es-CL" sz="1600" dirty="0" smtClean="0">
                <a:solidFill>
                  <a:srgbClr val="002060"/>
                </a:solidFill>
              </a:rPr>
              <a:t>2.Asulto sobre lo que se trata un discurso o un escrito.</a:t>
            </a:r>
          </a:p>
          <a:p>
            <a:r>
              <a:rPr lang="es-CL" sz="1600" dirty="0" smtClean="0">
                <a:solidFill>
                  <a:srgbClr val="C00000"/>
                </a:solidFill>
              </a:rPr>
              <a:t>3.Escrito que presenta las ideas permitiendo realizar modificaciones.</a:t>
            </a:r>
          </a:p>
          <a:p>
            <a:r>
              <a:rPr lang="es-CL" sz="1600" dirty="0" smtClean="0">
                <a:solidFill>
                  <a:srgbClr val="002060"/>
                </a:solidFill>
              </a:rPr>
              <a:t>4.Surgen como producto de la imaginación, requieren de un orden secuencial.</a:t>
            </a:r>
          </a:p>
          <a:p>
            <a:r>
              <a:rPr lang="es-CL" sz="1600" dirty="0" smtClean="0">
                <a:solidFill>
                  <a:srgbClr val="C00000"/>
                </a:solidFill>
              </a:rPr>
              <a:t>5.Se relatan sucesos o acontecimientos, se presenta un conflicto que debe ser solucionado.</a:t>
            </a:r>
          </a:p>
          <a:p>
            <a:r>
              <a:rPr lang="es-CL" sz="1600" dirty="0" smtClean="0">
                <a:solidFill>
                  <a:srgbClr val="002060"/>
                </a:solidFill>
              </a:rPr>
              <a:t>6.Habla del problema que enfrenta el personaje principal y cómo se solucionará.</a:t>
            </a:r>
          </a:p>
          <a:p>
            <a:r>
              <a:rPr lang="es-CL" sz="1600" dirty="0" smtClean="0">
                <a:solidFill>
                  <a:srgbClr val="C00000"/>
                </a:solidFill>
              </a:rPr>
              <a:t>7.Es un tipo de narración breve basada en hechos reales o ficticios, los personajes desarrollan una trama.</a:t>
            </a:r>
          </a:p>
          <a:p>
            <a:r>
              <a:rPr lang="es-CL" sz="1600" dirty="0" smtClean="0">
                <a:solidFill>
                  <a:srgbClr val="002060"/>
                </a:solidFill>
              </a:rPr>
              <a:t>8.Acontecimientos que siguen el climax narrativo se resuelven el conflicto, se finaliza y se concluye.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63452" y="1282220"/>
            <a:ext cx="53285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Lee cada pista y completa el crucigrama:</a:t>
            </a:r>
          </a:p>
          <a:p>
            <a:endParaRPr lang="es-CL" b="1" dirty="0" smtClean="0"/>
          </a:p>
          <a:p>
            <a:r>
              <a:rPr lang="es-CL" b="1" dirty="0" smtClean="0"/>
              <a:t>CLAVES</a:t>
            </a:r>
            <a:r>
              <a:rPr lang="es-CL" dirty="0" smtClean="0"/>
              <a:t>: </a:t>
            </a:r>
            <a:r>
              <a:rPr lang="es-CL" i="1" dirty="0" smtClean="0"/>
              <a:t>DESARROLLO – TEMA - IDEAS – DESENLACE – RELATO – NUDO – CUENTO - BORRADOR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143073" y="285349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anose="020B0A04020102020204" pitchFamily="34" charset="0"/>
              </a:rPr>
              <a:t>R   E    L           T   O</a:t>
            </a:r>
            <a:endParaRPr lang="es-CL" sz="1600" dirty="0"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35996" y="328882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anose="020B0A04020102020204" pitchFamily="34" charset="0"/>
              </a:rPr>
              <a:t>T    E          A</a:t>
            </a:r>
            <a:endParaRPr lang="es-CL" sz="1600" dirty="0"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63253" y="3724635"/>
            <a:ext cx="292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anose="020B0A04020102020204" pitchFamily="34" charset="0"/>
              </a:rPr>
              <a:t>O    R    R   A    D    O   R</a:t>
            </a:r>
            <a:endParaRPr lang="es-CL" sz="1600" dirty="0"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63253" y="420638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anose="020B0A04020102020204" pitchFamily="34" charset="0"/>
              </a:rPr>
              <a:t>D    E    A    S</a:t>
            </a:r>
            <a:endParaRPr lang="es-CL" sz="1600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47574" y="4646257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anose="020B0A04020102020204" pitchFamily="34" charset="0"/>
              </a:rPr>
              <a:t>D          S    A   R    R    O   L    L    O</a:t>
            </a:r>
            <a:endParaRPr lang="es-CL" sz="1600" dirty="0"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763253" y="5086367"/>
            <a:ext cx="1196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anose="020B0A04020102020204" pitchFamily="34" charset="0"/>
              </a:rPr>
              <a:t>U    D   O</a:t>
            </a:r>
            <a:endParaRPr lang="es-CL" sz="1600" dirty="0"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779476" y="553706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anose="020B0A04020102020204" pitchFamily="34" charset="0"/>
              </a:rPr>
              <a:t>C   U   E    N          O</a:t>
            </a:r>
            <a:endParaRPr lang="es-CL" sz="1600" dirty="0">
              <a:latin typeface="Arial Black" panose="020B0A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932040" y="6007989"/>
            <a:ext cx="3602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anose="020B0A04020102020204" pitchFamily="34" charset="0"/>
              </a:rPr>
              <a:t>D          S    E    N   L    A    C   E</a:t>
            </a:r>
            <a:endParaRPr lang="es-CL" sz="1600" dirty="0">
              <a:latin typeface="Arial Black" panose="020B0A04020102020204" pitchFamily="34" charset="0"/>
            </a:endParaRPr>
          </a:p>
        </p:txBody>
      </p:sp>
      <p:pic>
        <p:nvPicPr>
          <p:cNvPr id="15" name="Picture 2" descr="Murray, Cristina / Homework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22" y="2053232"/>
            <a:ext cx="2517986" cy="13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76" y="5678827"/>
            <a:ext cx="850936" cy="10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7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744" y="1268760"/>
            <a:ext cx="8050091" cy="3594712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ANTES DE COMENZAR TE INVITO A DISFRUTAR DE UN ENTRETENIDO  CUENTO</a:t>
            </a:r>
          </a:p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b="1" dirty="0">
                <a:solidFill>
                  <a:srgbClr val="FF0000"/>
                </a:solidFill>
                <a:hlinkClick r:id="rId2"/>
              </a:rPr>
              <a:t>« EL COME LIBRO»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https://www.youtube.com/watch?v=f7ZFCSCtfuk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61256" y="417541"/>
            <a:ext cx="6995120" cy="714408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b="1" dirty="0"/>
              <a:t>Motivación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4" y="220310"/>
            <a:ext cx="1055221" cy="9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01717"/>
            <a:ext cx="6768752" cy="351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39" y="5596547"/>
            <a:ext cx="1337134" cy="10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45592" y="1682850"/>
            <a:ext cx="7452816" cy="100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>
                <a:ln>
                  <a:solidFill>
                    <a:srgbClr val="FF0000"/>
                  </a:solidFill>
                </a:ln>
              </a:rPr>
              <a:t>1.- Para comenzar responde las siguientes preguntas en tu cuaderno.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54716"/>
            <a:ext cx="8229600" cy="930432"/>
          </a:xfrm>
        </p:spPr>
        <p:txBody>
          <a:bodyPr>
            <a:normAutofit/>
          </a:bodyPr>
          <a:lstStyle/>
          <a:p>
            <a:r>
              <a:rPr lang="es-CL" sz="4000" b="1" dirty="0"/>
              <a:t>¿Qué </a:t>
            </a:r>
            <a:r>
              <a:rPr lang="es-CL" sz="4000" b="1" dirty="0" smtClean="0"/>
              <a:t>sabes?             </a:t>
            </a:r>
            <a:endParaRPr lang="es-CL" sz="4000" b="1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7" y="297624"/>
            <a:ext cx="1213729" cy="148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962129" y="2779531"/>
            <a:ext cx="7208807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x-none" sz="2800" dirty="0" smtClean="0">
                <a:solidFill>
                  <a:prstClr val="black"/>
                </a:solidFill>
              </a:rPr>
              <a:t> PIENSA Y RECUERDA</a:t>
            </a:r>
            <a:r>
              <a:rPr lang="es-CL" sz="2800" dirty="0">
                <a:solidFill>
                  <a:prstClr val="black"/>
                </a:solidFill>
              </a:rPr>
              <a:t> </a:t>
            </a:r>
            <a:endParaRPr lang="es-CL" sz="2800" dirty="0" smtClean="0">
              <a:solidFill>
                <a:prstClr val="black"/>
              </a:solidFill>
            </a:endParaRPr>
          </a:p>
          <a:p>
            <a:pPr lvl="0"/>
            <a:r>
              <a:rPr lang="es-CL" sz="2800" dirty="0" smtClean="0">
                <a:solidFill>
                  <a:prstClr val="black"/>
                </a:solidFill>
              </a:rPr>
              <a:t>1.- ¿Qué </a:t>
            </a:r>
            <a:r>
              <a:rPr lang="es-CL" sz="2800" dirty="0">
                <a:solidFill>
                  <a:prstClr val="black"/>
                </a:solidFill>
              </a:rPr>
              <a:t>es el ambiente? </a:t>
            </a:r>
            <a:endParaRPr lang="es-CL" sz="2800" dirty="0" smtClean="0">
              <a:solidFill>
                <a:prstClr val="black"/>
              </a:solidFill>
            </a:endParaRPr>
          </a:p>
          <a:p>
            <a:pPr lvl="0"/>
            <a:r>
              <a:rPr lang="es-CL" sz="2800" dirty="0" smtClean="0">
                <a:solidFill>
                  <a:prstClr val="black"/>
                </a:solidFill>
              </a:rPr>
              <a:t>2.- ¿Es </a:t>
            </a:r>
            <a:r>
              <a:rPr lang="es-CL" sz="2800" dirty="0">
                <a:solidFill>
                  <a:prstClr val="black"/>
                </a:solidFill>
              </a:rPr>
              <a:t>importante en un relato?</a:t>
            </a:r>
            <a:endParaRPr lang="x-none" sz="2800" dirty="0" smtClean="0">
              <a:solidFill>
                <a:prstClr val="black"/>
              </a:solidFill>
            </a:endParaRPr>
          </a:p>
          <a:p>
            <a:pPr lvl="0"/>
            <a:endParaRPr lang="x-none" sz="2800" dirty="0">
              <a:solidFill>
                <a:prstClr val="black"/>
              </a:solidFill>
            </a:endParaRPr>
          </a:p>
        </p:txBody>
      </p:sp>
      <p:pic>
        <p:nvPicPr>
          <p:cNvPr id="6" name="5 Imagen" descr="Vectores de stock de Niño pensando, ilustraciones de Niño pensando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62129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00" y="4842977"/>
            <a:ext cx="1259632" cy="153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17E02DF-C707-493E-BF9C-6909C0D2D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424" y="855598"/>
            <a:ext cx="2232248" cy="22259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93" y="177482"/>
            <a:ext cx="1085179" cy="93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5FA2E37-222A-4A32-83C1-1A286D02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03" y="3907151"/>
            <a:ext cx="1368152" cy="21282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C271493-BF21-4F67-8402-C8FCB9026D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1674" y="1630769"/>
            <a:ext cx="1934174" cy="20978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A25F974-EB89-483F-BA09-AC2788320EAF}"/>
              </a:ext>
            </a:extLst>
          </p:cNvPr>
          <p:cNvSpPr txBox="1"/>
          <p:nvPr/>
        </p:nvSpPr>
        <p:spPr>
          <a:xfrm>
            <a:off x="1331640" y="366525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highlight>
                  <a:srgbClr val="00FF00"/>
                </a:highlight>
              </a:rPr>
              <a:t>¿Qué </a:t>
            </a:r>
            <a:r>
              <a:rPr lang="es-ES" sz="3200" dirty="0">
                <a:highlight>
                  <a:srgbClr val="00FF00"/>
                </a:highlight>
              </a:rPr>
              <a:t>vas a necesitar para esta </a:t>
            </a:r>
            <a:r>
              <a:rPr lang="es-ES" sz="3200" dirty="0" smtClean="0">
                <a:highlight>
                  <a:srgbClr val="00FF00"/>
                </a:highlight>
              </a:rPr>
              <a:t>clase</a:t>
            </a:r>
            <a:r>
              <a:rPr lang="es-ES" sz="2800" dirty="0">
                <a:highlight>
                  <a:srgbClr val="00FF00"/>
                </a:highlight>
              </a:rPr>
              <a:t>?</a:t>
            </a:r>
            <a:endParaRPr lang="es-ES" sz="2800" dirty="0"/>
          </a:p>
          <a:p>
            <a:pPr algn="ctr"/>
            <a:endParaRPr lang="x-non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639BDDA-B100-4706-8B31-8E2E21153E38}"/>
              </a:ext>
            </a:extLst>
          </p:cNvPr>
          <p:cNvSpPr txBox="1"/>
          <p:nvPr/>
        </p:nvSpPr>
        <p:spPr>
          <a:xfrm>
            <a:off x="2627784" y="2492896"/>
            <a:ext cx="2822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Cuaderno de lenguaje</a:t>
            </a:r>
            <a:endParaRPr lang="x-none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D31CA15-50C5-4C90-8491-E5AFA4FDC9C9}"/>
              </a:ext>
            </a:extLst>
          </p:cNvPr>
          <p:cNvSpPr txBox="1"/>
          <p:nvPr/>
        </p:nvSpPr>
        <p:spPr>
          <a:xfrm>
            <a:off x="2555777" y="4797152"/>
            <a:ext cx="2305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Si tienes en casa, siempre ten a mano un diccionario.</a:t>
            </a:r>
            <a:endParaRPr lang="x-none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D9FC247-AAF3-4D41-BE4E-40E31EB99D68}"/>
              </a:ext>
            </a:extLst>
          </p:cNvPr>
          <p:cNvSpPr txBox="1"/>
          <p:nvPr/>
        </p:nvSpPr>
        <p:spPr>
          <a:xfrm>
            <a:off x="6898048" y="2185120"/>
            <a:ext cx="179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Libro del estudiante</a:t>
            </a:r>
            <a:endParaRPr lang="x-none" sz="20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C9DBA88-9F7F-474C-82DC-A98EA338B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019"/>
          <a:stretch/>
        </p:blipFill>
        <p:spPr>
          <a:xfrm>
            <a:off x="5008100" y="4593863"/>
            <a:ext cx="2036974" cy="140361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59486AF-DCF2-48E6-A16F-D1CF88A3529D}"/>
              </a:ext>
            </a:extLst>
          </p:cNvPr>
          <p:cNvSpPr txBox="1"/>
          <p:nvPr/>
        </p:nvSpPr>
        <p:spPr>
          <a:xfrm>
            <a:off x="7132421" y="509561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Lápices</a:t>
            </a:r>
            <a:endParaRPr lang="x-none" sz="2000" dirty="0"/>
          </a:p>
        </p:txBody>
      </p:sp>
      <p:sp>
        <p:nvSpPr>
          <p:cNvPr id="2" name="1 Flecha derecha"/>
          <p:cNvSpPr/>
          <p:nvPr/>
        </p:nvSpPr>
        <p:spPr>
          <a:xfrm>
            <a:off x="2649169" y="1916832"/>
            <a:ext cx="2138855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abajo"/>
          <p:cNvSpPr/>
          <p:nvPr/>
        </p:nvSpPr>
        <p:spPr>
          <a:xfrm>
            <a:off x="5889039" y="3985016"/>
            <a:ext cx="27509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Flecha derecha"/>
          <p:cNvSpPr/>
          <p:nvPr/>
        </p:nvSpPr>
        <p:spPr>
          <a:xfrm>
            <a:off x="2627785" y="4046856"/>
            <a:ext cx="2160240" cy="2462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62" y="1468680"/>
            <a:ext cx="16954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23" y="315241"/>
            <a:ext cx="1031719" cy="89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3C78411-046D-4087-BF7E-1E320727C4F2}"/>
              </a:ext>
            </a:extLst>
          </p:cNvPr>
          <p:cNvSpPr txBox="1"/>
          <p:nvPr/>
        </p:nvSpPr>
        <p:spPr>
          <a:xfrm>
            <a:off x="843264" y="1212432"/>
            <a:ext cx="7488832" cy="471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L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ambiente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espacio y el tiempo </a:t>
            </a:r>
            <a:r>
              <a:rPr lang="es-CL" sz="2400" dirty="0">
                <a:ea typeface="Calibri" panose="020F0502020204030204" pitchFamily="34" charset="0"/>
                <a:cs typeface="Times New Roman" panose="02020603050405020304" pitchFamily="18" charset="0"/>
              </a:rPr>
              <a:t>de una novela no sirven únicamente como mera </a:t>
            </a:r>
            <a:r>
              <a:rPr lang="es-C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ambientación para </a:t>
            </a:r>
            <a:r>
              <a:rPr lang="es-CL" sz="2400" dirty="0">
                <a:ea typeface="Calibri" panose="020F0502020204030204" pitchFamily="34" charset="0"/>
                <a:cs typeface="Times New Roman" panose="02020603050405020304" pitchFamily="18" charset="0"/>
              </a:rPr>
              <a:t>retratar una época o como trasunto en el cual enmarcar a un </a:t>
            </a:r>
            <a:r>
              <a:rPr lang="es-C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personaje cualquiera</a:t>
            </a:r>
            <a:r>
              <a:rPr lang="es-CL" sz="2400" dirty="0">
                <a:ea typeface="Calibri" panose="020F0502020204030204" pitchFamily="34" charset="0"/>
                <a:cs typeface="Times New Roman" panose="02020603050405020304" pitchFamily="18" charset="0"/>
              </a:rPr>
              <a:t>. En muchas ocasiones, </a:t>
            </a:r>
            <a:r>
              <a:rPr lang="es-CL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intención del autor o de la autora responde </a:t>
            </a:r>
            <a:r>
              <a:rPr lang="es-CL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necesidades </a:t>
            </a:r>
            <a:r>
              <a:rPr lang="es-CL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argumentales y completan el sentido de la historia </a:t>
            </a:r>
            <a:r>
              <a:rPr lang="es-CL" sz="2400" dirty="0">
                <a:ea typeface="Calibri" panose="020F0502020204030204" pitchFamily="34" charset="0"/>
                <a:cs typeface="Times New Roman" panose="02020603050405020304" pitchFamily="18" charset="0"/>
              </a:rPr>
              <a:t>(Bajtin).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a typeface="Calibri" panose="020F0502020204030204" pitchFamily="34" charset="0"/>
                <a:cs typeface="Times New Roman" panose="02020603050405020304" pitchFamily="18" charset="0"/>
              </a:rPr>
              <a:t>Para establecer las relaciones entre el argumento y la situación espacial del </a:t>
            </a:r>
            <a:r>
              <a:rPr lang="es-C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personaje, se </a:t>
            </a:r>
            <a:r>
              <a:rPr lang="es-CL" sz="2400" dirty="0">
                <a:ea typeface="Calibri" panose="020F0502020204030204" pitchFamily="34" charset="0"/>
                <a:cs typeface="Times New Roman" panose="02020603050405020304" pitchFamily="18" charset="0"/>
              </a:rPr>
              <a:t>sugiere enfocar el análisis en los siguientes aspectos de los textos</a:t>
            </a:r>
            <a:r>
              <a:rPr lang="es-C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x-non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2B5104-CF12-44BE-ACEF-92616B7F1911}"/>
              </a:ext>
            </a:extLst>
          </p:cNvPr>
          <p:cNvSpPr txBox="1"/>
          <p:nvPr/>
        </p:nvSpPr>
        <p:spPr>
          <a:xfrm>
            <a:off x="1211797" y="634171"/>
            <a:ext cx="675176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PROFUNDIZAMOS  </a:t>
            </a:r>
            <a:r>
              <a:rPr lang="es-ES" sz="2400" b="1" dirty="0">
                <a:solidFill>
                  <a:srgbClr val="FF0000"/>
                </a:solidFill>
              </a:rPr>
              <a:t>NUESTROS </a:t>
            </a:r>
            <a:r>
              <a:rPr lang="es-ES" sz="2400" b="1" dirty="0" smtClean="0">
                <a:solidFill>
                  <a:srgbClr val="FF0000"/>
                </a:solidFill>
              </a:rPr>
              <a:t>CONOCIMIENTOS</a:t>
            </a:r>
          </a:p>
        </p:txBody>
      </p:sp>
      <p:sp>
        <p:nvSpPr>
          <p:cNvPr id="2" name="1 Estrella de 5 puntas"/>
          <p:cNvSpPr/>
          <p:nvPr/>
        </p:nvSpPr>
        <p:spPr>
          <a:xfrm>
            <a:off x="226368" y="40780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296144" cy="155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48" y="362509"/>
            <a:ext cx="995483" cy="86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1122</Words>
  <Application>Microsoft Office PowerPoint</Application>
  <PresentationFormat>Presentación en pantalla (4:3)</PresentationFormat>
  <Paragraphs>178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Tema de Office</vt:lpstr>
      <vt:lpstr>1_Tema de Office</vt:lpstr>
      <vt:lpstr>Forma de onda</vt:lpstr>
      <vt:lpstr>PLANIFICACIÓN  PARA EL AUTOAPRENDIZAJE SEMANA N° 23 CLASE VIRTUAL DÍA:  01 DE SEPTIEMBRE </vt:lpstr>
      <vt:lpstr>Presentación de PowerPoint</vt:lpstr>
      <vt:lpstr>Presentación de PowerPoint</vt:lpstr>
      <vt:lpstr>Importante:</vt:lpstr>
      <vt:lpstr>Presentación de PowerPoint</vt:lpstr>
      <vt:lpstr>Motivación </vt:lpstr>
      <vt:lpstr>¿Qué sabes?             </vt:lpstr>
      <vt:lpstr>Presentación de PowerPoint</vt:lpstr>
      <vt:lpstr>Presentación de PowerPoint</vt:lpstr>
      <vt:lpstr>Presentación de PowerPoint</vt:lpstr>
      <vt:lpstr>OBJETIVO DE LA CLASE</vt:lpstr>
      <vt:lpstr>Actividad: 1. Lee la sección “Activo” (página 176) y realiza la actividad número 1.       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135</cp:revision>
  <dcterms:created xsi:type="dcterms:W3CDTF">2020-07-06T03:06:52Z</dcterms:created>
  <dcterms:modified xsi:type="dcterms:W3CDTF">2020-08-29T20:53:57Z</dcterms:modified>
</cp:coreProperties>
</file>