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98" r:id="rId4"/>
    <p:sldId id="256" r:id="rId5"/>
    <p:sldId id="349" r:id="rId6"/>
    <p:sldId id="339" r:id="rId7"/>
    <p:sldId id="307" r:id="rId8"/>
    <p:sldId id="340" r:id="rId9"/>
    <p:sldId id="342" r:id="rId10"/>
    <p:sldId id="335" r:id="rId11"/>
    <p:sldId id="325" r:id="rId12"/>
    <p:sldId id="344" r:id="rId13"/>
    <p:sldId id="343" r:id="rId14"/>
    <p:sldId id="345" r:id="rId15"/>
    <p:sldId id="346" r:id="rId16"/>
    <p:sldId id="347" r:id="rId17"/>
    <p:sldId id="348" r:id="rId18"/>
    <p:sldId id="297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5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31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52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61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87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16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9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5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918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83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279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5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4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gi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foDe0nsdcxbWQgdLqA3YSG2grmP4Er_vwffISWwQzKW-57dw/viewform?usp=sf_link" TargetMode="Externa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gif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CN7TdgUMg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gif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216024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Jueves 03de Septiembre</a:t>
            </a:r>
            <a:br>
              <a:rPr lang="es-CL" sz="2800" dirty="0" smtClean="0"/>
            </a:br>
            <a:r>
              <a:rPr lang="es-CL" sz="2800" dirty="0" smtClean="0"/>
              <a:t>CURSO: 6° Básico</a:t>
            </a:r>
            <a:br>
              <a:rPr lang="es-CL" sz="2800" dirty="0" smtClean="0"/>
            </a:br>
            <a:r>
              <a:rPr lang="es-CL" sz="2800" dirty="0" smtClean="0"/>
              <a:t>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46706" y="305089"/>
            <a:ext cx="626469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¿Cómo encontramos el m.c.m.?</a:t>
            </a:r>
            <a:endParaRPr lang="es-CL" sz="28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352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46706" y="3471500"/>
            <a:ext cx="32917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Por ejemplo:</a:t>
            </a:r>
            <a:endParaRPr lang="es-CL" sz="2800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57875" r="20211" b="3125"/>
          <a:stretch/>
        </p:blipFill>
        <p:spPr bwMode="auto">
          <a:xfrm>
            <a:off x="659016" y="4246913"/>
            <a:ext cx="7975755" cy="227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7" y="5237323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43" y="1274610"/>
            <a:ext cx="83439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9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33792" r="1820" b="49786"/>
          <a:stretch/>
        </p:blipFill>
        <p:spPr bwMode="auto">
          <a:xfrm>
            <a:off x="179508" y="1916832"/>
            <a:ext cx="8761579" cy="105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418762" y="764704"/>
            <a:ext cx="32917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i="1" dirty="0" smtClean="0"/>
              <a:t>En resumen: </a:t>
            </a:r>
            <a:endParaRPr lang="es-CL" sz="32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52712" r="1820" b="33159"/>
          <a:stretch/>
        </p:blipFill>
        <p:spPr bwMode="auto">
          <a:xfrm>
            <a:off x="179510" y="3140968"/>
            <a:ext cx="8761579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69180" r="1820" b="19030"/>
          <a:stretch/>
        </p:blipFill>
        <p:spPr bwMode="auto">
          <a:xfrm>
            <a:off x="179507" y="4327482"/>
            <a:ext cx="8761579" cy="82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33256" r="51120" b="38899"/>
          <a:stretch/>
        </p:blipFill>
        <p:spPr bwMode="auto">
          <a:xfrm>
            <a:off x="2353618" y="1268760"/>
            <a:ext cx="4464496" cy="1697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56670" r="63846" b="6390"/>
          <a:stretch/>
        </p:blipFill>
        <p:spPr bwMode="auto">
          <a:xfrm>
            <a:off x="576820" y="3356992"/>
            <a:ext cx="3553595" cy="244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3" t="35588" r="9616" b="10696"/>
          <a:stretch/>
        </p:blipFill>
        <p:spPr bwMode="auto">
          <a:xfrm>
            <a:off x="4585866" y="3356992"/>
            <a:ext cx="4162598" cy="285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179512" y="289929"/>
            <a:ext cx="720080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Ejemplo: encontremos el m.c.m entre 3 y 8</a:t>
            </a:r>
            <a:endParaRPr lang="es-CL" sz="28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8899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631847" y="332656"/>
            <a:ext cx="7200800" cy="9788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Ahora tú: Encuentra el m.c.m. entre 3 y 7:</a:t>
            </a:r>
          </a:p>
          <a:p>
            <a:pPr algn="ctr"/>
            <a:r>
              <a:rPr lang="es-CL" sz="2000" i="1" dirty="0" smtClean="0"/>
              <a:t>Resuelve el ejercicio en tu cuaderno</a:t>
            </a:r>
            <a:endParaRPr lang="es-CL" sz="20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6" r="35782" b="50000"/>
          <a:stretch/>
        </p:blipFill>
        <p:spPr bwMode="auto">
          <a:xfrm>
            <a:off x="2987824" y="1870317"/>
            <a:ext cx="3034506" cy="1935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9512" y="289928"/>
            <a:ext cx="7200800" cy="9788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i="1" dirty="0" smtClean="0"/>
              <a:t>Revisemos</a:t>
            </a:r>
          </a:p>
          <a:p>
            <a:pPr algn="ctr"/>
            <a:r>
              <a:rPr lang="es-CL" sz="2400" i="1" dirty="0"/>
              <a:t>Encuentra el m.c.m. entre 3 y 7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6" y="5333835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26" y="1700808"/>
            <a:ext cx="8486775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09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23322" r="27310" b="33407"/>
          <a:stretch/>
        </p:blipFill>
        <p:spPr bwMode="auto">
          <a:xfrm>
            <a:off x="245204" y="1772816"/>
            <a:ext cx="8575267" cy="345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39552" y="635329"/>
            <a:ext cx="4248472" cy="69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Actividad: </a:t>
            </a:r>
            <a:endParaRPr lang="es-CL" sz="20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59" y="4619275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MATEMÁTICA 6°</a:t>
            </a:r>
          </a:p>
          <a:p>
            <a:pPr algn="ctr"/>
            <a:r>
              <a:rPr lang="es-CL" sz="2000" b="1" dirty="0" smtClean="0"/>
              <a:t>SEMANA 23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557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10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88" y="4797152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77979" y="422108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docs.google.com/forms/d/e/1FAIpQLSfoDe0nsdcxbWQgdLqA3YSG2grmP4Er_vwffISWwQzKW-57dw/viewform?usp=sf_link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9" name="8 Llamada de flecha hacia abajo"/>
          <p:cNvSpPr/>
          <p:nvPr/>
        </p:nvSpPr>
        <p:spPr>
          <a:xfrm>
            <a:off x="2690917" y="2708920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15095"/>
              </p:ext>
            </p:extLst>
          </p:nvPr>
        </p:nvGraphicFramePr>
        <p:xfrm>
          <a:off x="395536" y="1196752"/>
          <a:ext cx="8424936" cy="5165748"/>
        </p:xfrm>
        <a:graphic>
          <a:graphicData uri="http://schemas.openxmlformats.org/drawingml/2006/table">
            <a:tbl>
              <a:tblPr firstRow="1" firstCol="1" bandRow="1"/>
              <a:tblGrid>
                <a:gridCol w="2666763"/>
                <a:gridCol w="5758173"/>
              </a:tblGrid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Matemática 6to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básico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Constanza Barrios Valenzuela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89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OA 8. Resolver problemas rutinarios y no rutinarios que involucren adiciones y sustracciones de fracciones propias, impropias, números mixtos o decimales hasta la milésima.</a:t>
                      </a:r>
                      <a:endParaRPr lang="es-CL" sz="105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4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Suman y restan las fracciones o los decimales involucrados</a:t>
                      </a:r>
                    </a:p>
                    <a:p>
                      <a:r>
                        <a:rPr lang="es-C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 el problema.</a:t>
                      </a:r>
                      <a:endParaRPr lang="es-CL" sz="1400" b="0" baseline="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Fracciones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490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Calcular</a:t>
                      </a:r>
                      <a:r>
                        <a:rPr lang="es-CL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mínimo común múltiplo como introducción a la resolución de  adiciones y sustracciones de fracciones con distinto denominador. Recordar algunos términos de las fracciones.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03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600" b="1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Correo electrónico: Constanza.barrios@colegio-jeanpiaget.cl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4739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964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91845" y="113298"/>
            <a:ext cx="7166630" cy="9717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3600" b="1" dirty="0" smtClean="0"/>
          </a:p>
          <a:p>
            <a:pPr algn="ctr"/>
            <a:r>
              <a:rPr lang="es-CL" sz="3600" b="1" dirty="0" smtClean="0"/>
              <a:t>Motivación</a:t>
            </a:r>
            <a:r>
              <a:rPr lang="es-CL" sz="3600" dirty="0"/>
              <a:t>: </a:t>
            </a:r>
            <a:r>
              <a:rPr lang="es-CL" sz="3600" dirty="0" smtClean="0"/>
              <a:t>Desafío </a:t>
            </a:r>
            <a:r>
              <a:rPr lang="es-CL" sz="3600" dirty="0"/>
              <a:t>del </a:t>
            </a:r>
            <a:r>
              <a:rPr lang="es-CL" sz="3600" dirty="0" smtClean="0"/>
              <a:t>día</a:t>
            </a:r>
          </a:p>
          <a:p>
            <a:pPr algn="ctr"/>
            <a:r>
              <a:rPr lang="es-CL" sz="2400" dirty="0" smtClean="0"/>
              <a:t>(Estudiantes responden a través de lluvia de ideas)</a:t>
            </a:r>
          </a:p>
          <a:p>
            <a:pPr algn="ctr"/>
            <a:endParaRPr lang="es-CL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35" y="113298"/>
            <a:ext cx="1124841" cy="97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1255737" y="999736"/>
            <a:ext cx="73831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Atención resuelve el siguiente acertijo: </a:t>
            </a:r>
            <a:r>
              <a:rPr lang="es-ES" sz="24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¿Qué letras componen este acróstico?</a:t>
            </a:r>
            <a:endParaRPr lang="es-ES" sz="24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1028" name="Picture 4" descr="Feliz lindo niño niño con idea lámpara signo | Vector Premiu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2" t="7975" r="14783"/>
          <a:stretch/>
        </p:blipFill>
        <p:spPr bwMode="auto">
          <a:xfrm>
            <a:off x="-180528" y="3356992"/>
            <a:ext cx="1983675" cy="331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1953843"/>
            <a:ext cx="7056784" cy="4716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1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11560" y="430136"/>
            <a:ext cx="7560840" cy="10368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23341"/>
            <a:ext cx="7704856" cy="840593"/>
          </a:xfrm>
        </p:spPr>
        <p:txBody>
          <a:bodyPr>
            <a:noAutofit/>
          </a:bodyPr>
          <a:lstStyle/>
          <a:p>
            <a:r>
              <a:rPr lang="es-CL" sz="3200" dirty="0" smtClean="0"/>
              <a:t>Activando nuestros conocimientos previos</a:t>
            </a:r>
            <a:endParaRPr lang="es-CL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533737" y="2708920"/>
            <a:ext cx="7286735" cy="2423144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endParaRPr lang="es-ES" sz="20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¿Recuerdas qué es una fracción?</a:t>
            </a:r>
            <a:endParaRPr lang="es-CL" sz="2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</a:t>
            </a:r>
            <a:r>
              <a:rPr lang="es-CL" sz="2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Cómo la representamos? </a:t>
            </a:r>
            <a:endParaRPr lang="es-CL" sz="2400" dirty="0" smtClean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</a:t>
            </a:r>
            <a:r>
              <a:rPr lang="es-CL" sz="2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Utilizamos las </a:t>
            </a: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fracciones en </a:t>
            </a:r>
            <a:r>
              <a:rPr lang="es-CL" sz="2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la cotidianidad</a:t>
            </a: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?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¿</a:t>
            </a:r>
            <a:r>
              <a:rPr lang="es-CL" sz="2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De qué forma</a:t>
            </a:r>
            <a:r>
              <a:rPr lang="es-CL" sz="2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?</a:t>
            </a:r>
            <a:endParaRPr lang="es-CL" sz="2400" dirty="0">
              <a:solidFill>
                <a:srgbClr val="000000"/>
              </a:solidFill>
              <a:latin typeface="Comic Sans MS" pitchFamily="66" charset="0"/>
              <a:ea typeface="Times New Roman"/>
            </a:endParaRPr>
          </a:p>
          <a:p>
            <a:pPr marL="342900" indent="-342900">
              <a:buFont typeface="Arial" pitchFamily="34" charset="0"/>
              <a:buChar char="•"/>
            </a:pP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533737" y="1607376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125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7360" r="7646" b="19418"/>
          <a:stretch/>
        </p:blipFill>
        <p:spPr bwMode="auto">
          <a:xfrm>
            <a:off x="354507" y="3140968"/>
            <a:ext cx="3636291" cy="30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de flecha hacia abajo"/>
          <p:cNvSpPr/>
          <p:nvPr/>
        </p:nvSpPr>
        <p:spPr>
          <a:xfrm>
            <a:off x="984520" y="1730508"/>
            <a:ext cx="2376264" cy="1296144"/>
          </a:xfrm>
          <a:prstGeom prst="downArrowCallou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  <a:latin typeface="Comic Sans MS" pitchFamily="66" charset="0"/>
              </a:rPr>
              <a:t>Partes de una fracción</a:t>
            </a:r>
            <a:endParaRPr lang="es-CL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99" y="188640"/>
            <a:ext cx="5035172" cy="282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5790519" y="3109522"/>
            <a:ext cx="151216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139952" y="3861048"/>
            <a:ext cx="4404873" cy="192631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</a:rPr>
              <a:t>A partir de una fracción impropia podemos formar un NÚMERO MIXTO </a:t>
            </a:r>
          </a:p>
          <a:p>
            <a:pPr algn="ctr"/>
            <a:r>
              <a:rPr lang="es-CL" sz="2400" b="1" dirty="0" smtClean="0">
                <a:solidFill>
                  <a:prstClr val="black"/>
                </a:solidFill>
              </a:rPr>
              <a:t>1  </a:t>
            </a:r>
            <a:r>
              <a:rPr lang="es-CL" sz="2400" b="1" u="sng" dirty="0" smtClean="0">
                <a:solidFill>
                  <a:prstClr val="black"/>
                </a:solidFill>
              </a:rPr>
              <a:t>3</a:t>
            </a:r>
          </a:p>
          <a:p>
            <a:pPr algn="ctr"/>
            <a:r>
              <a:rPr lang="es-CL" sz="2400" b="1" dirty="0" smtClean="0">
                <a:solidFill>
                  <a:prstClr val="black"/>
                </a:solidFill>
              </a:rPr>
              <a:t>    8</a:t>
            </a:r>
          </a:p>
          <a:p>
            <a:pPr algn="ctr"/>
            <a:r>
              <a:rPr lang="es-CL" sz="2000" b="1" dirty="0" smtClean="0">
                <a:solidFill>
                  <a:prstClr val="black"/>
                </a:solidFill>
              </a:rPr>
              <a:t>Se lee «un entero y tres octavos»</a:t>
            </a:r>
            <a:endParaRPr lang="es-CL" sz="2000" b="1" dirty="0">
              <a:solidFill>
                <a:prstClr val="black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54506" y="216104"/>
            <a:ext cx="3636291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600" b="1" dirty="0" smtClean="0">
                <a:solidFill>
                  <a:srgbClr val="0070C0"/>
                </a:solidFill>
              </a:rPr>
              <a:t>La fracciones</a:t>
            </a:r>
          </a:p>
          <a:p>
            <a:pPr algn="ctr"/>
            <a:r>
              <a:rPr lang="es-CL" sz="2000" b="1" dirty="0" smtClean="0"/>
              <a:t>Importante recordar que…</a:t>
            </a:r>
            <a:endParaRPr lang="es-CL" sz="20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83" y="5963998"/>
            <a:ext cx="1006417" cy="8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82" y="5506215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t="28230" r="18049" b="3838"/>
          <a:stretch/>
        </p:blipFill>
        <p:spPr bwMode="auto">
          <a:xfrm>
            <a:off x="90077" y="3052063"/>
            <a:ext cx="4032448" cy="20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de flecha hacia abajo"/>
          <p:cNvSpPr/>
          <p:nvPr/>
        </p:nvSpPr>
        <p:spPr>
          <a:xfrm>
            <a:off x="900832" y="1545570"/>
            <a:ext cx="2376264" cy="1296144"/>
          </a:xfrm>
          <a:prstGeom prst="downArrowCallou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  <a:latin typeface="Comic Sans MS" pitchFamily="66" charset="0"/>
              </a:rPr>
              <a:t>Fracciones Equivalentes</a:t>
            </a:r>
            <a:endParaRPr lang="es-CL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3 Flecha derecha"/>
          <p:cNvSpPr/>
          <p:nvPr/>
        </p:nvSpPr>
        <p:spPr>
          <a:xfrm rot="20076435">
            <a:off x="4127365" y="2911338"/>
            <a:ext cx="141934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derecha"/>
          <p:cNvSpPr/>
          <p:nvPr/>
        </p:nvSpPr>
        <p:spPr>
          <a:xfrm rot="1113751">
            <a:off x="4142711" y="4635408"/>
            <a:ext cx="1478709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5586223" y="2541618"/>
            <a:ext cx="1720573" cy="478619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</a:rPr>
              <a:t>AMPLIFICACIÓN</a:t>
            </a:r>
            <a:endParaRPr lang="es-CL" sz="2000" b="1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624704" y="4895396"/>
            <a:ext cx="1643609" cy="478619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solidFill>
                  <a:schemeClr val="tx1"/>
                </a:solidFill>
              </a:rPr>
              <a:t>SIMPLIFICACIÓN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433910" y="2279645"/>
            <a:ext cx="1530578" cy="1002564"/>
          </a:xfrm>
          <a:prstGeom prst="roundRect">
            <a:avLst/>
          </a:prstGeom>
          <a:noFill/>
          <a:ln w="38100">
            <a:solidFill>
              <a:srgbClr val="33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MULTIPLICAR POR UN ENTERO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7415827" y="4633423"/>
            <a:ext cx="1435129" cy="1002564"/>
          </a:xfrm>
          <a:prstGeom prst="roundRect">
            <a:avLst/>
          </a:prstGeom>
          <a:noFill/>
          <a:ln w="38100">
            <a:solidFill>
              <a:srgbClr val="33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DIVIDIR POR UN ENTERO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43808" y="5847088"/>
            <a:ext cx="3287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dirty="0">
                <a:hlinkClick r:id="rId3"/>
              </a:rPr>
              <a:t>https://youtu.be/KCN7TdgUMg8</a:t>
            </a:r>
            <a:r>
              <a:rPr lang="es-CL" dirty="0"/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439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3" y="5134706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95" y="10873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9200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26120" r="20072" b="1306"/>
          <a:stretch/>
        </p:blipFill>
        <p:spPr bwMode="auto">
          <a:xfrm>
            <a:off x="827584" y="1330727"/>
            <a:ext cx="7924073" cy="4228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5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79512" y="289929"/>
            <a:ext cx="626469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¿Qué es el mínimo común múltiplo?</a:t>
            </a:r>
            <a:endParaRPr lang="es-CL" sz="28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352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28171" r="7170" b="58023"/>
          <a:stretch/>
        </p:blipFill>
        <p:spPr bwMode="auto">
          <a:xfrm>
            <a:off x="180672" y="1409277"/>
            <a:ext cx="8748464" cy="977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14470" y="2852936"/>
            <a:ext cx="6264696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i="1" dirty="0" smtClean="0"/>
              <a:t>¿Cuáles son los múltiplos?</a:t>
            </a:r>
            <a:endParaRPr lang="es-CL" sz="28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54244" r="12552" b="7883"/>
          <a:stretch/>
        </p:blipFill>
        <p:spPr bwMode="auto">
          <a:xfrm>
            <a:off x="214470" y="3717031"/>
            <a:ext cx="8714666" cy="216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37323"/>
            <a:ext cx="1049900" cy="12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470</Words>
  <Application>Microsoft Office PowerPoint</Application>
  <PresentationFormat>Presentación en pantalla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Tema de Office</vt:lpstr>
      <vt:lpstr>1_Tema de Office</vt:lpstr>
      <vt:lpstr>2_Tema de Office</vt:lpstr>
      <vt:lpstr>PLANIFICACIÓN  PARA CLASES VIRTUALES SEMANA N°23 FECHA : Jueves 03de Septiembre CURSO: 6° Básico Matemática</vt:lpstr>
      <vt:lpstr>Presentación de PowerPoint</vt:lpstr>
      <vt:lpstr>Importante:</vt:lpstr>
      <vt:lpstr>Presentación de PowerPoint</vt:lpstr>
      <vt:lpstr>Activando nuestros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141</cp:revision>
  <dcterms:created xsi:type="dcterms:W3CDTF">2020-07-06T03:06:52Z</dcterms:created>
  <dcterms:modified xsi:type="dcterms:W3CDTF">2020-08-26T04:28:37Z</dcterms:modified>
</cp:coreProperties>
</file>