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98" r:id="rId4"/>
    <p:sldId id="256" r:id="rId5"/>
    <p:sldId id="310" r:id="rId6"/>
    <p:sldId id="258" r:id="rId7"/>
    <p:sldId id="302" r:id="rId8"/>
    <p:sldId id="307" r:id="rId9"/>
    <p:sldId id="301" r:id="rId10"/>
    <p:sldId id="305" r:id="rId11"/>
    <p:sldId id="322" r:id="rId12"/>
    <p:sldId id="326" r:id="rId13"/>
    <p:sldId id="315" r:id="rId14"/>
    <p:sldId id="325" r:id="rId15"/>
    <p:sldId id="327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DFB"/>
    <a:srgbClr val="80FCF9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86477" autoAdjust="0"/>
  </p:normalViewPr>
  <p:slideViewPr>
    <p:cSldViewPr>
      <p:cViewPr varScale="1">
        <p:scale>
          <a:sx n="71" d="100"/>
          <a:sy n="71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05/09/2020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gif"/><Relationship Id="rId7" Type="http://schemas.openxmlformats.org/officeDocument/2006/relationships/image" Target="../media/image16.bin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624004" cy="1656184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 smtClean="0"/>
              <a:t>PLANIFICACIÓN  </a:t>
            </a:r>
            <a:r>
              <a:rPr lang="es-CL" sz="2800" b="1" dirty="0"/>
              <a:t>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</a:t>
            </a:r>
            <a:r>
              <a:rPr lang="es-CL" sz="2800" dirty="0" smtClean="0"/>
              <a:t>SEXTO AÑO A</a:t>
            </a:r>
            <a:br>
              <a:rPr lang="es-CL" sz="2800" dirty="0" smtClean="0"/>
            </a:br>
            <a:r>
              <a:rPr lang="es-CL" sz="2800" dirty="0" smtClean="0"/>
              <a:t>LENGUAJE 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 </a:t>
            </a:r>
            <a:r>
              <a:rPr lang="es-CL" sz="2800" dirty="0"/>
              <a:t>DE </a:t>
            </a:r>
            <a:r>
              <a:rPr lang="es-CL" sz="2800" dirty="0" smtClean="0"/>
              <a:t>08 DE SEPTIEMBRE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305"/>
            <a:ext cx="1014302" cy="10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 smtClean="0">
                <a:solidFill>
                  <a:srgbClr val="FF0000"/>
                </a:solidFill>
              </a:rPr>
              <a:t>             AMPLIO MI VOCABULARIO</a:t>
            </a:r>
          </a:p>
          <a:p>
            <a:endParaRPr lang="es-C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81886"/>
              </p:ext>
            </p:extLst>
          </p:nvPr>
        </p:nvGraphicFramePr>
        <p:xfrm>
          <a:off x="762000" y="1412776"/>
          <a:ext cx="762642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728"/>
                <a:gridCol w="626469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andina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perteneciente a la cordillera de los Andes.</a:t>
                      </a:r>
                    </a:p>
                    <a:p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invocador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Pedir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ayuda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machi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En la cultura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mapuche, persona encargada de sanar y aconsejar a los miembros de la comunidad.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trompe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Instrumento metálico mapuche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rgbClr val="FF0000"/>
                          </a:solidFill>
                        </a:rPr>
                        <a:t>ritual</a:t>
                      </a:r>
                      <a:endParaRPr lang="es-C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Ceremonias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</a:rPr>
                        <a:t> religiosas.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32656"/>
            <a:ext cx="648072" cy="10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4" y="4306232"/>
            <a:ext cx="1837503" cy="21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angular"/>
          <p:cNvCxnSpPr>
            <a:endCxn id="3" idx="1"/>
          </p:cNvCxnSpPr>
          <p:nvPr/>
        </p:nvCxnSpPr>
        <p:spPr>
          <a:xfrm rot="16200000" flipV="1">
            <a:off x="-303702" y="3773878"/>
            <a:ext cx="2521024" cy="389620"/>
          </a:xfrm>
          <a:prstGeom prst="bentConnector4">
            <a:avLst>
              <a:gd name="adj1" fmla="val 24308"/>
              <a:gd name="adj2" fmla="val 1586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4831"/>
            <a:ext cx="2103437" cy="152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angular"/>
          <p:cNvCxnSpPr>
            <a:stCxn id="7172" idx="0"/>
          </p:cNvCxnSpPr>
          <p:nvPr/>
        </p:nvCxnSpPr>
        <p:spPr>
          <a:xfrm rot="16200000" flipV="1">
            <a:off x="3939680" y="4032919"/>
            <a:ext cx="1063823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2217"/>
            <a:ext cx="3024336" cy="131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angular"/>
          <p:cNvCxnSpPr/>
          <p:nvPr/>
        </p:nvCxnSpPr>
        <p:spPr>
          <a:xfrm rot="16200000" flipV="1">
            <a:off x="7028421" y="2916796"/>
            <a:ext cx="2864023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83" y="180043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5FB5A19-365F-4D40-ACA8-97B98619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667215"/>
            <a:ext cx="2164268" cy="215817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78" y="215054"/>
            <a:ext cx="1118722" cy="9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3722" y="404664"/>
            <a:ext cx="731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RESPONDE LAS SIGUIENTES PREGUNTAS </a:t>
            </a:r>
            <a:r>
              <a:rPr lang="es-CL" sz="2000" b="1" dirty="0" smtClean="0">
                <a:solidFill>
                  <a:srgbClr val="FF0000"/>
                </a:solidFill>
              </a:rPr>
              <a:t>EN TU CUADERNO.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7" y="804774"/>
            <a:ext cx="721977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Después  </a:t>
            </a:r>
            <a:r>
              <a:rPr lang="es-CL" sz="2000" b="1" dirty="0">
                <a:solidFill>
                  <a:srgbClr val="FF0000"/>
                </a:solidFill>
              </a:rPr>
              <a:t>de leer</a:t>
            </a:r>
          </a:p>
          <a:p>
            <a:r>
              <a:rPr lang="es-CL" dirty="0" smtClean="0"/>
              <a:t>.</a:t>
            </a:r>
            <a:endParaRPr lang="es-CL" dirty="0"/>
          </a:p>
          <a:p>
            <a:r>
              <a:rPr lang="es-CL" dirty="0">
                <a:solidFill>
                  <a:srgbClr val="FF0000"/>
                </a:solidFill>
              </a:rPr>
              <a:t>[Localizar información]</a:t>
            </a:r>
          </a:p>
          <a:p>
            <a:r>
              <a:rPr lang="es-CL" dirty="0"/>
              <a:t>1. ¿Qué regalos recibe </a:t>
            </a:r>
            <a:r>
              <a:rPr lang="es-CL" dirty="0" err="1"/>
              <a:t>Paqary</a:t>
            </a:r>
            <a:r>
              <a:rPr lang="es-CL" dirty="0"/>
              <a:t> tras convertirse en </a:t>
            </a:r>
            <a:r>
              <a:rPr lang="es-CL" dirty="0" err="1"/>
              <a:t>arcante</a:t>
            </a:r>
            <a:r>
              <a:rPr lang="es-CL" dirty="0"/>
              <a:t>?</a:t>
            </a:r>
          </a:p>
          <a:p>
            <a:r>
              <a:rPr lang="es-CL" dirty="0"/>
              <a:t>2. ¿Quiénes son los </a:t>
            </a:r>
            <a:r>
              <a:rPr lang="es-CL" dirty="0" err="1"/>
              <a:t>arcantes</a:t>
            </a:r>
            <a:r>
              <a:rPr lang="es-CL" dirty="0"/>
              <a:t>? Indica sus nombres.</a:t>
            </a:r>
          </a:p>
          <a:p>
            <a:endParaRPr lang="es-CL" dirty="0" smtClean="0">
              <a:solidFill>
                <a:srgbClr val="FF0000"/>
              </a:solidFill>
            </a:endParaRPr>
          </a:p>
          <a:p>
            <a:r>
              <a:rPr lang="es-CL" dirty="0" smtClean="0">
                <a:solidFill>
                  <a:srgbClr val="FF0000"/>
                </a:solidFill>
              </a:rPr>
              <a:t>[Relacionar e interpretar información]</a:t>
            </a:r>
          </a:p>
          <a:p>
            <a:r>
              <a:rPr lang="es-CL" dirty="0" smtClean="0"/>
              <a:t>3</a:t>
            </a:r>
            <a:r>
              <a:rPr lang="es-CL" dirty="0"/>
              <a:t>. ¿Por qué </a:t>
            </a:r>
            <a:r>
              <a:rPr lang="es-CL" dirty="0" err="1"/>
              <a:t>Chio</a:t>
            </a:r>
            <a:r>
              <a:rPr lang="es-CL" dirty="0"/>
              <a:t> sufrió un accidente? Responde usando la Estrategia de lectura </a:t>
            </a:r>
            <a:r>
              <a:rPr lang="es-CL" dirty="0" smtClean="0"/>
              <a:t>de la </a:t>
            </a:r>
            <a:r>
              <a:rPr lang="es-CL" dirty="0"/>
              <a:t>página 193.</a:t>
            </a:r>
          </a:p>
          <a:p>
            <a:r>
              <a:rPr lang="es-CL" dirty="0"/>
              <a:t>4. ¿Qué acciones ocurren a causa de la activación de la alarma?</a:t>
            </a:r>
          </a:p>
          <a:p>
            <a:r>
              <a:rPr lang="es-CL" dirty="0"/>
              <a:t>5. Describe a </a:t>
            </a:r>
            <a:r>
              <a:rPr lang="es-CL" dirty="0" err="1"/>
              <a:t>Chio</a:t>
            </a:r>
            <a:r>
              <a:rPr lang="es-CL" dirty="0"/>
              <a:t>, de acuerdo a la forma en que se comporta. Ejemplifica con sus </a:t>
            </a:r>
            <a:r>
              <a:rPr lang="es-CL" dirty="0" smtClean="0"/>
              <a:t>acciones o </a:t>
            </a:r>
            <a:r>
              <a:rPr lang="es-CL" dirty="0"/>
              <a:t>actitudes.</a:t>
            </a:r>
          </a:p>
          <a:p>
            <a:endParaRPr lang="es-CL" dirty="0" smtClean="0">
              <a:solidFill>
                <a:srgbClr val="FF0000"/>
              </a:solidFill>
            </a:endParaRPr>
          </a:p>
          <a:p>
            <a:r>
              <a:rPr lang="es-CL" dirty="0" smtClean="0">
                <a:solidFill>
                  <a:srgbClr val="FF0000"/>
                </a:solidFill>
              </a:rPr>
              <a:t>[</a:t>
            </a:r>
            <a:r>
              <a:rPr lang="es-CL" dirty="0">
                <a:solidFill>
                  <a:srgbClr val="FF0000"/>
                </a:solidFill>
              </a:rPr>
              <a:t>Reflexionar sobre el texto]</a:t>
            </a:r>
          </a:p>
          <a:p>
            <a:r>
              <a:rPr lang="es-CL" dirty="0"/>
              <a:t>6. ¿De qué manera el formato de cómic potencia la historia de </a:t>
            </a:r>
            <a:r>
              <a:rPr lang="es-CL" dirty="0" err="1"/>
              <a:t>Chajnantor</a:t>
            </a:r>
            <a:r>
              <a:rPr lang="es-CL" dirty="0"/>
              <a:t>?</a:t>
            </a:r>
          </a:p>
          <a:p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24" y="5359867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260648"/>
            <a:ext cx="849694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FFFF00"/>
                </a:solidFill>
              </a:rPr>
              <a:t>TAREA</a:t>
            </a:r>
            <a:endParaRPr lang="es-CL" sz="2800" b="1" dirty="0" smtClean="0">
              <a:solidFill>
                <a:srgbClr val="FFFF00"/>
              </a:solidFill>
            </a:endParaRPr>
          </a:p>
          <a:p>
            <a:r>
              <a:rPr lang="es-CL" b="1" dirty="0" smtClean="0"/>
              <a:t>Lee </a:t>
            </a:r>
            <a:r>
              <a:rPr lang="es-CL" b="1" dirty="0"/>
              <a:t>las siguientes palabras de Pablo Monreal, autor de </a:t>
            </a:r>
            <a:r>
              <a:rPr lang="es-CL" b="1" dirty="0" err="1"/>
              <a:t>Chajnantor</a:t>
            </a:r>
            <a:r>
              <a:rPr lang="es-CL" b="1" dirty="0"/>
              <a:t> y responde. </a:t>
            </a:r>
            <a:endParaRPr lang="es-CL" b="1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“</a:t>
            </a:r>
            <a:r>
              <a:rPr lang="es-CL" dirty="0"/>
              <a:t>Pasaba todas las clases dibujando, todas las semanas inventando una </a:t>
            </a:r>
            <a:r>
              <a:rPr lang="es-CL" dirty="0" smtClean="0"/>
              <a:t>nueva historia</a:t>
            </a:r>
            <a:r>
              <a:rPr lang="es-CL" dirty="0"/>
              <a:t>, un nuevo personaje, un sistema de personalidades que </a:t>
            </a:r>
            <a:r>
              <a:rPr lang="es-CL" dirty="0" smtClean="0"/>
              <a:t>pudiera mantener </a:t>
            </a:r>
            <a:r>
              <a:rPr lang="es-CL" dirty="0"/>
              <a:t>tensión dentro de un mundo ficticio. Tengo cajones y cajones </a:t>
            </a:r>
            <a:r>
              <a:rPr lang="es-CL" dirty="0" smtClean="0"/>
              <a:t>de proyectos </a:t>
            </a:r>
            <a:r>
              <a:rPr lang="es-CL" dirty="0"/>
              <a:t>por hacer. Sin embargo, siempre me fue muy bien en el </a:t>
            </a:r>
            <a:r>
              <a:rPr lang="es-CL" dirty="0" smtClean="0"/>
              <a:t>colegio y </a:t>
            </a:r>
            <a:r>
              <a:rPr lang="es-CL" dirty="0"/>
              <a:t>a los dieciséis años me iba muy bien en los ensayos PSU, y por el </a:t>
            </a:r>
            <a:r>
              <a:rPr lang="es-CL" dirty="0" smtClean="0"/>
              <a:t>contexto en </a:t>
            </a:r>
            <a:r>
              <a:rPr lang="es-CL" dirty="0"/>
              <a:t>que crecí, mucha gente esperaba mucho de mí, entonces no </a:t>
            </a:r>
            <a:r>
              <a:rPr lang="es-CL" dirty="0" smtClean="0"/>
              <a:t>quedaba bien </a:t>
            </a:r>
            <a:r>
              <a:rPr lang="es-CL" dirty="0"/>
              <a:t>decir “voy a ser dibujante de cómics”. El mundo se equivoca y subestima a los cómics, y la única forma de demostrar que es así es haciendo </a:t>
            </a:r>
            <a:r>
              <a:rPr lang="es-CL" dirty="0" smtClean="0"/>
              <a:t>obras, y </a:t>
            </a:r>
            <a:r>
              <a:rPr lang="es-CL" dirty="0"/>
              <a:t>mostrando sus </a:t>
            </a:r>
            <a:r>
              <a:rPr lang="es-CL" dirty="0" smtClean="0"/>
              <a:t>posibilidades. Yo </a:t>
            </a:r>
            <a:r>
              <a:rPr lang="es-CL" dirty="0"/>
              <a:t>me eduqué de muchas cosas, pero principalmente leyendo cómics, los</a:t>
            </a:r>
          </a:p>
          <a:p>
            <a:pPr algn="just"/>
            <a:r>
              <a:rPr lang="es-CL" dirty="0"/>
              <a:t>cómics que yo leía vendían seis millones de copias a la semana. El </a:t>
            </a:r>
            <a:r>
              <a:rPr lang="es-CL" dirty="0" smtClean="0"/>
              <a:t>impacto cultural </a:t>
            </a:r>
            <a:r>
              <a:rPr lang="es-CL" dirty="0"/>
              <a:t>global de muchos de esos cómics hasta hoy en día es muy </a:t>
            </a:r>
            <a:r>
              <a:rPr lang="es-CL" dirty="0" smtClean="0"/>
              <a:t>grande. Y </a:t>
            </a:r>
            <a:r>
              <a:rPr lang="es-CL" dirty="0"/>
              <a:t>entiendo que muchos dirán que eso es cultura de masas, pero si </a:t>
            </a:r>
            <a:r>
              <a:rPr lang="es-CL" dirty="0" smtClean="0"/>
              <a:t>alguien te </a:t>
            </a:r>
            <a:r>
              <a:rPr lang="es-CL" dirty="0"/>
              <a:t>va a tratar de convencer de que tal obra de arte contemporáneo es </a:t>
            </a:r>
            <a:r>
              <a:rPr lang="es-CL" dirty="0" smtClean="0"/>
              <a:t>más profunda </a:t>
            </a:r>
            <a:r>
              <a:rPr lang="es-CL" dirty="0"/>
              <a:t>que una obra de Miyazaki, </a:t>
            </a:r>
            <a:r>
              <a:rPr lang="es-CL" dirty="0" err="1"/>
              <a:t>Satrapi</a:t>
            </a:r>
            <a:r>
              <a:rPr lang="es-CL" dirty="0"/>
              <a:t>, </a:t>
            </a:r>
            <a:r>
              <a:rPr lang="es-CL" dirty="0" err="1"/>
              <a:t>Togashi</a:t>
            </a:r>
            <a:r>
              <a:rPr lang="es-CL" dirty="0"/>
              <a:t> o Moore, te están engañando: vas aprender lo mismo o más si lees esos cómics”.</a:t>
            </a:r>
          </a:p>
          <a:p>
            <a:endParaRPr lang="es-CL" dirty="0" smtClean="0"/>
          </a:p>
          <a:p>
            <a:r>
              <a:rPr lang="es-CL" dirty="0" smtClean="0"/>
              <a:t>Recuperado </a:t>
            </a:r>
            <a:r>
              <a:rPr lang="es-CL" dirty="0"/>
              <a:t>el 23 de mayo de 2016 de http://www.narrativagrafica.cl/perfiles/</a:t>
            </a:r>
          </a:p>
          <a:p>
            <a:r>
              <a:rPr lang="es-CL" dirty="0"/>
              <a:t>pablo-</a:t>
            </a:r>
            <a:r>
              <a:rPr lang="es-CL" dirty="0" err="1"/>
              <a:t>monreal</a:t>
            </a:r>
            <a:r>
              <a:rPr lang="es-CL" dirty="0"/>
              <a:t>/ (Fragmento). 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• </a:t>
            </a:r>
            <a:r>
              <a:rPr lang="es-CL" dirty="0"/>
              <a:t>¿Por qué el autor dice que “el mundo subestima a los cómics”? Explica.</a:t>
            </a:r>
          </a:p>
          <a:p>
            <a:r>
              <a:rPr lang="es-CL" dirty="0"/>
              <a:t>• Según lo leído: ¿quiénes son Miyazaki o </a:t>
            </a:r>
            <a:r>
              <a:rPr lang="es-CL" dirty="0" err="1"/>
              <a:t>Satrapi</a:t>
            </a:r>
            <a:r>
              <a:rPr lang="es-CL" dirty="0"/>
              <a:t>?, ¿con qué finalidad el autor los nombra?</a:t>
            </a:r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2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2068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¿</a:t>
            </a:r>
            <a:r>
              <a:rPr lang="es-CL" dirty="0"/>
              <a:t>Qué opinas del cómic como literatura? ¿Estás de acuerdo con lo que plantea Pablo</a:t>
            </a:r>
          </a:p>
          <a:p>
            <a:r>
              <a:rPr lang="es-CL" dirty="0"/>
              <a:t>Monreal, acerca de la profundidad que puede alcanzar un cómic como literatura?</a:t>
            </a:r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Escribe </a:t>
            </a:r>
            <a:r>
              <a:rPr lang="es-CL" dirty="0"/>
              <a:t>tu opinión en 8 líneas, donde plantees tu postura y la fundamentes con</a:t>
            </a:r>
          </a:p>
          <a:p>
            <a:r>
              <a:rPr lang="es-CL" dirty="0"/>
              <a:t>argumentos.  </a:t>
            </a:r>
            <a:r>
              <a:rPr lang="es-CL" dirty="0" smtClean="0"/>
              <a:t>Ejemplifica </a:t>
            </a:r>
            <a:r>
              <a:rPr lang="es-CL" dirty="0"/>
              <a:t>incluyendo otros cómics que hayas leído, si es necesario. </a:t>
            </a:r>
            <a:r>
              <a:rPr lang="es-CL" dirty="0" smtClean="0"/>
              <a:t>Sigue los </a:t>
            </a:r>
            <a:r>
              <a:rPr lang="es-CL" dirty="0"/>
              <a:t>siguientes pasos para redactar tu texto</a:t>
            </a:r>
            <a:r>
              <a:rPr lang="es-CL" dirty="0" smtClean="0"/>
              <a:t>:</a:t>
            </a:r>
          </a:p>
          <a:p>
            <a:endParaRPr lang="es-CL" dirty="0"/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4336"/>
            <a:ext cx="1188132" cy="120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17651"/>
            <a:ext cx="424847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24</a:t>
            </a:r>
            <a:endParaRPr lang="es-CL" sz="2000" b="1" dirty="0"/>
          </a:p>
          <a:p>
            <a:pPr algn="ctr"/>
            <a:r>
              <a:rPr lang="es-CL" sz="2000" b="1" dirty="0"/>
              <a:t>SEXTO  </a:t>
            </a:r>
            <a:r>
              <a:rPr lang="es-CL" sz="2000" b="1" dirty="0" smtClean="0"/>
              <a:t>AÑO A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46384" y="139521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608004" y="5315588"/>
            <a:ext cx="4284476" cy="1353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dirty="0" smtClean="0"/>
              <a:t>Enviar </a:t>
            </a:r>
            <a:r>
              <a:rPr lang="es-CL" dirty="0"/>
              <a:t>fotografía de este ticket de salida al: </a:t>
            </a:r>
          </a:p>
          <a:p>
            <a:r>
              <a:rPr lang="es-CL" dirty="0" err="1"/>
              <a:t>Correo:ximena.gallardo@colegio-jeanpiaget.cl</a:t>
            </a:r>
            <a:endParaRPr lang="es-CL" dirty="0"/>
          </a:p>
          <a:p>
            <a:r>
              <a:rPr lang="es-CL" dirty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93" y="-2019"/>
            <a:ext cx="1040044" cy="89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19718"/>
            <a:ext cx="1753570" cy="17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79512" y="1899268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1.-  ¿Qué  aspectos podemos relacionar del  el cómic de esta clase  con  otros cuentos leídos anteriormente   ? Comenta por  escrito </a:t>
            </a:r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s-CL" b="1" dirty="0" smtClean="0"/>
              <a:t>2</a:t>
            </a:r>
            <a:r>
              <a:rPr lang="es-CL" b="1" dirty="0" smtClean="0"/>
              <a:t>.¿La historia  presentada en el  cómic se podría </a:t>
            </a:r>
            <a:r>
              <a:rPr lang="es-CL" b="1" dirty="0" smtClean="0"/>
              <a:t>leer en otro tipo de textos ya leídos en clase ?</a:t>
            </a:r>
            <a:r>
              <a:rPr lang="es-CL" dirty="0" smtClean="0"/>
              <a:t>.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</a:t>
            </a:r>
            <a:endParaRPr lang="es-CL" dirty="0" smtClean="0"/>
          </a:p>
          <a:p>
            <a:r>
              <a:rPr lang="es-CL" b="1" dirty="0"/>
              <a:t>3</a:t>
            </a:r>
            <a:r>
              <a:rPr lang="es-CL" b="1" dirty="0" smtClean="0"/>
              <a:t>. Según tu opinión, leer una historia , resulta más comprensivo a través  de cómic o  a través de una cuento? Fundamenta tu opinión.</a:t>
            </a:r>
          </a:p>
          <a:p>
            <a:r>
              <a:rPr lang="es-CL" dirty="0" smtClean="0"/>
              <a:t>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46384" y="260649"/>
            <a:ext cx="1677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43802"/>
              </p:ext>
            </p:extLst>
          </p:nvPr>
        </p:nvGraphicFramePr>
        <p:xfrm>
          <a:off x="467544" y="1196752"/>
          <a:ext cx="8136904" cy="432441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SEXTOBÁSICO</a:t>
                      </a:r>
                      <a:endParaRPr lang="es-CL" sz="14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 Leer y familiarizarse con un amplio repertorio de literatura para aumentar su conocimiento del mundo, desarrollar su imaginación y reconocer su valor social y cultural; por ejemplo: poemas, cuentos folclóricos y de autor, fábulas, leyendas, mitos, novelas, historietas, otros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Relacionan aspectos de un texto leído y comentado en clases con otros textos leídos previamente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cómic /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 analizan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relacionan – comentan- </a:t>
                      </a:r>
                      <a:endParaRPr lang="es-CL" sz="14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analizar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un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cómic  </a:t>
                      </a:r>
                      <a:r>
                        <a:rPr lang="es-CL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Chanjnanter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del escritor chileno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Pablo Monreal y redactar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una opinión sobre este tipo de textos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 de Salida Enviar por correo a x</a:t>
                      </a:r>
                      <a:r>
                        <a:rPr lang="es-CL" sz="1600" b="1" dirty="0">
                          <a:effectLst/>
                          <a:latin typeface="+mn-lt"/>
                          <a:hlinkClick r:id="rId2"/>
                        </a:rPr>
                        <a:t>imena.gallardo@colegio-jeanpiaget.cl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 o subir de manera digital al termino de la clase.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664"/>
            <a:ext cx="2016224" cy="57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56351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5" y="260648"/>
            <a:ext cx="208780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32" y="294917"/>
            <a:ext cx="2087802" cy="27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21"/>
            <a:ext cx="2168539" cy="27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4282737-E8E1-4F3C-982C-A01DAF804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5" y="3328110"/>
            <a:ext cx="2132247" cy="2621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DC41E98-14BC-47E8-9549-F307DABF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233" y="3349897"/>
            <a:ext cx="2128571" cy="2621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F7AE6C2-281E-47A7-8311-0F037BD70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56" y="3349897"/>
            <a:ext cx="2128571" cy="267552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33" y="116632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54657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Los Segundos del Lorca: ¡Trabajamos la Unidad 2 de Lengua!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17" y="172634"/>
            <a:ext cx="2797423" cy="279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1" y="40466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548679"/>
            <a:ext cx="8340299" cy="6222847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MOTIVACIÓN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TE </a:t>
            </a:r>
            <a:r>
              <a:rPr lang="es-CL" dirty="0">
                <a:solidFill>
                  <a:srgbClr val="FF0000"/>
                </a:solidFill>
              </a:rPr>
              <a:t>INVITO A DISFRUTAR DE UN </a:t>
            </a:r>
            <a:r>
              <a:rPr lang="es-CL" dirty="0" smtClean="0">
                <a:solidFill>
                  <a:srgbClr val="FF0000"/>
                </a:solidFill>
              </a:rPr>
              <a:t>ENTRETENIDA INFORMACIÓN SOBRE LAS HISTORIETAS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https</a:t>
            </a:r>
            <a:r>
              <a:rPr lang="es-CL" dirty="0">
                <a:solidFill>
                  <a:srgbClr val="FF0000"/>
                </a:solidFill>
              </a:rPr>
              <a:t>://www.youtube.com/watch?v=eKnQOsfHeDU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4" y="220310"/>
            <a:ext cx="1055221" cy="9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04" y="5445224"/>
            <a:ext cx="1337134" cy="1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8493" r="36913" b="29545"/>
          <a:stretch/>
        </p:blipFill>
        <p:spPr bwMode="auto">
          <a:xfrm>
            <a:off x="1475656" y="2276872"/>
            <a:ext cx="6192688" cy="247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xplosión 1"/>
          <p:cNvSpPr/>
          <p:nvPr/>
        </p:nvSpPr>
        <p:spPr>
          <a:xfrm>
            <a:off x="3923928" y="4437112"/>
            <a:ext cx="4455246" cy="2304256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FF00"/>
                </a:solidFill>
              </a:rPr>
              <a:t>Para que lo veas en casa</a:t>
            </a:r>
            <a:endParaRPr lang="es-C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476672"/>
            <a:ext cx="6822752" cy="220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>
                <a:ln>
                  <a:solidFill>
                    <a:srgbClr val="FF0000"/>
                  </a:solidFill>
                </a:ln>
              </a:rPr>
              <a:t>                                                                                                     Te </a:t>
            </a:r>
            <a:r>
              <a:rPr lang="es-CL" sz="2800" dirty="0">
                <a:ln>
                  <a:solidFill>
                    <a:srgbClr val="FF0000"/>
                  </a:solidFill>
                </a:ln>
              </a:rPr>
              <a:t>invitamos a </a:t>
            </a:r>
            <a:r>
              <a:rPr lang="es-CL" sz="2800" dirty="0" smtClean="0">
                <a:ln>
                  <a:solidFill>
                    <a:srgbClr val="FF0000"/>
                  </a:solidFill>
                </a:ln>
              </a:rPr>
              <a:t>activar tus </a:t>
            </a:r>
            <a:r>
              <a:rPr lang="es-CL" sz="2800" dirty="0">
                <a:ln>
                  <a:solidFill>
                    <a:srgbClr val="FF0000"/>
                  </a:solidFill>
                </a:ln>
              </a:rPr>
              <a:t>aprendizajes </a:t>
            </a:r>
            <a:r>
              <a:rPr lang="es-CL" sz="2800" dirty="0" smtClean="0">
                <a:ln>
                  <a:solidFill>
                    <a:srgbClr val="FF0000"/>
                  </a:solidFill>
                </a:ln>
              </a:rPr>
              <a:t>                                     previos</a:t>
            </a:r>
            <a:r>
              <a:rPr lang="es-CL" sz="2800" dirty="0">
                <a:ln>
                  <a:solidFill>
                    <a:srgbClr val="FF0000"/>
                  </a:solidFill>
                </a:ln>
              </a:rPr>
              <a:t>, realizando la siguiente actividad.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0589"/>
            <a:ext cx="1259632" cy="15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93" y="177482"/>
            <a:ext cx="1085179" cy="93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5535"/>
            <a:ext cx="4032448" cy="27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4789853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1 ¿Qué te resulta más entretenido al leer un cómic?, ¿por qué?</a:t>
            </a:r>
          </a:p>
          <a:p>
            <a:r>
              <a:rPr lang="es-CL" dirty="0"/>
              <a:t>2</a:t>
            </a:r>
            <a:r>
              <a:rPr lang="es-CL" dirty="0" smtClean="0"/>
              <a:t> </a:t>
            </a:r>
            <a:r>
              <a:rPr lang="es-CL" dirty="0"/>
              <a:t>¿Qué emociones expresa el rostro del personaje?, ¿</a:t>
            </a:r>
            <a:r>
              <a:rPr lang="es-CL" dirty="0" smtClean="0"/>
              <a:t>cómo lo </a:t>
            </a:r>
            <a:r>
              <a:rPr lang="es-CL" dirty="0"/>
              <a:t>supieron?</a:t>
            </a:r>
          </a:p>
          <a:p>
            <a:r>
              <a:rPr lang="es-CL" dirty="0"/>
              <a:t>4 ¿Creen que entenderían de la misma forma esta narración </a:t>
            </a:r>
            <a:r>
              <a:rPr lang="es-CL" dirty="0" smtClean="0"/>
              <a:t>si solo </a:t>
            </a:r>
            <a:r>
              <a:rPr lang="es-CL" dirty="0"/>
              <a:t>pudieran observar las imágenes o leer el texto?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717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/>
          <a:lstStyle/>
          <a:p>
            <a:r>
              <a:rPr lang="es-MX" dirty="0"/>
              <a:t>OBJETIVO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724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01008"/>
            <a:ext cx="850320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890682" cy="7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7" y="476672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3C78411-046D-4087-BF7E-1E320727C4F2}"/>
              </a:ext>
            </a:extLst>
          </p:cNvPr>
          <p:cNvSpPr txBox="1"/>
          <p:nvPr/>
        </p:nvSpPr>
        <p:spPr>
          <a:xfrm>
            <a:off x="614101" y="688033"/>
            <a:ext cx="7918340" cy="596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El </a:t>
            </a:r>
            <a:r>
              <a:rPr lang="es-C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cómic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cómic o historieta es una narración hecha a través de una secuencia de dibujos 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diálogos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pensamientos de sus personajes, que se muestran en pequeñas 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burbujas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estructura narrativa: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Situación inicial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Desarrollo de las acciones.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Situación 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personajes pueden ser personas, animales u objetos con actitudes humanas.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historias pueden ser de varios tipos: bélicas, humor, policiales o 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románticas, entre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otras. 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objetivo es </a:t>
            </a:r>
            <a:r>
              <a:rPr lang="es-C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entretener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x-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02B5104-CF12-44BE-ACEF-92616B7F1911}"/>
              </a:ext>
            </a:extLst>
          </p:cNvPr>
          <p:cNvSpPr txBox="1"/>
          <p:nvPr/>
        </p:nvSpPr>
        <p:spPr>
          <a:xfrm>
            <a:off x="1146123" y="226367"/>
            <a:ext cx="675176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PROFUNDIZAMOS  NUESTROS CONOCIMIENTOS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48" y="362509"/>
            <a:ext cx="995483" cy="8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368"/>
            <a:ext cx="982463" cy="99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0"/>
          <a:stretch/>
        </p:blipFill>
        <p:spPr bwMode="auto">
          <a:xfrm>
            <a:off x="1269594" y="7247964"/>
            <a:ext cx="5797116" cy="33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FF0000"/>
                </a:solidFill>
              </a:rPr>
              <a:t>ACTIVIDAD</a:t>
            </a:r>
            <a:r>
              <a:rPr lang="es-CL" sz="3200" dirty="0" smtClean="0"/>
              <a:t> </a:t>
            </a:r>
            <a:endParaRPr lang="es-CL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87522" y="9179"/>
            <a:ext cx="828092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400" b="1" dirty="0" smtClean="0">
              <a:solidFill>
                <a:srgbClr val="FF0000"/>
              </a:solidFill>
            </a:endParaRPr>
          </a:p>
          <a:p>
            <a:pPr algn="just"/>
            <a:endParaRPr lang="es-CL" sz="2400" b="1" dirty="0" smtClean="0">
              <a:solidFill>
                <a:srgbClr val="FF0000"/>
              </a:solidFill>
            </a:endParaRPr>
          </a:p>
          <a:p>
            <a:pPr algn="just"/>
            <a:endParaRPr lang="es-CL" sz="2400" b="1" dirty="0">
              <a:solidFill>
                <a:srgbClr val="FF0000"/>
              </a:solidFill>
            </a:endParaRPr>
          </a:p>
          <a:p>
            <a:pPr algn="just"/>
            <a:endParaRPr lang="es-CL" sz="2400" b="1" dirty="0" smtClean="0">
              <a:solidFill>
                <a:srgbClr val="FF0000"/>
              </a:solidFill>
            </a:endParaRPr>
          </a:p>
          <a:p>
            <a:pPr algn="just"/>
            <a:endParaRPr lang="es-CL" sz="2400" b="1" dirty="0">
              <a:solidFill>
                <a:srgbClr val="FF0000"/>
              </a:solidFill>
            </a:endParaRPr>
          </a:p>
          <a:p>
            <a:pPr algn="just"/>
            <a:r>
              <a:rPr lang="es-CL" sz="2400" b="1" dirty="0" smtClean="0">
                <a:solidFill>
                  <a:srgbClr val="FF0000"/>
                </a:solidFill>
              </a:rPr>
              <a:t>Antes de </a:t>
            </a:r>
            <a:r>
              <a:rPr lang="es-CL" sz="2400" b="1" dirty="0">
                <a:solidFill>
                  <a:srgbClr val="FF0000"/>
                </a:solidFill>
              </a:rPr>
              <a:t>leer</a:t>
            </a:r>
          </a:p>
          <a:p>
            <a:pPr algn="just"/>
            <a:endParaRPr lang="es-CL" sz="2400" b="1" dirty="0" smtClean="0"/>
          </a:p>
          <a:p>
            <a:pPr algn="just"/>
            <a:r>
              <a:rPr lang="es-CL" sz="2000" b="1" dirty="0" smtClean="0"/>
              <a:t>• </a:t>
            </a:r>
            <a:r>
              <a:rPr lang="es-CL" sz="2000" b="1" dirty="0"/>
              <a:t>¿Sabes en qué región de Chile se ubica el llano de </a:t>
            </a:r>
            <a:r>
              <a:rPr lang="es-CL" sz="2000" b="1" dirty="0" err="1"/>
              <a:t>Chajnantor</a:t>
            </a:r>
            <a:r>
              <a:rPr lang="es-CL" sz="2000" b="1" dirty="0"/>
              <a:t>?, ¿</a:t>
            </a:r>
            <a:r>
              <a:rPr lang="es-CL" sz="2000" b="1" dirty="0" smtClean="0"/>
              <a:t>dónde piensas </a:t>
            </a:r>
            <a:r>
              <a:rPr lang="es-CL" sz="2000" b="1" dirty="0"/>
              <a:t>que se ubica?</a:t>
            </a:r>
            <a:endParaRPr lang="es-CL" sz="2000" b="1" dirty="0" smtClean="0"/>
          </a:p>
          <a:p>
            <a:pPr algn="just"/>
            <a:endParaRPr lang="es-CL" sz="2000" dirty="0" smtClean="0"/>
          </a:p>
          <a:p>
            <a:pPr algn="just"/>
            <a:r>
              <a:rPr lang="es-CL" sz="2400" b="1" dirty="0" smtClean="0">
                <a:solidFill>
                  <a:srgbClr val="FF0000"/>
                </a:solidFill>
              </a:rPr>
              <a:t>Hora de leer</a:t>
            </a:r>
          </a:p>
          <a:p>
            <a:pPr algn="just"/>
            <a:r>
              <a:rPr lang="es-CL" sz="2000" dirty="0" smtClean="0"/>
              <a:t> 1.- Lee el cómic </a:t>
            </a:r>
            <a:r>
              <a:rPr lang="es-CL" sz="2000" dirty="0" err="1" smtClean="0"/>
              <a:t>Chanjnanter</a:t>
            </a:r>
            <a:r>
              <a:rPr lang="es-CL" sz="2000" dirty="0" smtClean="0"/>
              <a:t> (</a:t>
            </a:r>
            <a:r>
              <a:rPr lang="es-CL" sz="2000" b="1" dirty="0" smtClean="0"/>
              <a:t>Página 184  - 191 ) </a:t>
            </a:r>
          </a:p>
          <a:p>
            <a:pPr algn="just"/>
            <a:endParaRPr lang="es-CL" sz="2000" b="1" dirty="0"/>
          </a:p>
          <a:p>
            <a:pPr algn="just"/>
            <a:endParaRPr lang="es-CL" sz="2000" b="1" dirty="0" smtClean="0"/>
          </a:p>
          <a:p>
            <a:pPr algn="just"/>
            <a:endParaRPr lang="es-CL" sz="2000" b="1" dirty="0"/>
          </a:p>
          <a:p>
            <a:pPr algn="just"/>
            <a:endParaRPr lang="es-CL" sz="2000" b="1" dirty="0" smtClean="0"/>
          </a:p>
          <a:p>
            <a:pPr algn="just"/>
            <a:endParaRPr lang="es-CL" sz="2000" b="1" dirty="0"/>
          </a:p>
          <a:p>
            <a:pPr algn="just"/>
            <a:endParaRPr lang="es-CL" sz="2000" b="1" dirty="0" smtClean="0"/>
          </a:p>
          <a:p>
            <a:pPr algn="just"/>
            <a:endParaRPr lang="es-CL" sz="2000" b="1" dirty="0"/>
          </a:p>
          <a:p>
            <a:pPr algn="just"/>
            <a:endParaRPr lang="es-CL" sz="2000" b="1" dirty="0" smtClean="0"/>
          </a:p>
          <a:p>
            <a:pPr algn="just"/>
            <a:endParaRPr lang="es-CL" sz="2000" b="1" dirty="0"/>
          </a:p>
          <a:p>
            <a:pPr algn="just"/>
            <a:endParaRPr lang="es-CL" sz="2000" b="1" dirty="0" smtClean="0"/>
          </a:p>
          <a:p>
            <a:pPr algn="just"/>
            <a:endParaRPr lang="es-CL" sz="2000" b="1" dirty="0"/>
          </a:p>
          <a:p>
            <a:pPr algn="just"/>
            <a:r>
              <a:rPr lang="es-CL" sz="2000" dirty="0" smtClean="0"/>
              <a:t>.</a:t>
            </a:r>
            <a:endParaRPr lang="es-CL" sz="2000" dirty="0"/>
          </a:p>
          <a:p>
            <a:pPr algn="just"/>
            <a:endParaRPr lang="es-CL" sz="2000" dirty="0" smtClean="0"/>
          </a:p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1299"/>
            <a:ext cx="160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1"/>
          <p:cNvSpPr/>
          <p:nvPr/>
        </p:nvSpPr>
        <p:spPr>
          <a:xfrm flipH="1">
            <a:off x="3131839" y="4437112"/>
            <a:ext cx="4824534" cy="22322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Cuida que tu lectura sea fluida, respeta la puntuación y la correcta pronunciación de cada palabra, siguiendo el orden de las viñetas.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44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1139</Words>
  <Application>Microsoft Office PowerPoint</Application>
  <PresentationFormat>Presentación en pantalla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1_Tema de Office</vt:lpstr>
      <vt:lpstr>Forma de onda</vt:lpstr>
      <vt:lpstr> PLANIFICACIÓN  PARA EL AUTOAPRENDIZAJE SEMANA N° 24 CLASE VIRTUAL SEXTO AÑO A LENGUAJE    DE 08 DE SEPTIEMBRE </vt:lpstr>
      <vt:lpstr>Presentación de PowerPoint</vt:lpstr>
      <vt:lpstr>Presentación de PowerPoint</vt:lpstr>
      <vt:lpstr>Importante:</vt:lpstr>
      <vt:lpstr>Presentación de PowerPoint</vt:lpstr>
      <vt:lpstr>Presentación de PowerPoint</vt:lpstr>
      <vt:lpstr>OBJETIVO DE LA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157</cp:revision>
  <dcterms:created xsi:type="dcterms:W3CDTF">2020-07-06T03:06:52Z</dcterms:created>
  <dcterms:modified xsi:type="dcterms:W3CDTF">2020-09-05T05:00:43Z</dcterms:modified>
</cp:coreProperties>
</file>