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98" r:id="rId4"/>
    <p:sldId id="256" r:id="rId5"/>
    <p:sldId id="349" r:id="rId6"/>
    <p:sldId id="339" r:id="rId7"/>
    <p:sldId id="307" r:id="rId8"/>
    <p:sldId id="350" r:id="rId9"/>
    <p:sldId id="351" r:id="rId10"/>
    <p:sldId id="352" r:id="rId11"/>
    <p:sldId id="353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91" d="100"/>
          <a:sy n="91" d="100"/>
        </p:scale>
        <p:origin x="-7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1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5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1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8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6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5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1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7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5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RiGjVhZiegj2fqPs9" TargetMode="Externa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gi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sAYK-YBfc&amp;feature=youtu.be" TargetMode="External"/><Relationship Id="rId7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gif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s://youtu.be/pkNKlr0dE_I" TargetMode="External"/><Relationship Id="rId7" Type="http://schemas.microsoft.com/office/2007/relationships/hdphoto" Target="../media/hdphoto4.wdp"/><Relationship Id="rId2" Type="http://schemas.openxmlformats.org/officeDocument/2006/relationships/hyperlink" Target="https://youtu.be/s2f5S3eN4_g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hyperlink" Target="https://youtu.be/BS6fwuXkW7k" TargetMode="External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10 de Septiembre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690917" y="2708920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2660086" y="4427820"/>
            <a:ext cx="362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forms.gle/RiGjVhZiegj2fqPs9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2093"/>
              </p:ext>
            </p:extLst>
          </p:nvPr>
        </p:nvGraphicFramePr>
        <p:xfrm>
          <a:off x="384989" y="1340768"/>
          <a:ext cx="8424936" cy="5139480"/>
        </p:xfrm>
        <a:graphic>
          <a:graphicData uri="http://schemas.openxmlformats.org/drawingml/2006/table">
            <a:tbl>
              <a:tblPr firstRow="1" firstCol="1" bandRow="1"/>
              <a:tblGrid>
                <a:gridCol w="2666763"/>
                <a:gridCol w="575817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OA 8. Resolver problemas rutinarios y no rutinarios que involucren adiciones y sustracciones de fracciones propias, impropias, números mixtos o decimales hasta la milésima.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Suman y restan las fracciones o los decimales involucrados</a:t>
                      </a:r>
                    </a:p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el problema.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Fracciones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adiciones y sustracciones de fracciones, utilizando problemas.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6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473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91845" y="113298"/>
            <a:ext cx="7166630" cy="9717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b="1" dirty="0" smtClean="0"/>
          </a:p>
          <a:p>
            <a:pPr algn="ctr"/>
            <a:r>
              <a:rPr lang="es-CL" sz="3600" b="1" dirty="0" smtClean="0"/>
              <a:t>Motivación</a:t>
            </a:r>
            <a:r>
              <a:rPr lang="es-CL" sz="3600" dirty="0"/>
              <a:t>: </a:t>
            </a:r>
            <a:r>
              <a:rPr lang="es-CL" sz="3600" dirty="0" smtClean="0"/>
              <a:t>Desafío </a:t>
            </a:r>
            <a:r>
              <a:rPr lang="es-CL" sz="3600" dirty="0"/>
              <a:t>del </a:t>
            </a:r>
            <a:r>
              <a:rPr lang="es-CL" sz="3600" dirty="0" smtClean="0"/>
              <a:t>día</a:t>
            </a:r>
          </a:p>
          <a:p>
            <a:pPr algn="ctr"/>
            <a:r>
              <a:rPr lang="es-CL" sz="2400" dirty="0" smtClean="0"/>
              <a:t>(Estudiantes responden a través de lluvia de ideas)</a:t>
            </a:r>
          </a:p>
          <a:p>
            <a:pPr algn="ctr"/>
            <a:endParaRPr lang="es-CL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35" y="113298"/>
            <a:ext cx="1124841" cy="97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509120"/>
            <a:ext cx="1728192" cy="222518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11679"/>
              </p:ext>
            </p:extLst>
          </p:nvPr>
        </p:nvGraphicFramePr>
        <p:xfrm>
          <a:off x="323528" y="1202185"/>
          <a:ext cx="4248472" cy="34613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66257"/>
                <a:gridCol w="1066257"/>
                <a:gridCol w="1066257"/>
                <a:gridCol w="1049701"/>
              </a:tblGrid>
              <a:tr h="1730655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M.C.M</a:t>
                      </a:r>
                    </a:p>
                    <a:p>
                      <a:pPr algn="ctr"/>
                      <a:r>
                        <a:rPr lang="es-ES" dirty="0" smtClean="0"/>
                        <a:t>(2,3)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M.C.M</a:t>
                      </a:r>
                    </a:p>
                    <a:p>
                      <a:pPr algn="ctr"/>
                      <a:r>
                        <a:rPr lang="es-ES" dirty="0" smtClean="0"/>
                        <a:t>(8,12)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M.C.M</a:t>
                      </a:r>
                    </a:p>
                    <a:p>
                      <a:pPr algn="ctr"/>
                      <a:r>
                        <a:rPr lang="es-ES" dirty="0" smtClean="0"/>
                        <a:t>(6,5)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M.C.M</a:t>
                      </a:r>
                    </a:p>
                    <a:p>
                      <a:pPr algn="ctr"/>
                      <a:r>
                        <a:rPr lang="es-ES" dirty="0" smtClean="0"/>
                        <a:t>(5,3)</a:t>
                      </a:r>
                    </a:p>
                    <a:p>
                      <a:endParaRPr lang="es-ES" dirty="0" smtClean="0"/>
                    </a:p>
                  </a:txBody>
                  <a:tcPr/>
                </a:tc>
              </a:tr>
              <a:tr h="1730655"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pPr algn="ctr"/>
                      <a:r>
                        <a:rPr lang="es-ES" b="1" dirty="0" smtClean="0"/>
                        <a:t>M.C.M</a:t>
                      </a:r>
                    </a:p>
                    <a:p>
                      <a:pPr algn="ctr"/>
                      <a:r>
                        <a:rPr lang="es-ES" b="1" dirty="0" smtClean="0"/>
                        <a:t>(12,10)</a:t>
                      </a:r>
                    </a:p>
                    <a:p>
                      <a:endParaRPr lang="es-E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pPr algn="ctr"/>
                      <a:r>
                        <a:rPr lang="es-ES" b="1" dirty="0" smtClean="0"/>
                        <a:t>M.C.M</a:t>
                      </a:r>
                    </a:p>
                    <a:p>
                      <a:pPr algn="ctr"/>
                      <a:r>
                        <a:rPr lang="es-ES" b="1" dirty="0" smtClean="0"/>
                        <a:t>(5,2)</a:t>
                      </a:r>
                    </a:p>
                    <a:p>
                      <a:endParaRPr lang="es-E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pPr algn="ctr"/>
                      <a:r>
                        <a:rPr lang="es-ES" b="1" dirty="0" smtClean="0"/>
                        <a:t>M.C.M</a:t>
                      </a:r>
                    </a:p>
                    <a:p>
                      <a:pPr algn="ctr"/>
                      <a:r>
                        <a:rPr lang="es-ES" b="1" dirty="0" smtClean="0"/>
                        <a:t>(3,8)</a:t>
                      </a:r>
                    </a:p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pPr algn="ctr"/>
                      <a:r>
                        <a:rPr lang="es-ES" b="1" dirty="0" smtClean="0"/>
                        <a:t>M.C.M</a:t>
                      </a:r>
                    </a:p>
                    <a:p>
                      <a:pPr algn="ctr"/>
                      <a:r>
                        <a:rPr lang="es-ES" b="1" dirty="0" smtClean="0"/>
                        <a:t>(10,20)</a:t>
                      </a:r>
                    </a:p>
                    <a:p>
                      <a:endParaRPr lang="es-ES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01641"/>
              </p:ext>
            </p:extLst>
          </p:nvPr>
        </p:nvGraphicFramePr>
        <p:xfrm>
          <a:off x="4716016" y="2338486"/>
          <a:ext cx="4215223" cy="34563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57912"/>
                <a:gridCol w="1057912"/>
                <a:gridCol w="1057912"/>
                <a:gridCol w="1041487"/>
              </a:tblGrid>
              <a:tr h="172819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72819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7" y="4077072"/>
            <a:ext cx="985482" cy="16561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2424113"/>
            <a:ext cx="1008112" cy="16529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7631" y="2437294"/>
            <a:ext cx="965121" cy="16397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237" y="4149080"/>
            <a:ext cx="1003892" cy="16020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255" y="2437294"/>
            <a:ext cx="985484" cy="16397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207" y="4149080"/>
            <a:ext cx="1025967" cy="16020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9477" y="2437294"/>
            <a:ext cx="993004" cy="16397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2062" y="4149080"/>
            <a:ext cx="970419" cy="158417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716016" y="141277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omic Sans MS" panose="030F0702030302020204" pitchFamily="66" charset="0"/>
              </a:rPr>
              <a:t>Completa el siguiente puzzle utilizando la estrategia vista del </a:t>
            </a:r>
            <a:r>
              <a:rPr lang="es-ES" sz="1600" b="1" dirty="0" smtClean="0">
                <a:latin typeface="Comic Sans MS" panose="030F0702030302020204" pitchFamily="66" charset="0"/>
              </a:rPr>
              <a:t>mínimo común múltiplo</a:t>
            </a:r>
            <a:r>
              <a:rPr lang="es-ES" sz="1600" dirty="0" smtClean="0">
                <a:latin typeface="Comic Sans MS" panose="030F0702030302020204" pitchFamily="66" charset="0"/>
              </a:rPr>
              <a:t>. </a:t>
            </a:r>
            <a:endParaRPr lang="es-E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43013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33737" y="2708920"/>
            <a:ext cx="7286735" cy="242314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una fracción?</a:t>
            </a:r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una </a:t>
            </a:r>
            <a:r>
              <a:rPr lang="es-CL" sz="2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simplificación</a:t>
            </a: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y una </a:t>
            </a:r>
            <a:r>
              <a:rPr lang="es-CL" sz="2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amplificación</a:t>
            </a: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son los múltiplos?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332656"/>
            <a:ext cx="720080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Para comenzar es importante recordar los contenidos de la clase anterior:</a:t>
            </a:r>
            <a:endParaRPr lang="es-CL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s-CL" dirty="0" smtClean="0"/>
              <a:t>Recuerdas qué significa </a:t>
            </a:r>
            <a:r>
              <a:rPr lang="es-CL" dirty="0" err="1" smtClean="0"/>
              <a:t>m.c.m</a:t>
            </a:r>
            <a:r>
              <a:rPr lang="es-CL" dirty="0" smtClean="0"/>
              <a:t>.</a:t>
            </a:r>
          </a:p>
          <a:p>
            <a:r>
              <a:rPr lang="es-CL" dirty="0" smtClean="0"/>
              <a:t>Vamos a buscar el </a:t>
            </a:r>
            <a:r>
              <a:rPr lang="es-CL" dirty="0" err="1" smtClean="0"/>
              <a:t>m.c.m</a:t>
            </a:r>
            <a:r>
              <a:rPr lang="es-CL" dirty="0" smtClean="0"/>
              <a:t>. entre 12 y 8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t="44837" r="56763" b="15489"/>
          <a:stretch/>
        </p:blipFill>
        <p:spPr bwMode="auto">
          <a:xfrm>
            <a:off x="694927" y="3770996"/>
            <a:ext cx="3024336" cy="25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35860" y="393677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12</a:t>
            </a:r>
            <a:r>
              <a:rPr lang="es-CL" sz="3200" dirty="0" smtClean="0"/>
              <a:t>: 12, 24, 36, 48</a:t>
            </a:r>
          </a:p>
          <a:p>
            <a:r>
              <a:rPr lang="es-CL" sz="3200" b="1" dirty="0" smtClean="0"/>
              <a:t>8</a:t>
            </a:r>
            <a:r>
              <a:rPr lang="es-CL" sz="3200" dirty="0" smtClean="0"/>
              <a:t>: 8, 16,  24, 32</a:t>
            </a:r>
            <a:endParaRPr lang="es-CL" sz="3200" dirty="0"/>
          </a:p>
        </p:txBody>
      </p:sp>
      <p:sp>
        <p:nvSpPr>
          <p:cNvPr id="6" name="5 Elipse"/>
          <p:cNvSpPr/>
          <p:nvPr/>
        </p:nvSpPr>
        <p:spPr>
          <a:xfrm>
            <a:off x="5980483" y="3936778"/>
            <a:ext cx="432048" cy="538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6196507" y="4434459"/>
            <a:ext cx="615753" cy="538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467544" y="2852936"/>
            <a:ext cx="3456384" cy="774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Estrategia 1</a:t>
            </a:r>
            <a:r>
              <a:rPr lang="es-CL" dirty="0" smtClean="0"/>
              <a:t>: Tabla de descomposición en factores primos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44008" y="2852936"/>
            <a:ext cx="3456384" cy="774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Estrategia 2</a:t>
            </a:r>
            <a:r>
              <a:rPr lang="es-CL" dirty="0" smtClean="0"/>
              <a:t>: buscando el primer múltiplo común</a:t>
            </a:r>
            <a:endParaRPr lang="es-C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52" y="231936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69" y="4810988"/>
            <a:ext cx="1275046" cy="15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9"/>
            <a:ext cx="7632848" cy="2016224"/>
          </a:xfrm>
        </p:spPr>
        <p:txBody>
          <a:bodyPr/>
          <a:lstStyle/>
          <a:p>
            <a:pPr marL="0" indent="0">
              <a:buNone/>
            </a:pPr>
            <a:r>
              <a:rPr lang="es-CL" sz="2800" dirty="0" smtClean="0"/>
              <a:t>Cuando sumamos y restamos fracciones encontramos dos casos:</a:t>
            </a:r>
          </a:p>
          <a:p>
            <a:r>
              <a:rPr lang="es-CL" b="1" dirty="0" smtClean="0"/>
              <a:t>1° Fracciones con igual denominador:</a:t>
            </a:r>
            <a:endParaRPr lang="es-C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33424" r="43166" b="54891"/>
          <a:stretch/>
        </p:blipFill>
        <p:spPr bwMode="auto">
          <a:xfrm>
            <a:off x="3131840" y="2126973"/>
            <a:ext cx="1789043" cy="8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3053949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En este caso lo único que debemos hacer es sumar los numeradores, porque los denominadores son iguales.</a:t>
            </a:r>
          </a:p>
          <a:p>
            <a:pPr algn="just"/>
            <a:r>
              <a:rPr lang="es-CL" sz="2800" dirty="0" smtClean="0"/>
              <a:t>Que los denominadores sean iguales, quiere decir que estamos trabajando con el mismo entero.</a:t>
            </a:r>
          </a:p>
          <a:p>
            <a:pPr algn="just"/>
            <a:endParaRPr lang="es-CL" sz="2800" dirty="0"/>
          </a:p>
        </p:txBody>
      </p:sp>
      <p:sp>
        <p:nvSpPr>
          <p:cNvPr id="6" name="5 Rectángulo"/>
          <p:cNvSpPr/>
          <p:nvPr/>
        </p:nvSpPr>
        <p:spPr>
          <a:xfrm>
            <a:off x="4148675" y="5459744"/>
            <a:ext cx="3447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https://www.youtube.com/watch?v=PVsAYK-YBfc&amp;feature=youtu.be</a:t>
            </a:r>
            <a:endParaRPr lang="es-CL" dirty="0"/>
          </a:p>
        </p:txBody>
      </p:sp>
      <p:sp>
        <p:nvSpPr>
          <p:cNvPr id="7" name="6 Llamada de flecha a la derecha"/>
          <p:cNvSpPr/>
          <p:nvPr/>
        </p:nvSpPr>
        <p:spPr>
          <a:xfrm>
            <a:off x="467544" y="5013176"/>
            <a:ext cx="3558817" cy="1512168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Observemos el siguiente video explicativo</a:t>
            </a:r>
            <a:endParaRPr lang="es-CL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42" y="4942497"/>
            <a:ext cx="1295897" cy="15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14" y="6077794"/>
            <a:ext cx="857381" cy="6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016224"/>
          </a:xfrm>
        </p:spPr>
        <p:txBody>
          <a:bodyPr/>
          <a:lstStyle/>
          <a:p>
            <a:r>
              <a:rPr lang="es-CL" b="1" dirty="0"/>
              <a:t>2° Fracciones con distinto denominador</a:t>
            </a:r>
            <a:r>
              <a:rPr lang="es-CL" dirty="0" smtClean="0"/>
              <a:t>: </a:t>
            </a:r>
          </a:p>
          <a:p>
            <a:pPr marL="0" indent="0">
              <a:buNone/>
            </a:pPr>
            <a:r>
              <a:rPr lang="es-CL" dirty="0" smtClean="0"/>
              <a:t>Podemos utilizar varias estrategias, pone atención a los videos explicativos:</a:t>
            </a:r>
            <a:endParaRPr lang="es-CL" dirty="0"/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980133" y="2204864"/>
            <a:ext cx="316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u="sng" dirty="0">
                <a:hlinkClick r:id="rId2"/>
              </a:rPr>
              <a:t>https://youtu.be/s2f5S3eN4_g</a:t>
            </a:r>
            <a:r>
              <a:rPr lang="es-CL" dirty="0"/>
              <a:t>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024749" y="3750868"/>
            <a:ext cx="309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u="sng" dirty="0">
                <a:hlinkClick r:id="rId3"/>
              </a:rPr>
              <a:t>https://youtu.be/pkNKlr0dE_I</a:t>
            </a:r>
            <a:r>
              <a:rPr lang="es-CL" dirty="0"/>
              <a:t>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24749" y="5166484"/>
            <a:ext cx="324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u="sng" dirty="0">
                <a:hlinkClick r:id="rId4"/>
              </a:rPr>
              <a:t>https://youtu.be/BS6fwuXkW7k</a:t>
            </a:r>
            <a:r>
              <a:rPr lang="es-CL" dirty="0"/>
              <a:t> </a:t>
            </a:r>
          </a:p>
        </p:txBody>
      </p:sp>
      <p:sp>
        <p:nvSpPr>
          <p:cNvPr id="7" name="6 Llamada de flecha a la derecha"/>
          <p:cNvSpPr/>
          <p:nvPr/>
        </p:nvSpPr>
        <p:spPr>
          <a:xfrm>
            <a:off x="611560" y="2024844"/>
            <a:ext cx="2310517" cy="729372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1° estrategia amplificación</a:t>
            </a:r>
            <a:endParaRPr lang="es-CL" dirty="0"/>
          </a:p>
        </p:txBody>
      </p:sp>
      <p:sp>
        <p:nvSpPr>
          <p:cNvPr id="11" name="10 Llamada de flecha a la derecha"/>
          <p:cNvSpPr/>
          <p:nvPr/>
        </p:nvSpPr>
        <p:spPr>
          <a:xfrm>
            <a:off x="611560" y="3570848"/>
            <a:ext cx="2310517" cy="729372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2° estrategia</a:t>
            </a:r>
            <a:endParaRPr lang="es-CL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611560" y="4986464"/>
            <a:ext cx="2310517" cy="729372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  <a:r>
              <a:rPr lang="es-CL" dirty="0" smtClean="0"/>
              <a:t>° estrategia</a:t>
            </a:r>
            <a:endParaRPr lang="es-CL" dirty="0"/>
          </a:p>
        </p:txBody>
      </p:sp>
      <p:sp>
        <p:nvSpPr>
          <p:cNvPr id="9" name="8 Llamada de nube"/>
          <p:cNvSpPr/>
          <p:nvPr/>
        </p:nvSpPr>
        <p:spPr>
          <a:xfrm>
            <a:off x="6577686" y="1220624"/>
            <a:ext cx="2376264" cy="2381258"/>
          </a:xfrm>
          <a:prstGeom prst="cloudCallout">
            <a:avLst>
              <a:gd name="adj1" fmla="val -13304"/>
              <a:gd name="adj2" fmla="val 858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</a:t>
            </a:r>
            <a:r>
              <a:rPr lang="es-CL" dirty="0" smtClean="0"/>
              <a:t> que puedes utilizar la estrategia que más te acomode</a:t>
            </a:r>
            <a:endParaRPr lang="es-CL" dirty="0"/>
          </a:p>
        </p:txBody>
      </p:sp>
      <p:pic>
        <p:nvPicPr>
          <p:cNvPr id="3078" name="Picture 6" descr="CELEBREMOS EL 18 Septiembre, con aires de primavera y libertad ¡Septiembre  es el mes más chileno del año! Celebramos la Inde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71" y="4695047"/>
            <a:ext cx="2077694" cy="19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29" y="136429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5351150"/>
            <a:ext cx="1195792" cy="14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50" y="2545733"/>
            <a:ext cx="634371" cy="4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50" y="4120200"/>
            <a:ext cx="634371" cy="4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50" y="5560534"/>
            <a:ext cx="634371" cy="4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6784" cy="1143000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Actividad</a:t>
            </a:r>
            <a:r>
              <a:rPr lang="es-CL" sz="2800" dirty="0" smtClean="0"/>
              <a:t>: Resuelve en tu cuaderno los ejercicios 3, 4 y 5 de la </a:t>
            </a:r>
            <a:r>
              <a:rPr lang="es-CL" sz="2800" b="1" dirty="0" smtClean="0"/>
              <a:t>página 47 </a:t>
            </a:r>
            <a:r>
              <a:rPr lang="es-CL" sz="2800" dirty="0" smtClean="0"/>
              <a:t>del texto del estudiante (libro gordito)</a:t>
            </a:r>
            <a:endParaRPr lang="es-C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6902" r="12305" b="29348"/>
          <a:stretch/>
        </p:blipFill>
        <p:spPr bwMode="auto">
          <a:xfrm>
            <a:off x="251520" y="1772816"/>
            <a:ext cx="864095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47" y="26064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74685"/>
            <a:ext cx="1344100" cy="16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567</Words>
  <Application>Microsoft Office PowerPoint</Application>
  <PresentationFormat>Presentación en pantalla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Tema de Office</vt:lpstr>
      <vt:lpstr>1_Tema de Office</vt:lpstr>
      <vt:lpstr>2_Tema de Office</vt:lpstr>
      <vt:lpstr>PLANIFICACIÓN  PARA CLASES VIRTUALES SEMANA N°24 FECHA : Jueves 10 de Septiembre CURSO: 6° Básico Matemática</vt:lpstr>
      <vt:lpstr>Presentación de PowerPoint</vt:lpstr>
      <vt:lpstr>Importante:</vt:lpstr>
      <vt:lpstr>Presentación de PowerPoint</vt:lpstr>
      <vt:lpstr>Activando nuestros conocimientos previos</vt:lpstr>
      <vt:lpstr>Para comenzar es importante recordar los contenidos de la clase anterior:</vt:lpstr>
      <vt:lpstr>Presentación de PowerPoint</vt:lpstr>
      <vt:lpstr>Presentación de PowerPoint</vt:lpstr>
      <vt:lpstr>Actividad: Resuelve en tu cuaderno los ejercicios 3, 4 y 5 de la página 47 del texto del estudiante (libro gordito)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158</cp:revision>
  <dcterms:created xsi:type="dcterms:W3CDTF">2020-07-06T03:06:52Z</dcterms:created>
  <dcterms:modified xsi:type="dcterms:W3CDTF">2020-09-02T05:26:48Z</dcterms:modified>
</cp:coreProperties>
</file>