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56" r:id="rId3"/>
    <p:sldId id="295" r:id="rId4"/>
    <p:sldId id="294" r:id="rId5"/>
    <p:sldId id="304" r:id="rId6"/>
    <p:sldId id="305" r:id="rId7"/>
    <p:sldId id="301" r:id="rId8"/>
    <p:sldId id="297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77" autoAdjust="0"/>
  </p:normalViewPr>
  <p:slideViewPr>
    <p:cSldViewPr>
      <p:cViewPr>
        <p:scale>
          <a:sx n="90" d="100"/>
          <a:sy n="90" d="100"/>
        </p:scale>
        <p:origin x="-822" y="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N°24</a:t>
            </a:r>
            <a:br>
              <a:rPr lang="es-CL" sz="2800" dirty="0"/>
            </a:br>
            <a:r>
              <a:rPr lang="es-CL" sz="2800" dirty="0"/>
              <a:t>FECHA: 07 al 11 de Septiembre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31836"/>
              </p:ext>
            </p:extLst>
          </p:nvPr>
        </p:nvGraphicFramePr>
        <p:xfrm>
          <a:off x="467544" y="1196752"/>
          <a:ext cx="8136904" cy="4998372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ORIENTACIÓN / </a:t>
                      </a:r>
                      <a:r>
                        <a:rPr lang="es-CL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QUINTO</a:t>
                      </a:r>
                      <a:r>
                        <a:rPr lang="es-CL" sz="1400" baseline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s-CL" sz="1400" baseline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AÑO 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CONVIVENCIA ESCOLAR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4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/>
                        <a:t>OA7. Resolver conflictos de convivencia en forma autónoma seleccionando y aplicando diversas estrategias de resolución de problemas.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37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/>
                        <a:t> Se realiza reflexión en torno a los siguientes indicadores: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L" sz="1200" dirty="0" smtClean="0">
                          <a:solidFill>
                            <a:schemeClr val="tx1"/>
                          </a:solidFill>
                        </a:rPr>
                        <a:t>Reconocen conflictos reales en el curso y en su vida personal y postulan algunas causas posibles.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L" sz="1200" dirty="0" smtClean="0">
                          <a:solidFill>
                            <a:schemeClr val="tx1"/>
                          </a:solidFill>
                        </a:rPr>
                        <a:t>Evalúan las estrategias de resolución de conflictos utilizadas en situaciones  determinadas y reconocen  maneras que se pueden mejorar.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CL" sz="1200" dirty="0" smtClean="0">
                          <a:solidFill>
                            <a:schemeClr val="tx1"/>
                          </a:solidFill>
                        </a:rPr>
                        <a:t>Identifican las  formas  en que suelen resolver  algunos  conflictos  y distinguen  en qué aspectos podrían </a:t>
                      </a:r>
                      <a:r>
                        <a:rPr lang="es-CL" sz="1200" dirty="0" smtClean="0">
                          <a:solidFill>
                            <a:schemeClr val="tx1"/>
                          </a:solidFill>
                        </a:rPr>
                        <a:t>mejorarlas.</a:t>
                      </a:r>
                      <a:endParaRPr lang="es-CL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CL" sz="1600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Habilidades comunicacionales que favorezcan la resolución de conflictos.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Identificar y reflexionar sobre ciertas habilidades comunicacionales que permitan una adecuada resolución de conflictos.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 </a:t>
                      </a:r>
                      <a:r>
                        <a:rPr lang="es-CL" sz="1200" b="0" dirty="0">
                          <a:effectLst/>
                          <a:latin typeface="+mn-lt"/>
                        </a:rPr>
                        <a:t>Saca una foto a tu cuaderno con las respuestas del ticket de salida y envíalas a correo electrónico de tu profesor jefe.</a:t>
                      </a: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2" r="12939"/>
          <a:stretch/>
        </p:blipFill>
        <p:spPr bwMode="auto">
          <a:xfrm>
            <a:off x="0" y="-39186"/>
            <a:ext cx="9144000" cy="689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7" r="12623"/>
          <a:stretch/>
        </p:blipFill>
        <p:spPr bwMode="auto">
          <a:xfrm>
            <a:off x="31065" y="10950"/>
            <a:ext cx="9112935" cy="6889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98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792087"/>
          </a:xfrm>
        </p:spPr>
        <p:txBody>
          <a:bodyPr>
            <a:normAutofit/>
          </a:bodyPr>
          <a:lstStyle/>
          <a:p>
            <a:r>
              <a:rPr lang="es-CL" sz="2800" dirty="0"/>
              <a:t>Inicio: Activación Conocimientos Previos</a:t>
            </a: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467544" y="1556791"/>
            <a:ext cx="8280920" cy="4536579"/>
          </a:xfrm>
        </p:spPr>
        <p:txBody>
          <a:bodyPr>
            <a:normAutofit/>
          </a:bodyPr>
          <a:lstStyle/>
          <a:p>
            <a:pPr algn="just"/>
            <a:r>
              <a:rPr lang="es-CL" sz="2600" b="1" dirty="0">
                <a:solidFill>
                  <a:schemeClr val="tx1"/>
                </a:solidFill>
              </a:rPr>
              <a:t>Algunos conceptos que debes </a:t>
            </a:r>
            <a:r>
              <a:rPr lang="es-CL" sz="2600" b="1" dirty="0" smtClean="0">
                <a:solidFill>
                  <a:schemeClr val="tx1"/>
                </a:solidFill>
              </a:rPr>
              <a:t>conocer:</a:t>
            </a:r>
          </a:p>
          <a:p>
            <a:pPr algn="just"/>
            <a:endParaRPr lang="es-CL" sz="26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sz="2000" b="1" dirty="0" smtClean="0">
                <a:solidFill>
                  <a:schemeClr val="tx1"/>
                </a:solidFill>
              </a:rPr>
              <a:t>Resolución de Conflictos: </a:t>
            </a:r>
            <a:r>
              <a:rPr lang="es-MX" sz="2000" dirty="0" smtClean="0">
                <a:solidFill>
                  <a:schemeClr val="tx1"/>
                </a:solidFill>
              </a:rPr>
              <a:t>Capacidad </a:t>
            </a:r>
            <a:r>
              <a:rPr lang="es-MX" sz="2000" dirty="0">
                <a:solidFill>
                  <a:schemeClr val="tx1"/>
                </a:solidFill>
              </a:rPr>
              <a:t>para poder solucionar conflictos </a:t>
            </a:r>
            <a:r>
              <a:rPr lang="es-MX" sz="2000" dirty="0" smtClean="0">
                <a:solidFill>
                  <a:schemeClr val="tx1"/>
                </a:solidFill>
              </a:rPr>
              <a:t>de forma </a:t>
            </a:r>
            <a:r>
              <a:rPr lang="es-MX" sz="2000" dirty="0">
                <a:solidFill>
                  <a:schemeClr val="tx1"/>
                </a:solidFill>
              </a:rPr>
              <a:t>calmada y </a:t>
            </a:r>
            <a:r>
              <a:rPr lang="es-MX" sz="2000" dirty="0" smtClean="0">
                <a:solidFill>
                  <a:schemeClr val="tx1"/>
                </a:solidFill>
              </a:rPr>
              <a:t>coherente. Implica </a:t>
            </a:r>
            <a:r>
              <a:rPr lang="es-MX" sz="2000" dirty="0">
                <a:solidFill>
                  <a:schemeClr val="tx1"/>
                </a:solidFill>
              </a:rPr>
              <a:t>enfrentar una situación difícil </a:t>
            </a:r>
            <a:r>
              <a:rPr lang="es-MX" sz="2000" dirty="0" smtClean="0">
                <a:solidFill>
                  <a:schemeClr val="tx1"/>
                </a:solidFill>
              </a:rPr>
              <a:t>logrando un </a:t>
            </a:r>
            <a:r>
              <a:rPr lang="es-MX" sz="2000" dirty="0">
                <a:solidFill>
                  <a:schemeClr val="tx1"/>
                </a:solidFill>
              </a:rPr>
              <a:t>resultado </a:t>
            </a:r>
            <a:r>
              <a:rPr lang="es-MX" sz="2000" dirty="0" smtClean="0">
                <a:solidFill>
                  <a:schemeClr val="tx1"/>
                </a:solidFill>
              </a:rPr>
              <a:t>favorable.</a:t>
            </a:r>
          </a:p>
          <a:p>
            <a:pPr algn="just"/>
            <a:endParaRPr lang="es-MX" sz="2000" dirty="0" smtClean="0">
              <a:solidFill>
                <a:schemeClr val="tx1"/>
              </a:solidFill>
            </a:endParaRP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        Para </a:t>
            </a:r>
            <a:r>
              <a:rPr lang="es-MX" sz="2000" dirty="0">
                <a:solidFill>
                  <a:schemeClr val="tx1"/>
                </a:solidFill>
              </a:rPr>
              <a:t>ello es necesario 3 pasos</a:t>
            </a:r>
            <a:r>
              <a:rPr lang="es-MX" sz="20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es-MX" sz="2000" dirty="0">
              <a:solidFill>
                <a:schemeClr val="tx1"/>
              </a:solidFill>
            </a:endParaRP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              </a:t>
            </a:r>
            <a:r>
              <a:rPr lang="es-MX" sz="2000" b="1" dirty="0" smtClean="0">
                <a:solidFill>
                  <a:schemeClr val="tx1"/>
                </a:solidFill>
              </a:rPr>
              <a:t>IDENTIFICAR                          PENSAR                         EJECUTAR</a:t>
            </a:r>
          </a:p>
          <a:p>
            <a:pPr algn="just"/>
            <a:r>
              <a:rPr lang="es-MX" sz="2000" b="1" dirty="0">
                <a:solidFill>
                  <a:schemeClr val="tx1"/>
                </a:solidFill>
              </a:rPr>
              <a:t> </a:t>
            </a:r>
            <a:r>
              <a:rPr lang="es-MX" sz="2000" b="1" dirty="0" smtClean="0">
                <a:solidFill>
                  <a:schemeClr val="tx1"/>
                </a:solidFill>
              </a:rPr>
              <a:t>                     UN                                      UNA                                    LA</a:t>
            </a:r>
          </a:p>
          <a:p>
            <a:pPr algn="just"/>
            <a:r>
              <a:rPr lang="es-MX" sz="2000" b="1" dirty="0">
                <a:solidFill>
                  <a:schemeClr val="tx1"/>
                </a:solidFill>
              </a:rPr>
              <a:t> </a:t>
            </a:r>
            <a:r>
              <a:rPr lang="es-MX" sz="2000" b="1" dirty="0" smtClean="0">
                <a:solidFill>
                  <a:schemeClr val="tx1"/>
                </a:solidFill>
              </a:rPr>
              <a:t>             PROBLEMA                           SOLUCIÓN                        ACCIÓN      </a:t>
            </a:r>
            <a:endParaRPr lang="es-CL" sz="2000" b="1" dirty="0">
              <a:solidFill>
                <a:schemeClr val="tx1"/>
              </a:solidFill>
            </a:endParaRPr>
          </a:p>
          <a:p>
            <a:pPr algn="just"/>
            <a:endParaRPr lang="es-CL" sz="2000" b="1" dirty="0">
              <a:solidFill>
                <a:schemeClr val="tx1"/>
              </a:solidFill>
            </a:endParaRPr>
          </a:p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1" y="87957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792087"/>
          </a:xfrm>
        </p:spPr>
        <p:txBody>
          <a:bodyPr>
            <a:normAutofit/>
          </a:bodyPr>
          <a:lstStyle/>
          <a:p>
            <a:r>
              <a:rPr lang="es-CL" sz="2800" dirty="0"/>
              <a:t>Inicio: Activación Conocimientos Previos</a:t>
            </a: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467544" y="1556791"/>
            <a:ext cx="8280920" cy="4536579"/>
          </a:xfrm>
        </p:spPr>
        <p:txBody>
          <a:bodyPr>
            <a:normAutofit/>
          </a:bodyPr>
          <a:lstStyle/>
          <a:p>
            <a:pPr algn="just"/>
            <a:r>
              <a:rPr lang="es-CL" sz="2600" b="1" dirty="0">
                <a:solidFill>
                  <a:schemeClr val="tx1"/>
                </a:solidFill>
              </a:rPr>
              <a:t>Algunos conceptos que debes </a:t>
            </a:r>
            <a:r>
              <a:rPr lang="es-CL" sz="2600" b="1" dirty="0" smtClean="0">
                <a:solidFill>
                  <a:schemeClr val="tx1"/>
                </a:solidFill>
              </a:rPr>
              <a:t>conocer:</a:t>
            </a:r>
          </a:p>
          <a:p>
            <a:pPr algn="just"/>
            <a:endParaRPr lang="es-CL" sz="26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000" b="1" dirty="0" smtClean="0">
                <a:solidFill>
                  <a:schemeClr val="tx1"/>
                </a:solidFill>
              </a:rPr>
              <a:t>Comunicación: </a:t>
            </a:r>
            <a:r>
              <a:rPr lang="es-MX" sz="2000" dirty="0" smtClean="0">
                <a:solidFill>
                  <a:schemeClr val="tx1"/>
                </a:solidFill>
              </a:rPr>
              <a:t>Es </a:t>
            </a:r>
            <a:r>
              <a:rPr lang="es-MX" sz="2000" dirty="0">
                <a:solidFill>
                  <a:schemeClr val="tx1"/>
                </a:solidFill>
              </a:rPr>
              <a:t>la habilidad de poder intercambiar </a:t>
            </a:r>
            <a:r>
              <a:rPr lang="es-MX" sz="2000" dirty="0" smtClean="0">
                <a:solidFill>
                  <a:schemeClr val="tx1"/>
                </a:solidFill>
              </a:rPr>
              <a:t>palabras, información</a:t>
            </a:r>
            <a:r>
              <a:rPr lang="es-MX" sz="2000" dirty="0">
                <a:solidFill>
                  <a:schemeClr val="tx1"/>
                </a:solidFill>
              </a:rPr>
              <a:t>, ideas, opiniones, sentimientos, </a:t>
            </a:r>
            <a:r>
              <a:rPr lang="es-MX" sz="2000" dirty="0" smtClean="0">
                <a:solidFill>
                  <a:schemeClr val="tx1"/>
                </a:solidFill>
              </a:rPr>
              <a:t>etc. Es </a:t>
            </a:r>
            <a:r>
              <a:rPr lang="es-MX" sz="2000" dirty="0">
                <a:solidFill>
                  <a:schemeClr val="tx1"/>
                </a:solidFill>
              </a:rPr>
              <a:t>también la capacidad de reconocer las </a:t>
            </a:r>
            <a:r>
              <a:rPr lang="es-MX" sz="2000" dirty="0" smtClean="0">
                <a:solidFill>
                  <a:schemeClr val="tx1"/>
                </a:solidFill>
              </a:rPr>
              <a:t>diferentes expresiones </a:t>
            </a:r>
            <a:r>
              <a:rPr lang="es-MX" sz="2000" dirty="0">
                <a:solidFill>
                  <a:schemeClr val="tx1"/>
                </a:solidFill>
              </a:rPr>
              <a:t>comunicacionales; verbales y </a:t>
            </a:r>
            <a:r>
              <a:rPr lang="es-MX" sz="2000" dirty="0" smtClean="0">
                <a:solidFill>
                  <a:schemeClr val="tx1"/>
                </a:solidFill>
              </a:rPr>
              <a:t>gestuales.</a:t>
            </a:r>
            <a:r>
              <a:rPr lang="es-MX" sz="2000" b="1" dirty="0" smtClean="0">
                <a:solidFill>
                  <a:schemeClr val="tx1"/>
                </a:solidFill>
              </a:rPr>
              <a:t>    </a:t>
            </a:r>
            <a:endParaRPr lang="es-CL" sz="2000" b="1" dirty="0">
              <a:solidFill>
                <a:schemeClr val="tx1"/>
              </a:solidFill>
            </a:endParaRPr>
          </a:p>
          <a:p>
            <a:pPr algn="just"/>
            <a:endParaRPr lang="es-CL" sz="2000" b="1" dirty="0">
              <a:solidFill>
                <a:schemeClr val="tx1"/>
              </a:solidFill>
            </a:endParaRP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Para </a:t>
            </a:r>
            <a:r>
              <a:rPr lang="es-MX" sz="2000" dirty="0">
                <a:solidFill>
                  <a:schemeClr val="tx1"/>
                </a:solidFill>
              </a:rPr>
              <a:t>mejorar la comunicación debemos prestar atención a </a:t>
            </a:r>
            <a:r>
              <a:rPr lang="es-MX" sz="2000" dirty="0" smtClean="0">
                <a:solidFill>
                  <a:schemeClr val="tx1"/>
                </a:solidFill>
              </a:rPr>
              <a:t>dos situaciones:</a:t>
            </a:r>
          </a:p>
          <a:p>
            <a:pPr algn="just"/>
            <a:endParaRPr lang="es-MX" sz="2000" dirty="0" smtClean="0">
              <a:solidFill>
                <a:schemeClr val="tx1"/>
              </a:solidFill>
            </a:endParaRP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1</a:t>
            </a:r>
            <a:r>
              <a:rPr lang="es-MX" sz="2000" dirty="0">
                <a:solidFill>
                  <a:schemeClr val="tx1"/>
                </a:solidFill>
              </a:rPr>
              <a:t>). Escuchar mejor para entender al </a:t>
            </a:r>
            <a:r>
              <a:rPr lang="es-MX" sz="2000" dirty="0" smtClean="0">
                <a:solidFill>
                  <a:schemeClr val="tx1"/>
                </a:solidFill>
              </a:rPr>
              <a:t>otro.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2</a:t>
            </a:r>
            <a:r>
              <a:rPr lang="es-MX" sz="2000" dirty="0">
                <a:solidFill>
                  <a:schemeClr val="tx1"/>
                </a:solidFill>
              </a:rPr>
              <a:t>).Expresarnos claramente y darnos a entender a </a:t>
            </a:r>
            <a:r>
              <a:rPr lang="es-MX" sz="2000" dirty="0" smtClean="0">
                <a:solidFill>
                  <a:schemeClr val="tx1"/>
                </a:solidFill>
              </a:rPr>
              <a:t>los demás.</a:t>
            </a:r>
            <a:endParaRPr lang="es-CL" sz="2000" b="1" dirty="0">
              <a:solidFill>
                <a:schemeClr val="tx1"/>
              </a:solidFill>
            </a:endParaRPr>
          </a:p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1" y="87957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588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85800" y="447923"/>
            <a:ext cx="7772400" cy="849587"/>
          </a:xfrm>
        </p:spPr>
        <p:txBody>
          <a:bodyPr>
            <a:normAutofit/>
          </a:bodyPr>
          <a:lstStyle/>
          <a:p>
            <a:r>
              <a:rPr lang="es-MX" sz="2800" dirty="0"/>
              <a:t>Desarrollo de la clase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5256584"/>
          </a:xfrm>
        </p:spPr>
        <p:txBody>
          <a:bodyPr/>
          <a:lstStyle/>
          <a:p>
            <a:pPr lvl="0" algn="l"/>
            <a:endParaRPr lang="es-CL" sz="2000" b="1" dirty="0" smtClean="0">
              <a:solidFill>
                <a:schemeClr val="tx1"/>
              </a:solidFill>
            </a:endParaRPr>
          </a:p>
          <a:p>
            <a:pPr lvl="0" algn="l"/>
            <a:r>
              <a:rPr lang="es-CL" sz="2000" b="1" dirty="0" smtClean="0">
                <a:solidFill>
                  <a:schemeClr val="tx1"/>
                </a:solidFill>
              </a:rPr>
              <a:t>1</a:t>
            </a:r>
            <a:r>
              <a:rPr lang="es-CL" sz="2000" b="1" dirty="0">
                <a:solidFill>
                  <a:schemeClr val="tx1"/>
                </a:solidFill>
              </a:rPr>
              <a:t>.- </a:t>
            </a:r>
            <a:r>
              <a:rPr lang="es-CL" sz="2000" b="1" dirty="0" smtClean="0">
                <a:solidFill>
                  <a:schemeClr val="tx1"/>
                </a:solidFill>
              </a:rPr>
              <a:t>Ejercicio práctico: </a:t>
            </a:r>
            <a:r>
              <a:rPr lang="es-CL" sz="2000" dirty="0" smtClean="0">
                <a:solidFill>
                  <a:schemeClr val="tx1"/>
                </a:solidFill>
              </a:rPr>
              <a:t>lee, reflexiona y responde la situación que a continuación se expone.</a:t>
            </a:r>
          </a:p>
          <a:p>
            <a:pPr lvl="0" algn="l"/>
            <a:endParaRPr lang="es-CL" sz="2000" b="1" dirty="0">
              <a:solidFill>
                <a:schemeClr val="tx1"/>
              </a:solidFill>
            </a:endParaRPr>
          </a:p>
          <a:p>
            <a:pPr lvl="0" algn="just"/>
            <a:r>
              <a:rPr lang="es-CL" sz="2000" b="1" dirty="0" smtClean="0">
                <a:solidFill>
                  <a:schemeClr val="tx1"/>
                </a:solidFill>
              </a:rPr>
              <a:t>“ </a:t>
            </a:r>
            <a:r>
              <a:rPr lang="es-MX" sz="2000" dirty="0" smtClean="0">
                <a:solidFill>
                  <a:schemeClr val="tx1"/>
                </a:solidFill>
              </a:rPr>
              <a:t>Tienes </a:t>
            </a:r>
            <a:r>
              <a:rPr lang="es-MX" sz="2000" dirty="0">
                <a:solidFill>
                  <a:schemeClr val="tx1"/>
                </a:solidFill>
              </a:rPr>
              <a:t>un compañero de clase al que tus amigos </a:t>
            </a:r>
            <a:r>
              <a:rPr lang="es-MX" sz="2000" dirty="0" smtClean="0">
                <a:solidFill>
                  <a:schemeClr val="tx1"/>
                </a:solidFill>
              </a:rPr>
              <a:t>siempre molestan </a:t>
            </a:r>
            <a:r>
              <a:rPr lang="es-MX" sz="2000" dirty="0">
                <a:solidFill>
                  <a:schemeClr val="tx1"/>
                </a:solidFill>
              </a:rPr>
              <a:t>y se burlan de él. De hecho tu también lo </a:t>
            </a:r>
            <a:r>
              <a:rPr lang="es-MX" sz="2000" dirty="0" smtClean="0">
                <a:solidFill>
                  <a:schemeClr val="tx1"/>
                </a:solidFill>
              </a:rPr>
              <a:t>hiciste varias </a:t>
            </a:r>
            <a:r>
              <a:rPr lang="es-MX" sz="2000" dirty="0">
                <a:solidFill>
                  <a:schemeClr val="tx1"/>
                </a:solidFill>
              </a:rPr>
              <a:t>veces para no quedar mal con el grupo. Pero </a:t>
            </a:r>
            <a:r>
              <a:rPr lang="es-MX" sz="2000" dirty="0" smtClean="0">
                <a:solidFill>
                  <a:schemeClr val="tx1"/>
                </a:solidFill>
              </a:rPr>
              <a:t>siempre terminas </a:t>
            </a:r>
            <a:r>
              <a:rPr lang="es-MX" sz="2000" dirty="0">
                <a:solidFill>
                  <a:schemeClr val="tx1"/>
                </a:solidFill>
              </a:rPr>
              <a:t>pidiéndole disculpas a </a:t>
            </a:r>
            <a:r>
              <a:rPr lang="es-MX" sz="2000" dirty="0" smtClean="0">
                <a:solidFill>
                  <a:schemeClr val="tx1"/>
                </a:solidFill>
              </a:rPr>
              <a:t>escondidas. Sabes </a:t>
            </a:r>
            <a:r>
              <a:rPr lang="es-MX" sz="2000" dirty="0">
                <a:solidFill>
                  <a:schemeClr val="tx1"/>
                </a:solidFill>
              </a:rPr>
              <a:t>que está mal y te </a:t>
            </a:r>
            <a:r>
              <a:rPr lang="es-MX" sz="2000" dirty="0" smtClean="0">
                <a:solidFill>
                  <a:schemeClr val="tx1"/>
                </a:solidFill>
              </a:rPr>
              <a:t>sientes culpable”.</a:t>
            </a:r>
          </a:p>
          <a:p>
            <a:pPr lvl="0" algn="just"/>
            <a:endParaRPr lang="es-MX" sz="2000" b="1" dirty="0">
              <a:solidFill>
                <a:schemeClr val="tx1"/>
              </a:solidFill>
            </a:endParaRPr>
          </a:p>
          <a:p>
            <a:pPr lvl="0" algn="just"/>
            <a:r>
              <a:rPr lang="es-MX" sz="2000" dirty="0" smtClean="0">
                <a:solidFill>
                  <a:schemeClr val="tx1"/>
                </a:solidFill>
              </a:rPr>
              <a:t>1.- ¿Que </a:t>
            </a:r>
            <a:r>
              <a:rPr lang="es-MX" sz="2000" dirty="0">
                <a:solidFill>
                  <a:schemeClr val="tx1"/>
                </a:solidFill>
              </a:rPr>
              <a:t>podrías hacer para resolver esta situación</a:t>
            </a:r>
            <a:r>
              <a:rPr lang="es-MX" sz="2000" dirty="0" smtClean="0">
                <a:solidFill>
                  <a:schemeClr val="tx1"/>
                </a:solidFill>
              </a:rPr>
              <a:t>?</a:t>
            </a:r>
          </a:p>
          <a:p>
            <a:pPr lvl="0" algn="just"/>
            <a:r>
              <a:rPr lang="es-MX" sz="2000" dirty="0" smtClean="0">
                <a:solidFill>
                  <a:schemeClr val="tx1"/>
                </a:solidFill>
              </a:rPr>
              <a:t>2.- ¿Qué mensaje entregarías a tus amigos para evitar las burlas al compañero?</a:t>
            </a:r>
          </a:p>
          <a:p>
            <a:pPr lvl="0" algn="just"/>
            <a:r>
              <a:rPr lang="es-MX" sz="2000" dirty="0" smtClean="0">
                <a:solidFill>
                  <a:schemeClr val="tx1"/>
                </a:solidFill>
              </a:rPr>
              <a:t>3.- ¿Qué comportamiento presentarías frente a tu compañero para evitar las burlas?</a:t>
            </a:r>
            <a:endParaRPr lang="es-CL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2163763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 smtClean="0"/>
              <a:t>ORIENTACIÓN</a:t>
            </a:r>
            <a:endParaRPr lang="es-CL" sz="2000" b="1" dirty="0"/>
          </a:p>
          <a:p>
            <a:pPr algn="ctr"/>
            <a:r>
              <a:rPr lang="es-CL" sz="2000" b="1" dirty="0"/>
              <a:t>SEMANA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99601" y="2420888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Resolución de Conflictos: </a:t>
            </a:r>
          </a:p>
          <a:p>
            <a:r>
              <a:rPr lang="es-MX" dirty="0" smtClean="0"/>
              <a:t>1.- ¿Consideras </a:t>
            </a:r>
            <a:r>
              <a:rPr lang="es-MX" dirty="0"/>
              <a:t>que tienes la habilidad de resolución </a:t>
            </a:r>
            <a:r>
              <a:rPr lang="es-MX" dirty="0" smtClean="0"/>
              <a:t>de conflictos?</a:t>
            </a:r>
          </a:p>
          <a:p>
            <a:r>
              <a:rPr lang="es-MX" dirty="0" smtClean="0"/>
              <a:t>2.- ¿Que </a:t>
            </a:r>
            <a:r>
              <a:rPr lang="es-MX" dirty="0"/>
              <a:t>aspectos de tu capacidad </a:t>
            </a:r>
            <a:r>
              <a:rPr lang="es-MX" dirty="0" smtClean="0"/>
              <a:t>para resolver problemas </a:t>
            </a:r>
            <a:r>
              <a:rPr lang="es-MX" dirty="0"/>
              <a:t>crees </a:t>
            </a:r>
            <a:r>
              <a:rPr lang="es-MX" dirty="0" smtClean="0"/>
              <a:t>que debes </a:t>
            </a:r>
            <a:r>
              <a:rPr lang="es-MX" dirty="0"/>
              <a:t>mejorar</a:t>
            </a:r>
            <a:r>
              <a:rPr lang="es-MX" dirty="0" smtClean="0"/>
              <a:t>?</a:t>
            </a:r>
          </a:p>
          <a:p>
            <a:r>
              <a:rPr lang="es-MX" dirty="0" smtClean="0"/>
              <a:t>3.- ¿Que </a:t>
            </a:r>
            <a:r>
              <a:rPr lang="es-MX" dirty="0"/>
              <a:t>aspectos del contexto (educación, valores, familia</a:t>
            </a:r>
            <a:r>
              <a:rPr lang="es-MX" dirty="0" smtClean="0"/>
              <a:t>, etc.) </a:t>
            </a:r>
            <a:r>
              <a:rPr lang="es-MX" dirty="0"/>
              <a:t>crees </a:t>
            </a:r>
            <a:r>
              <a:rPr lang="es-MX" dirty="0" smtClean="0"/>
              <a:t>que influyen </a:t>
            </a:r>
            <a:r>
              <a:rPr lang="es-MX" dirty="0"/>
              <a:t>en la forma en la cual resuelves </a:t>
            </a:r>
            <a:r>
              <a:rPr lang="es-MX" dirty="0" smtClean="0"/>
              <a:t>tus conflictos</a:t>
            </a:r>
            <a:r>
              <a:rPr lang="es-MX" dirty="0"/>
              <a:t>?</a:t>
            </a:r>
            <a:endParaRPr lang="es-MX" dirty="0" smtClean="0"/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5508104" y="5157192"/>
            <a:ext cx="3384376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de profesora jefe</a:t>
            </a:r>
          </a:p>
          <a:p>
            <a:pPr algn="ctr"/>
            <a:r>
              <a:rPr lang="es-CL" dirty="0"/>
              <a:t>Celular: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4" y="4627115"/>
            <a:ext cx="2493963" cy="250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92" y="1235647"/>
            <a:ext cx="2163763" cy="215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521</Words>
  <Application>Microsoft Office PowerPoint</Application>
  <PresentationFormat>Presentación en pantalla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PLANIFICACIÓN  CLASES VIRTUALES SEMANA N°24 FECHA: 07 al 11 de Septiembre</vt:lpstr>
      <vt:lpstr>Presentación de PowerPoint</vt:lpstr>
      <vt:lpstr>Presentación de PowerPoint</vt:lpstr>
      <vt:lpstr>Presentación de PowerPoint</vt:lpstr>
      <vt:lpstr>Inicio: Activación Conocimientos Previos</vt:lpstr>
      <vt:lpstr>Inicio: Activación Conocimientos Previos</vt:lpstr>
      <vt:lpstr>Desarrollo de la clase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97</cp:revision>
  <dcterms:created xsi:type="dcterms:W3CDTF">2020-07-06T03:06:52Z</dcterms:created>
  <dcterms:modified xsi:type="dcterms:W3CDTF">2020-09-05T18:17:27Z</dcterms:modified>
</cp:coreProperties>
</file>