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98" r:id="rId3"/>
    <p:sldId id="256" r:id="rId4"/>
    <p:sldId id="295" r:id="rId5"/>
    <p:sldId id="305" r:id="rId6"/>
    <p:sldId id="294" r:id="rId7"/>
    <p:sldId id="258" r:id="rId8"/>
    <p:sldId id="317" r:id="rId9"/>
    <p:sldId id="318" r:id="rId10"/>
    <p:sldId id="316" r:id="rId11"/>
    <p:sldId id="331" r:id="rId12"/>
    <p:sldId id="325" r:id="rId13"/>
    <p:sldId id="322" r:id="rId14"/>
    <p:sldId id="321" r:id="rId15"/>
    <p:sldId id="327" r:id="rId16"/>
    <p:sldId id="320" r:id="rId17"/>
    <p:sldId id="326" r:id="rId18"/>
    <p:sldId id="328" r:id="rId19"/>
    <p:sldId id="329" r:id="rId20"/>
    <p:sldId id="330" r:id="rId21"/>
    <p:sldId id="297" r:id="rId22"/>
    <p:sldId id="332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A4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microsoft.com/office/2007/relationships/hdphoto" Target="../media/hdphoto1.wdp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gif"/><Relationship Id="rId2" Type="http://schemas.openxmlformats.org/officeDocument/2006/relationships/hyperlink" Target="https://www.youtube.com/watch?v=itMjiN68FYg&amp;t=48s" TargetMode="Externa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gi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tmp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5.gif"/><Relationship Id="rId7" Type="http://schemas.microsoft.com/office/2007/relationships/hdphoto" Target="../media/hdphoto1.wd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124744"/>
            <a:ext cx="7772400" cy="23762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br>
              <a:rPr lang="es-CL" sz="2800" b="1" dirty="0" smtClean="0"/>
            </a:br>
            <a:r>
              <a:rPr lang="es-CL" sz="2800" b="1" dirty="0" smtClean="0"/>
              <a:t>HISTORIA, GEOGRAFÍA Y CS. SOCIALES</a:t>
            </a:r>
            <a:br>
              <a:rPr lang="es-CL" sz="2800" b="1" dirty="0" smtClean="0"/>
            </a:br>
            <a:r>
              <a:rPr lang="es-CL" sz="2800" b="1" dirty="0" smtClean="0"/>
              <a:t>6°A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26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21 al 25 de septiembre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47121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16631"/>
            <a:ext cx="7128792" cy="922445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s-MX" sz="2400" b="1" dirty="0" smtClean="0"/>
              <a:t>Motivación</a:t>
            </a:r>
            <a:r>
              <a:rPr lang="es-MX" sz="2400" dirty="0" smtClean="0"/>
              <a:t>: Completa el siguiente crucigrama con los </a:t>
            </a:r>
            <a:r>
              <a:rPr lang="es-MX" sz="2400" b="1" dirty="0" smtClean="0"/>
              <a:t>apellidos</a:t>
            </a:r>
            <a:r>
              <a:rPr lang="es-MX" sz="2400" dirty="0" smtClean="0"/>
              <a:t> de los </a:t>
            </a:r>
            <a:r>
              <a:rPr lang="es-MX" sz="2400" b="1" dirty="0" smtClean="0"/>
              <a:t>personajes </a:t>
            </a:r>
            <a:r>
              <a:rPr lang="es-MX" sz="2400" dirty="0" smtClean="0"/>
              <a:t>del proceso independentista de Chile.</a:t>
            </a:r>
            <a:endParaRPr lang="es-MX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69" y="0"/>
            <a:ext cx="14271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995936" y="19168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" t="3150" r="777" b="20377"/>
          <a:stretch/>
        </p:blipFill>
        <p:spPr>
          <a:xfrm>
            <a:off x="2699792" y="1121411"/>
            <a:ext cx="6347243" cy="4467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CuadroTexto 22"/>
          <p:cNvSpPr txBox="1"/>
          <p:nvPr/>
        </p:nvSpPr>
        <p:spPr>
          <a:xfrm rot="5400000">
            <a:off x="4549974" y="2688321"/>
            <a:ext cx="2646878" cy="3449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endParaRPr lang="es-ES" sz="1600" b="1" dirty="0" smtClean="0">
              <a:latin typeface="Castellar" panose="020A0402060406010301" pitchFamily="18" charset="0"/>
            </a:endParaRPr>
          </a:p>
          <a:p>
            <a:pPr algn="ctr"/>
            <a:r>
              <a:rPr lang="es-ES" sz="1600" b="1" dirty="0">
                <a:latin typeface="Castellar" panose="020A0402060406010301" pitchFamily="18" charset="0"/>
              </a:rPr>
              <a:t>S</a:t>
            </a:r>
            <a:r>
              <a:rPr lang="es-ES" sz="1600" b="1" dirty="0" smtClean="0">
                <a:latin typeface="Castellar" panose="020A0402060406010301" pitchFamily="18" charset="0"/>
              </a:rPr>
              <a:t> </a:t>
            </a:r>
          </a:p>
          <a:p>
            <a:pPr algn="ctr"/>
            <a:r>
              <a:rPr lang="es-ES" sz="1600" b="1" dirty="0" smtClean="0">
                <a:latin typeface="Castellar" panose="020A0402060406010301" pitchFamily="18" charset="0"/>
              </a:rPr>
              <a:t>a</a:t>
            </a:r>
            <a:endParaRPr lang="es-ES" sz="1600" b="1" dirty="0">
              <a:latin typeface="Castellar" panose="020A0402060406010301" pitchFamily="18" charset="0"/>
            </a:endParaRPr>
          </a:p>
          <a:p>
            <a:pPr algn="ctr"/>
            <a:r>
              <a:rPr lang="es-ES" sz="1600" b="1" dirty="0" smtClean="0">
                <a:latin typeface="Castellar" panose="020A0402060406010301" pitchFamily="18" charset="0"/>
              </a:rPr>
              <a:t>N M A R T I N</a:t>
            </a:r>
            <a:endParaRPr lang="es-ES" sz="1600" b="1" dirty="0">
              <a:latin typeface="Castellar" panose="020A0402060406010301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491880" y="2029945"/>
            <a:ext cx="2553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stellar" panose="020A0402060406010301" pitchFamily="18" charset="0"/>
              </a:rPr>
              <a:t>  C   A  R   R  E   R   </a:t>
            </a:r>
            <a:endParaRPr lang="es-ES" sz="1600" b="1" dirty="0">
              <a:latin typeface="Castellar" panose="020A0402060406010301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806026" y="3508652"/>
            <a:ext cx="3132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stellar" panose="020A0402060406010301" pitchFamily="18" charset="0"/>
              </a:rPr>
              <a:t> </a:t>
            </a:r>
            <a:r>
              <a:rPr lang="es-ES" sz="1600" b="1" dirty="0" smtClean="0">
                <a:latin typeface="Castellar" panose="020A0402060406010301" pitchFamily="18" charset="0"/>
              </a:rPr>
              <a:t>       H       G  </a:t>
            </a:r>
            <a:r>
              <a:rPr lang="es-ES" sz="1600" b="1" dirty="0" err="1" smtClean="0">
                <a:latin typeface="Castellar" panose="020A0402060406010301" pitchFamily="18" charset="0"/>
              </a:rPr>
              <a:t>G</a:t>
            </a:r>
            <a:r>
              <a:rPr lang="es-ES" sz="1600" b="1" dirty="0" smtClean="0">
                <a:latin typeface="Castellar" panose="020A0402060406010301" pitchFamily="18" charset="0"/>
              </a:rPr>
              <a:t>   I   N   S</a:t>
            </a:r>
            <a:endParaRPr lang="es-ES" sz="1600" b="1" dirty="0">
              <a:latin typeface="Castellar" panose="020A0402060406010301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 rot="5400000">
            <a:off x="4001842" y="4222572"/>
            <a:ext cx="2400657" cy="3449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600" b="1" dirty="0" smtClean="0">
                <a:latin typeface="Castellar" panose="020A0402060406010301" pitchFamily="18" charset="0"/>
              </a:rPr>
              <a:t>R</a:t>
            </a:r>
          </a:p>
          <a:p>
            <a:pPr algn="ctr"/>
            <a:r>
              <a:rPr lang="es-ES" sz="1600" b="1" dirty="0" smtClean="0">
                <a:latin typeface="Castellar" panose="020A0402060406010301" pitchFamily="18" charset="0"/>
              </a:rPr>
              <a:t>o</a:t>
            </a:r>
            <a:endParaRPr lang="es-ES" sz="1600" b="1" dirty="0">
              <a:latin typeface="Castellar" panose="020A0402060406010301" pitchFamily="18" charset="0"/>
            </a:endParaRPr>
          </a:p>
          <a:p>
            <a:pPr algn="ctr"/>
            <a:r>
              <a:rPr lang="es-ES" sz="1600" b="1" dirty="0" err="1" smtClean="0">
                <a:latin typeface="Castellar" panose="020A0402060406010301" pitchFamily="18" charset="0"/>
              </a:rPr>
              <a:t>Dr</a:t>
            </a:r>
            <a:endParaRPr lang="es-ES" sz="1600" b="1" dirty="0" smtClean="0">
              <a:latin typeface="Castellar" panose="020A0402060406010301" pitchFamily="18" charset="0"/>
            </a:endParaRPr>
          </a:p>
          <a:p>
            <a:pPr algn="ctr"/>
            <a:r>
              <a:rPr lang="es-ES" sz="1600" b="1" dirty="0" smtClean="0">
                <a:latin typeface="Castellar" panose="020A0402060406010301" pitchFamily="18" charset="0"/>
              </a:rPr>
              <a:t>I</a:t>
            </a:r>
          </a:p>
          <a:p>
            <a:pPr algn="ctr"/>
            <a:r>
              <a:rPr lang="es-ES" sz="1600" b="1" dirty="0" smtClean="0">
                <a:latin typeface="Castellar" panose="020A0402060406010301" pitchFamily="18" charset="0"/>
              </a:rPr>
              <a:t>G</a:t>
            </a:r>
          </a:p>
          <a:p>
            <a:pPr algn="ctr"/>
            <a:r>
              <a:rPr lang="es-ES" sz="1600" b="1" dirty="0" smtClean="0">
                <a:latin typeface="Castellar" panose="020A0402060406010301" pitchFamily="18" charset="0"/>
              </a:rPr>
              <a:t>U</a:t>
            </a:r>
          </a:p>
          <a:p>
            <a:pPr algn="ctr"/>
            <a:r>
              <a:rPr lang="es-ES" sz="1600" b="1" dirty="0" smtClean="0">
                <a:latin typeface="Castellar" panose="020A0402060406010301" pitchFamily="18" charset="0"/>
              </a:rPr>
              <a:t>E</a:t>
            </a:r>
          </a:p>
          <a:p>
            <a:pPr algn="ctr"/>
            <a:r>
              <a:rPr lang="es-ES" sz="1600" b="1" dirty="0">
                <a:latin typeface="Castellar" panose="020A0402060406010301" pitchFamily="18" charset="0"/>
              </a:rPr>
              <a:t>z</a:t>
            </a:r>
          </a:p>
        </p:txBody>
      </p:sp>
      <p:sp>
        <p:nvSpPr>
          <p:cNvPr id="27" name="Llamada ovalada 26"/>
          <p:cNvSpPr/>
          <p:nvPr/>
        </p:nvSpPr>
        <p:spPr>
          <a:xfrm>
            <a:off x="0" y="1824770"/>
            <a:ext cx="2736455" cy="1791283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atin typeface="Bradley Hand ITC" panose="03070402050302030203" pitchFamily="66" charset="0"/>
              </a:rPr>
              <a:t>Recordemos algunos personajes más importantes que hemos tratado…</a:t>
            </a:r>
            <a:endParaRPr lang="es-ES" sz="2000" b="1" dirty="0">
              <a:latin typeface="Bradley Hand ITC" panose="03070402050302030203" pitchFamily="66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/>
          <a:srcRect b="10133"/>
          <a:stretch/>
        </p:blipFill>
        <p:spPr>
          <a:xfrm>
            <a:off x="3697365" y="3508652"/>
            <a:ext cx="1371254" cy="1641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6412" y="2860776"/>
            <a:ext cx="1311093" cy="1718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8"/>
          <a:srcRect l="864" t="731" r="7250" b="3196"/>
          <a:stretch/>
        </p:blipFill>
        <p:spPr>
          <a:xfrm>
            <a:off x="5985382" y="1916832"/>
            <a:ext cx="1279652" cy="1607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9"/>
          <a:srcRect t="-6278" b="1"/>
          <a:stretch/>
        </p:blipFill>
        <p:spPr>
          <a:xfrm>
            <a:off x="2587948" y="1537336"/>
            <a:ext cx="1203431" cy="1816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Imagen 33" descr="Hombre Poeta Escribiendo Una Pluma En La Hoja De Papel, Hobby O ...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84" y="3884787"/>
            <a:ext cx="2079646" cy="1337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4082" y="5528542"/>
            <a:ext cx="6495238" cy="1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Observemos el video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5877272"/>
            <a:ext cx="6480720" cy="432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1800" dirty="0" smtClean="0">
                <a:hlinkClick r:id="rId2"/>
              </a:rPr>
              <a:t>https://www.youtube.com/watch?v=itMjiN68FYg&amp;t=48s</a:t>
            </a:r>
            <a:endParaRPr lang="es-MX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4271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666875"/>
            <a:ext cx="352425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23" y="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Youtube Video Sticker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73299"/>
            <a:ext cx="1337134" cy="10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40997"/>
            <a:ext cx="8556926" cy="172819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¿Qué </a:t>
            </a:r>
            <a:r>
              <a:rPr lang="es-MX" b="1" dirty="0" smtClean="0"/>
              <a:t>acciones</a:t>
            </a:r>
            <a:r>
              <a:rPr lang="es-MX" dirty="0" smtClean="0"/>
              <a:t> que realiza </a:t>
            </a:r>
            <a:r>
              <a:rPr lang="es-MX" b="1" dirty="0" smtClean="0"/>
              <a:t>Bernardo </a:t>
            </a:r>
            <a:r>
              <a:rPr lang="es-MX" dirty="0" smtClean="0"/>
              <a:t>O’Higgins molestan a la aristocracia criolla?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2" y="2492896"/>
            <a:ext cx="2717252" cy="2988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Rectángulo"/>
          <p:cNvSpPr/>
          <p:nvPr/>
        </p:nvSpPr>
        <p:spPr>
          <a:xfrm>
            <a:off x="4139952" y="3068960"/>
            <a:ext cx="3888432" cy="136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s-MX" sz="2000" dirty="0" smtClean="0"/>
              <a:t>Abolición de títulos de nobleza</a:t>
            </a:r>
          </a:p>
          <a:p>
            <a:pPr marL="285750" indent="-285750" algn="just">
              <a:buFontTx/>
              <a:buChar char="-"/>
            </a:pPr>
            <a:r>
              <a:rPr lang="es-MX" sz="2000" dirty="0" smtClean="0"/>
              <a:t>Fin de los escudos de armas y símbolos de linaje</a:t>
            </a:r>
          </a:p>
          <a:p>
            <a:pPr algn="just"/>
            <a:endParaRPr lang="es-MX" dirty="0"/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521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276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10099" y="160155"/>
            <a:ext cx="4619956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Escribe la pregunta y respuesta en tu cuaderno</a:t>
            </a:r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52" y="-382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Sombrero Huaso Adulto | Gorro Hua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abajo"/>
          <p:cNvSpPr/>
          <p:nvPr/>
        </p:nvSpPr>
        <p:spPr>
          <a:xfrm>
            <a:off x="5724128" y="4653136"/>
            <a:ext cx="576064" cy="5043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4739994" y="5301208"/>
            <a:ext cx="2688348" cy="1223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¿Por qué, estas acciones, les afectaron tanto?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584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Patria Nueva </a:t>
            </a:r>
            <a:br>
              <a:rPr lang="es-MX" dirty="0" smtClean="0"/>
            </a:br>
            <a:r>
              <a:rPr lang="es-MX" dirty="0" smtClean="0"/>
              <a:t>(1817-1823)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MX" dirty="0" smtClean="0"/>
              <a:t>Comienza con la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batalla de Chacabuco el 12 de febrero del año 1817</a:t>
            </a:r>
            <a:r>
              <a:rPr lang="es-MX" dirty="0" smtClean="0"/>
              <a:t>, donde José de San Martín llega con el Ejército Libertador de Los Andes para apoyar a Bernardo O’Higgins y finaliza con la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Abdicación de Bernardo O’Higgins al cargo de Director Supremo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" y="3834670"/>
            <a:ext cx="377076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276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55" y="3834670"/>
            <a:ext cx="377064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2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6102" y="9260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¿Por medio de qué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</a:t>
            </a:r>
            <a:r>
              <a:rPr lang="es-MX" dirty="0" smtClean="0"/>
              <a:t> crees tú, que los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patriotas</a:t>
            </a:r>
            <a:r>
              <a:rPr lang="es-MX" dirty="0" smtClean="0"/>
              <a:t> buscaron la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independencia</a:t>
            </a:r>
            <a:r>
              <a:rPr lang="es-MX" dirty="0" smtClean="0"/>
              <a:t>?</a:t>
            </a: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1941"/>
            <a:ext cx="2719052" cy="298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563888" y="3401950"/>
            <a:ext cx="1440160" cy="1286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5796136" y="2875988"/>
            <a:ext cx="2160240" cy="75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Batallas y guerras</a:t>
            </a:r>
            <a:endParaRPr lang="es-MX" sz="2000" dirty="0"/>
          </a:p>
        </p:txBody>
      </p:sp>
      <p:sp>
        <p:nvSpPr>
          <p:cNvPr id="7" name="6 Rectángulo"/>
          <p:cNvSpPr/>
          <p:nvPr/>
        </p:nvSpPr>
        <p:spPr>
          <a:xfrm>
            <a:off x="5796136" y="3897113"/>
            <a:ext cx="2160240" cy="75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Crear propias leyes</a:t>
            </a:r>
            <a:endParaRPr lang="es-MX" sz="2000" dirty="0"/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521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796136" y="4941168"/>
            <a:ext cx="2160240" cy="756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/>
              <a:t>Crear símbolos propios</a:t>
            </a:r>
            <a:endParaRPr lang="es-MX" sz="2000" dirty="0"/>
          </a:p>
        </p:txBody>
      </p:sp>
      <p:pic>
        <p:nvPicPr>
          <p:cNvPr id="11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12" y="-14949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276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98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3402" y="11045"/>
            <a:ext cx="8229600" cy="995953"/>
          </a:xfrm>
        </p:spPr>
        <p:txBody>
          <a:bodyPr>
            <a:noAutofit/>
          </a:bodyPr>
          <a:lstStyle/>
          <a:p>
            <a:r>
              <a:rPr lang="es-MX" sz="2800" dirty="0" smtClean="0"/>
              <a:t>En la </a:t>
            </a:r>
            <a:r>
              <a:rPr lang="es-MX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66</a:t>
            </a:r>
            <a:r>
              <a:rPr lang="es-MX" sz="2800" dirty="0" smtClean="0"/>
              <a:t> de tu libro, se presentan dos fuentes historiográficas. Léelas con mucha atención:</a:t>
            </a:r>
            <a:endParaRPr lang="es-MX" sz="2800" dirty="0"/>
          </a:p>
        </p:txBody>
      </p:sp>
      <p:pic>
        <p:nvPicPr>
          <p:cNvPr id="4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7" y="550789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521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12" y="-14949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48" y="999570"/>
            <a:ext cx="4505425" cy="5741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10 Rectángulo"/>
          <p:cNvSpPr/>
          <p:nvPr/>
        </p:nvSpPr>
        <p:spPr>
          <a:xfrm>
            <a:off x="5868144" y="1988840"/>
            <a:ext cx="30963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acciones, realizadas en el gobierno de O’Higgins, señalan que quería consolidar la independencia?</a:t>
            </a:r>
            <a:endParaRPr lang="es-MX" dirty="0"/>
          </a:p>
        </p:txBody>
      </p:sp>
      <p:sp>
        <p:nvSpPr>
          <p:cNvPr id="12" name="11 Flecha abajo"/>
          <p:cNvSpPr/>
          <p:nvPr/>
        </p:nvSpPr>
        <p:spPr>
          <a:xfrm>
            <a:off x="7092280" y="3789040"/>
            <a:ext cx="6374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6258868" y="4581128"/>
            <a:ext cx="24175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Subráyalas en tu libro y coméntalas con tus compañeros y profesoras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66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3456384" cy="6314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12" y="-14949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62984" y="2878489"/>
            <a:ext cx="302433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¿Cuál es el primer esfuerzo que realiza Chile para lograr su independencia?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6" name="5 Flecha derecha"/>
          <p:cNvSpPr/>
          <p:nvPr/>
        </p:nvSpPr>
        <p:spPr>
          <a:xfrm rot="3369068">
            <a:off x="5029453" y="1752371"/>
            <a:ext cx="72008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5043869" y="373494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La revolución del 18 de septiembre de 1810.</a:t>
            </a:r>
            <a:endParaRPr lang="es-MX" dirty="0"/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521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7" y="35701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78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9" y="1131918"/>
            <a:ext cx="7573737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882374" y="300921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r>
              <a:rPr lang="es-MX" sz="2400" dirty="0" smtClean="0"/>
              <a:t> </a:t>
            </a:r>
            <a:r>
              <a:rPr lang="es-MX" sz="2400" dirty="0"/>
              <a:t>de tu libro, se presentan dos fuentes historiográficas. Léelas con mucha atención:</a:t>
            </a:r>
          </a:p>
        </p:txBody>
      </p:sp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12" y="-14949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" y="-38358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131840" y="5517232"/>
            <a:ext cx="36004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esta acción (triunfo patriota en la batalla de Maipú) es de gran relevancia para la causa independentista? </a:t>
            </a:r>
            <a:endParaRPr lang="es-MX" dirty="0"/>
          </a:p>
        </p:txBody>
      </p:sp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521"/>
            <a:ext cx="1392204" cy="17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3" y="1196752"/>
            <a:ext cx="8247931" cy="5373345"/>
          </a:xfrm>
        </p:spPr>
      </p:pic>
      <p:sp>
        <p:nvSpPr>
          <p:cNvPr id="4" name="3 Rectángulo"/>
          <p:cNvSpPr/>
          <p:nvPr/>
        </p:nvSpPr>
        <p:spPr>
          <a:xfrm>
            <a:off x="828575" y="18864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En la </a:t>
            </a:r>
            <a:r>
              <a:rPr lang="es-MX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r>
              <a:rPr lang="es-MX" sz="2400" dirty="0" smtClean="0"/>
              <a:t> </a:t>
            </a:r>
            <a:r>
              <a:rPr lang="es-MX" sz="2400" dirty="0"/>
              <a:t>de tu libro, </a:t>
            </a:r>
            <a:r>
              <a:rPr lang="es-MX" sz="2400" dirty="0" smtClean="0"/>
              <a:t>una infografía que leerás con mucha atención:</a:t>
            </a:r>
            <a:endParaRPr lang="es-MX" sz="2400" dirty="0"/>
          </a:p>
        </p:txBody>
      </p:sp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12" y="-14949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" y="0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960981" y="892222"/>
            <a:ext cx="2195736" cy="161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acciones, realizadas por estos personajes, demuestran su apoyo a la independencia?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54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9" y="764704"/>
            <a:ext cx="7174167" cy="6093296"/>
          </a:xfrm>
        </p:spPr>
      </p:pic>
      <p:sp>
        <p:nvSpPr>
          <p:cNvPr id="7" name="6 Rectángulo"/>
          <p:cNvSpPr/>
          <p:nvPr/>
        </p:nvSpPr>
        <p:spPr>
          <a:xfrm>
            <a:off x="683568" y="-7877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En la </a:t>
            </a:r>
            <a:r>
              <a:rPr lang="es-MX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 </a:t>
            </a:r>
            <a:r>
              <a:rPr lang="es-MX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r>
              <a:rPr lang="es-MX" sz="2000" dirty="0" smtClean="0"/>
              <a:t> </a:t>
            </a:r>
            <a:r>
              <a:rPr lang="es-MX" sz="2000" dirty="0"/>
              <a:t>de tu libro, se presentan </a:t>
            </a:r>
            <a:r>
              <a:rPr lang="es-MX" sz="2000" dirty="0" smtClean="0"/>
              <a:t>una infografía y una fuente histórica. </a:t>
            </a:r>
            <a:r>
              <a:rPr lang="es-MX" sz="2000" dirty="0"/>
              <a:t>Léelas con mucha atención:</a:t>
            </a:r>
          </a:p>
        </p:txBody>
      </p:sp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" y="0"/>
            <a:ext cx="800100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772" y="-7877"/>
            <a:ext cx="1291529" cy="851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879205" y="2996952"/>
            <a:ext cx="2264795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opinas sobre los castigos que recibían las mujeres? ¿Eran similares a los de los hombres?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928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623003"/>
              </p:ext>
            </p:extLst>
          </p:nvPr>
        </p:nvGraphicFramePr>
        <p:xfrm>
          <a:off x="395536" y="548680"/>
          <a:ext cx="8352928" cy="6167114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6912768"/>
              </a:tblGrid>
              <a:tr h="3001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6°A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Mena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OA02 Explicar el desarrollo del proceso de independencia de Chile, considerando actores y bandos que se enfrentaron, hombres y mujeres destacados, avances y retrocesos de la causa patriota y algunos acontecimientos significativos, como la celebración del cabildo abierto de 1810 y la formación de la Primera Junta Nacional de Gobierno, la elección del primer Congreso Nacional, las batallas de Rancagua, Chacabuco y Maipú, y la Declaración de la Independencia, entre otros.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1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MX" sz="1400" dirty="0" smtClean="0"/>
                        <a:t>Reconocen el aporte de hombres y mujeres destacados en el proceso de Independencia.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Dan ejemplos de acontecimientos y acciones que permitieron consolidar la Independencia durante el gobierno de O'Higgins.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Dan ejemplos del legado de la Independencia para la sociedad chilena en la actualidad.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Patria Nueva y Declaración de la independencia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Chile /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Pensamiento temporal y espacial.  a. Representar e interpretar secuencias cronológicas mediante líneas de tiempo simples y paralelas, e identificar períodos y acontecimientos simultáneos. Análisis y trabajo con fuentes. e. Obtener información sobre el pasado y el presente a partir de diversas fuentes primarias y secundarias, identificando el contexto histórico e infiriendo la intención o función original de estas fuentes.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Reconocer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el aporte de hombres y mujeres destacados, dando ejemplos de acciones que permitieron consolidar la Independencia  y su legado hasta la actualidad.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1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41745325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25 de septiembre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3563"/>
            <a:ext cx="851818" cy="73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-44227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La Inclusión Escolar Nos Beneficia a Todos (con imágenes) | Dibujo ..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777"/>
            <a:ext cx="1728192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178323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26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278416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62872" y="1872415"/>
            <a:ext cx="89622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1)   Completa las acciones, con en nombre de </a:t>
            </a:r>
            <a:r>
              <a:rPr lang="es-C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hombres</a:t>
            </a:r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sz="2000" dirty="0" smtClean="0"/>
              <a:t>y</a:t>
            </a:r>
            <a:r>
              <a:rPr lang="es-C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mujeres </a:t>
            </a:r>
            <a:r>
              <a:rPr lang="es-CL" sz="2000" dirty="0" smtClean="0"/>
              <a:t>que se destacaron en el </a:t>
            </a:r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Independencia</a:t>
            </a:r>
            <a:r>
              <a:rPr lang="es-CL" sz="2000" dirty="0" smtClean="0"/>
              <a:t>:</a:t>
            </a:r>
          </a:p>
          <a:p>
            <a:endParaRPr lang="es-CL" sz="2000" dirty="0" smtClean="0"/>
          </a:p>
          <a:p>
            <a:pPr marL="342900" indent="-342900">
              <a:buAutoNum type="alphaLcParenR"/>
            </a:pPr>
            <a:r>
              <a:rPr lang="es-CL" sz="2000" dirty="0" smtClean="0"/>
              <a:t>Creó los primeros símbolos patrios y la Constitución de 1812 ___________________.</a:t>
            </a:r>
          </a:p>
          <a:p>
            <a:pPr marL="342900" indent="-342900">
              <a:buAutoNum type="alphaLcParenR"/>
            </a:pPr>
            <a:r>
              <a:rPr lang="es-CL" sz="2000" dirty="0" smtClean="0"/>
              <a:t>Fundó el periódico “La Aurora de Chile” ___________________.</a:t>
            </a:r>
          </a:p>
          <a:p>
            <a:pPr marL="342900" indent="-342900">
              <a:buAutoNum type="alphaLcParenR"/>
            </a:pPr>
            <a:r>
              <a:rPr lang="es-CL" sz="2000" dirty="0" smtClean="0"/>
              <a:t>Se disfrazaba de diferentes personajes para espiar a los españoles___________________.</a:t>
            </a:r>
          </a:p>
          <a:p>
            <a:pPr marL="342900" indent="-342900">
              <a:buAutoNum type="alphaLcParenR"/>
            </a:pPr>
            <a:r>
              <a:rPr lang="es-CL" sz="2000" dirty="0" smtClean="0"/>
              <a:t>Realizaba tertulias para que los patriotas discutieran las acciones para independizarse ___________________.</a:t>
            </a:r>
          </a:p>
          <a:p>
            <a:pPr marL="342900" indent="-342900">
              <a:buAutoNum type="alphaLcParenR"/>
            </a:pPr>
            <a:r>
              <a:rPr lang="es-CL" sz="2000" dirty="0" smtClean="0"/>
              <a:t>Albergaba a soldados en su Hacienda ___________________.</a:t>
            </a:r>
          </a:p>
          <a:p>
            <a:pPr marL="342900" indent="-342900">
              <a:buAutoNum type="alphaLcParenR"/>
            </a:pPr>
            <a:r>
              <a:rPr lang="es-CL" sz="2000" dirty="0" smtClean="0"/>
              <a:t>Luchó en muchas batallas y firmó el acta de Proclamación de Independencia de Chile el 12 de 1818 ___________________.</a:t>
            </a:r>
          </a:p>
          <a:p>
            <a:pPr marL="342900" indent="-342900">
              <a:buAutoNum type="alphaLcParenR"/>
            </a:pPr>
            <a:endParaRPr lang="es-CL" dirty="0" smtClean="0"/>
          </a:p>
          <a:p>
            <a:pPr marL="342900" indent="-342900">
              <a:buAutoNum type="alphaL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dirty="0"/>
          </a:p>
          <a:p>
            <a:pPr marL="342900" indent="-342900">
              <a:buAutoNum type="arabicParenR"/>
            </a:pPr>
            <a:endParaRPr lang="es-CL" dirty="0" smtClean="0"/>
          </a:p>
          <a:p>
            <a:pPr marL="342900" indent="-342900">
              <a:buAutoNum type="arabicParenR"/>
            </a:pP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12" y="646375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4" y="5517232"/>
            <a:ext cx="1776297" cy="17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12" y="-14949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750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 smtClean="0"/>
              <a:t>2) </a:t>
            </a:r>
            <a:r>
              <a:rPr lang="es-MX" sz="2400" dirty="0" smtClean="0"/>
              <a:t>De acuerdo a las fuentes históricas de las </a:t>
            </a:r>
            <a:r>
              <a:rPr lang="es-MX" sz="2400" dirty="0" smtClean="0">
                <a:solidFill>
                  <a:srgbClr val="FF0000"/>
                </a:solidFill>
              </a:rPr>
              <a:t>páginas 66 y 67</a:t>
            </a:r>
            <a:r>
              <a:rPr lang="es-MX" sz="2400" dirty="0" smtClean="0"/>
              <a:t>,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tres o dos ejemplos de acciones</a:t>
            </a:r>
            <a:r>
              <a:rPr lang="es-MX" sz="2400" dirty="0" smtClean="0"/>
              <a:t> realizadas en el gobierno de Bernardo O’Higgins que ayudaron a consolidar la Independencia.</a:t>
            </a:r>
          </a:p>
          <a:p>
            <a:pPr marL="0" indent="0">
              <a:buNone/>
            </a:pPr>
            <a:r>
              <a:rPr lang="es-MX" sz="2400" dirty="0" smtClean="0"/>
              <a:t>1</a:t>
            </a:r>
            <a:r>
              <a:rPr lang="es-MX" sz="2400" dirty="0" smtClean="0"/>
              <a:t>)________________________________________</a:t>
            </a:r>
          </a:p>
          <a:p>
            <a:pPr marL="0" indent="0">
              <a:buNone/>
            </a:pPr>
            <a:r>
              <a:rPr lang="es-MX" sz="2400" dirty="0" smtClean="0"/>
              <a:t>2)________________________________________</a:t>
            </a:r>
          </a:p>
          <a:p>
            <a:pPr marL="0" indent="0">
              <a:buNone/>
            </a:pPr>
            <a:r>
              <a:rPr lang="es-MX" sz="2400" dirty="0" smtClean="0"/>
              <a:t>3)________________________________________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71987" y="3496427"/>
            <a:ext cx="78861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 startAt="3"/>
            </a:pPr>
            <a:r>
              <a:rPr lang="es-MX" sz="2400" dirty="0" smtClean="0"/>
              <a:t>De </a:t>
            </a:r>
            <a:r>
              <a:rPr lang="es-MX" sz="2400" dirty="0" smtClean="0"/>
              <a:t>los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ejemplos</a:t>
            </a:r>
            <a:r>
              <a:rPr lang="es-MX" sz="2400" dirty="0" smtClean="0"/>
              <a:t> que respondiste en la pregunta anterior, elige uno y explica cómo se refleja en la 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sociedad actual</a:t>
            </a:r>
            <a:r>
              <a:rPr lang="es-MX" sz="2400" dirty="0" smtClean="0"/>
              <a:t>. </a:t>
            </a:r>
            <a:endParaRPr lang="es-MX" sz="2400" dirty="0" smtClean="0"/>
          </a:p>
          <a:p>
            <a:pPr marL="457200" indent="-457200">
              <a:buAutoNum type="arabicParenR" startAt="3"/>
            </a:pPr>
            <a:endParaRPr lang="es-MX" sz="2400" dirty="0" smtClean="0"/>
          </a:p>
          <a:p>
            <a:pPr marL="457200" indent="-457200">
              <a:buAutoNum type="arabicParenR" startAt="3"/>
            </a:pPr>
            <a:r>
              <a:rPr lang="es-MX" sz="2400" dirty="0" smtClean="0"/>
              <a:t>¿Cuál es la importancia de las mujeres durante el proceso de la independencia de Chile?  </a:t>
            </a:r>
            <a:endParaRPr lang="es-MX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19282"/>
            <a:ext cx="3129623" cy="146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2703"/>
            <a:ext cx="1776297" cy="17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03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22" y="24105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2064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Recordemos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izquierda"/>
          <p:cNvSpPr/>
          <p:nvPr/>
        </p:nvSpPr>
        <p:spPr>
          <a:xfrm>
            <a:off x="395536" y="2708920"/>
            <a:ext cx="2952328" cy="1728192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Patria vieja 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347864" y="3140968"/>
            <a:ext cx="2592288" cy="864096"/>
          </a:xfrm>
          <a:prstGeom prst="rect">
            <a:avLst/>
          </a:prstGeom>
          <a:solidFill>
            <a:srgbClr val="D2F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Reconquista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5 Flecha derecha"/>
          <p:cNvSpPr/>
          <p:nvPr/>
        </p:nvSpPr>
        <p:spPr>
          <a:xfrm>
            <a:off x="5940152" y="2708920"/>
            <a:ext cx="2736304" cy="172819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Patria Nueva </a:t>
            </a:r>
            <a:endParaRPr lang="es-MX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09748" y="433374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Primera Junta Nacional de Gobierno 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2748283" y="432997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Batalla de Rancagua 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5317804" y="432064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Batalla de Chacabuco 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92280" y="440357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Abdicación de O’Higgins</a:t>
            </a:r>
            <a:endParaRPr lang="es-MX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1331640" y="4005064"/>
            <a:ext cx="0" cy="3286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347864" y="4005064"/>
            <a:ext cx="0" cy="3286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5940151" y="4005064"/>
            <a:ext cx="2" cy="3155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7668344" y="4005064"/>
            <a:ext cx="0" cy="3985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1331640" y="2708920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5940152" y="2797178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V="1">
            <a:off x="3347864" y="2724682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7668344" y="2797178"/>
            <a:ext cx="0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7272300" y="2413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1823</a:t>
            </a:r>
            <a:endParaRPr lang="es-MX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051992" y="24292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1810</a:t>
            </a:r>
            <a:endParaRPr lang="es-MX" dirty="0"/>
          </a:p>
        </p:txBody>
      </p:sp>
      <p:sp>
        <p:nvSpPr>
          <p:cNvPr id="33" name="32 CuadroTexto"/>
          <p:cNvSpPr txBox="1"/>
          <p:nvPr/>
        </p:nvSpPr>
        <p:spPr>
          <a:xfrm>
            <a:off x="5527727" y="23970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1817</a:t>
            </a:r>
            <a:endParaRPr lang="es-MX" dirty="0"/>
          </a:p>
        </p:txBody>
      </p:sp>
      <p:sp>
        <p:nvSpPr>
          <p:cNvPr id="34" name="33 CuadroTexto"/>
          <p:cNvSpPr txBox="1"/>
          <p:nvPr/>
        </p:nvSpPr>
        <p:spPr>
          <a:xfrm>
            <a:off x="2951820" y="23970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1814</a:t>
            </a:r>
            <a:endParaRPr lang="es-MX" dirty="0"/>
          </a:p>
        </p:txBody>
      </p:sp>
      <p:sp>
        <p:nvSpPr>
          <p:cNvPr id="35" name="3 Título"/>
          <p:cNvSpPr txBox="1">
            <a:spLocks/>
          </p:cNvSpPr>
          <p:nvPr/>
        </p:nvSpPr>
        <p:spPr>
          <a:xfrm>
            <a:off x="395536" y="45109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Observa la línea de tiempo sobre las </a:t>
            </a:r>
            <a:r>
              <a:rPr lang="es-MX" b="1" dirty="0" smtClean="0"/>
              <a:t>fechas</a:t>
            </a:r>
            <a:r>
              <a:rPr lang="es-MX" dirty="0" smtClean="0"/>
              <a:t> y </a:t>
            </a:r>
            <a:r>
              <a:rPr lang="es-MX" b="1" dirty="0" smtClean="0"/>
              <a:t>hechos</a:t>
            </a:r>
            <a:r>
              <a:rPr lang="es-MX" dirty="0" smtClean="0"/>
              <a:t> más importantes del proceso de Independencia de Chile.</a:t>
            </a:r>
            <a:endParaRPr lang="es-MX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358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/>
          <a:srcRect l="2585" t="3256" r="-1"/>
          <a:stretch/>
        </p:blipFill>
        <p:spPr>
          <a:xfrm>
            <a:off x="433397" y="5289658"/>
            <a:ext cx="1740407" cy="1219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9698" y="5294057"/>
            <a:ext cx="1740407" cy="122872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692" y="5265609"/>
            <a:ext cx="1738157" cy="125252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9827" y="5257076"/>
            <a:ext cx="1736629" cy="1241909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811218" y="2573386"/>
            <a:ext cx="1034225" cy="574558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3564" y="2571592"/>
            <a:ext cx="1065657" cy="592378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2563" y="2551389"/>
            <a:ext cx="1051745" cy="57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4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9" grpId="0"/>
      <p:bldP spid="10" grpId="0"/>
      <p:bldP spid="31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58097" y="836712"/>
            <a:ext cx="7772400" cy="1470025"/>
          </a:xfrm>
        </p:spPr>
        <p:txBody>
          <a:bodyPr/>
          <a:lstStyle/>
          <a:p>
            <a:r>
              <a:rPr lang="es-MX" dirty="0" smtClean="0"/>
              <a:t>Patria Nueva</a:t>
            </a:r>
            <a:br>
              <a:rPr lang="es-MX" dirty="0" smtClean="0"/>
            </a:br>
            <a:r>
              <a:rPr lang="es-MX" dirty="0" smtClean="0"/>
              <a:t>(1814-1817)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83317" y="3053519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Reconocer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Times New Roman"/>
              </a:rPr>
              <a:t>el aporte de hombres y mujeres destacados, dando ejemplos de acciones que permitieron consolidar la Independencia  y su legado hasta la actualidad.</a:t>
            </a:r>
          </a:p>
          <a:p>
            <a:pPr algn="just"/>
            <a:endParaRPr lang="es-CL" dirty="0">
              <a:ea typeface="Calibri"/>
              <a:cs typeface="Times New Roman"/>
            </a:endParaRPr>
          </a:p>
          <a:p>
            <a:pPr algn="just"/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8112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Bandera de chile arrugado sobre fondo oscuro 3d render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95" y="0"/>
            <a:ext cx="1427005" cy="94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1032</Words>
  <Application>Microsoft Office PowerPoint</Application>
  <PresentationFormat>Presentación en pantalla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1_Tema de Office</vt:lpstr>
      <vt:lpstr>PLANIFICACIÓN  CLASES VIRTUALES HISTORIA, GEOGRAFÍA Y CS. SOCIALES 6°A SEMANA N° 26 FECHA: 21 al 25 de septiembre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Recordemos </vt:lpstr>
      <vt:lpstr>Presentación de PowerPoint</vt:lpstr>
      <vt:lpstr>Patria Nueva (1814-1817)</vt:lpstr>
      <vt:lpstr>Motivación: Completa el siguiente crucigrama con los apellidos de los personajes del proceso independentista de Chile.</vt:lpstr>
      <vt:lpstr>Observemos el video </vt:lpstr>
      <vt:lpstr>¿Qué acciones que realiza Bernardo O’Higgins molestan a la aristocracia criolla?</vt:lpstr>
      <vt:lpstr>Patria Nueva  (1817-1823)</vt:lpstr>
      <vt:lpstr>¿Por medio de qué acciones crees tú, que los patriotas buscaron la independencia?</vt:lpstr>
      <vt:lpstr>En la página 66 de tu libro, se presentan dos fuentes historiográficas. Léelas con mucha atención: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135</cp:revision>
  <dcterms:created xsi:type="dcterms:W3CDTF">2020-07-06T03:06:52Z</dcterms:created>
  <dcterms:modified xsi:type="dcterms:W3CDTF">2020-09-18T04:49:41Z</dcterms:modified>
</cp:coreProperties>
</file>