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7"/>
  </p:notesMasterIdLst>
  <p:sldIdLst>
    <p:sldId id="298" r:id="rId4"/>
    <p:sldId id="256" r:id="rId5"/>
    <p:sldId id="310" r:id="rId6"/>
    <p:sldId id="258" r:id="rId7"/>
    <p:sldId id="302" r:id="rId8"/>
    <p:sldId id="307" r:id="rId9"/>
    <p:sldId id="301" r:id="rId10"/>
    <p:sldId id="305" r:id="rId11"/>
    <p:sldId id="328" r:id="rId12"/>
    <p:sldId id="322" r:id="rId13"/>
    <p:sldId id="315" r:id="rId14"/>
    <p:sldId id="329" r:id="rId15"/>
    <p:sldId id="297" r:id="rId1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A1FDFB"/>
    <a:srgbClr val="80FCF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1" autoAdjust="0"/>
    <p:restoredTop sz="86477" autoAdjust="0"/>
  </p:normalViewPr>
  <p:slideViewPr>
    <p:cSldViewPr>
      <p:cViewPr varScale="1">
        <p:scale>
          <a:sx n="74" d="100"/>
          <a:sy n="74" d="100"/>
        </p:scale>
        <p:origin x="1170" y="90"/>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10-09-2020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3321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3075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73029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10-09-2020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5121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10-09-2020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696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10-09-2020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45620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10-09-2020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2237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10-09-2020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5790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10-09-2020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5609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66182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07205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10/09/2020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2372394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10/09/2020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7" name="Title 6"/>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75259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10/09/2020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3605775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10/09/2020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506463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D6C0A82-E9D5-4B16-93EC-ED735D8CCE18}" type="datetimeFigureOut">
              <a:rPr lang="es-MX" smtClean="0">
                <a:solidFill>
                  <a:srgbClr val="073E87"/>
                </a:solidFill>
              </a:rPr>
              <a:pPr/>
              <a:t>10/09/2020</a:t>
            </a:fld>
            <a:endParaRPr lang="es-MX">
              <a:solidFill>
                <a:srgbClr val="073E87"/>
              </a:solidFill>
            </a:endParaRPr>
          </a:p>
        </p:txBody>
      </p:sp>
      <p:sp>
        <p:nvSpPr>
          <p:cNvPr id="8" name="Footer Placeholder 7"/>
          <p:cNvSpPr>
            <a:spLocks noGrp="1"/>
          </p:cNvSpPr>
          <p:nvPr>
            <p:ph type="ftr" sz="quarter" idx="11"/>
          </p:nvPr>
        </p:nvSpPr>
        <p:spPr/>
        <p:txBody>
          <a:bodyPr/>
          <a:lstStyle/>
          <a:p>
            <a:endParaRPr lang="es-MX">
              <a:solidFill>
                <a:srgbClr val="073E87"/>
              </a:solidFill>
            </a:endParaRPr>
          </a:p>
        </p:txBody>
      </p:sp>
      <p:sp>
        <p:nvSpPr>
          <p:cNvPr id="9" name="Slide Number Placeholder 8"/>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1346894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7D6C0A82-E9D5-4B16-93EC-ED735D8CCE18}" type="datetimeFigureOut">
              <a:rPr lang="es-MX" smtClean="0">
                <a:solidFill>
                  <a:srgbClr val="073E87"/>
                </a:solidFill>
              </a:rPr>
              <a:pPr/>
              <a:t>10/09/2020</a:t>
            </a:fld>
            <a:endParaRPr lang="es-MX">
              <a:solidFill>
                <a:srgbClr val="073E87"/>
              </a:solidFill>
            </a:endParaRPr>
          </a:p>
        </p:txBody>
      </p:sp>
      <p:sp>
        <p:nvSpPr>
          <p:cNvPr id="4" name="Footer Placeholder 3"/>
          <p:cNvSpPr>
            <a:spLocks noGrp="1"/>
          </p:cNvSpPr>
          <p:nvPr>
            <p:ph type="ftr" sz="quarter" idx="11"/>
          </p:nvPr>
        </p:nvSpPr>
        <p:spPr/>
        <p:txBody>
          <a:bodyPr/>
          <a:lstStyle/>
          <a:p>
            <a:endParaRPr lang="es-MX">
              <a:solidFill>
                <a:srgbClr val="073E87"/>
              </a:solidFill>
            </a:endParaRPr>
          </a:p>
        </p:txBody>
      </p:sp>
      <p:sp>
        <p:nvSpPr>
          <p:cNvPr id="5" name="Slide Number Placeholder 4"/>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398242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D6C0A82-E9D5-4B16-93EC-ED735D8CCE18}" type="datetimeFigureOut">
              <a:rPr lang="es-MX" smtClean="0">
                <a:solidFill>
                  <a:srgbClr val="073E87"/>
                </a:solidFill>
              </a:rPr>
              <a:pPr/>
              <a:t>10/09/2020</a:t>
            </a:fld>
            <a:endParaRPr lang="es-MX">
              <a:solidFill>
                <a:srgbClr val="073E87"/>
              </a:solidFill>
            </a:endParaRPr>
          </a:p>
        </p:txBody>
      </p:sp>
      <p:sp>
        <p:nvSpPr>
          <p:cNvPr id="3" name="Footer Placeholder 2"/>
          <p:cNvSpPr>
            <a:spLocks noGrp="1"/>
          </p:cNvSpPr>
          <p:nvPr>
            <p:ph type="ftr" sz="quarter" idx="11"/>
          </p:nvPr>
        </p:nvSpPr>
        <p:spPr/>
        <p:txBody>
          <a:bodyPr/>
          <a:lstStyle/>
          <a:p>
            <a:endParaRPr lang="es-MX">
              <a:solidFill>
                <a:srgbClr val="073E87"/>
              </a:solidFill>
            </a:endParaRPr>
          </a:p>
        </p:txBody>
      </p:sp>
      <p:sp>
        <p:nvSpPr>
          <p:cNvPr id="4" name="Slide Number Placeholder 3"/>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429330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10-09-2020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10/09/2020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610789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10/09/2020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Tree>
    <p:extLst>
      <p:ext uri="{BB962C8B-B14F-4D97-AF65-F5344CB8AC3E}">
        <p14:creationId xmlns:p14="http://schemas.microsoft.com/office/powerpoint/2010/main" val="906369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10/09/2020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2536658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10/09/2020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23885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10-09-2020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10-09-2020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10-09-2020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10-09-2020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10-09-2020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67A8-C3ED-44C8-BF6E-EF096A61B013}" type="datetimeFigureOut">
              <a:rPr lang="es-CL" smtClean="0">
                <a:solidFill>
                  <a:prstClr val="black">
                    <a:tint val="75000"/>
                  </a:prstClr>
                </a:solidFill>
              </a:rPr>
              <a:pPr/>
              <a:t>10-09-2020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13818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D6C0A82-E9D5-4B16-93EC-ED735D8CCE18}" type="datetimeFigureOut">
              <a:rPr lang="es-MX" smtClean="0">
                <a:solidFill>
                  <a:srgbClr val="073E87"/>
                </a:solidFill>
              </a:rPr>
              <a:pPr/>
              <a:t>10/09/2020</a:t>
            </a:fld>
            <a:endParaRPr lang="es-MX">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MX">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46F2A09-3F38-44ED-9A79-3897D804DF30}" type="slidenum">
              <a:rPr lang="es-MX" smtClean="0">
                <a:solidFill>
                  <a:srgbClr val="073E87"/>
                </a:solidFill>
              </a:rPr>
              <a:pPr/>
              <a:t>‹Nº›</a:t>
            </a:fld>
            <a:endParaRPr lang="es-MX">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3837705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 Id="rId5" Type="http://schemas.openxmlformats.org/officeDocument/2006/relationships/image" Target="../media/image3.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4.gif"/><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Ximena.gallardo@colegio-jeanpiaget.cl"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gif"/><Relationship Id="rId7" Type="http://schemas.openxmlformats.org/officeDocument/2006/relationships/image" Target="../media/image17.bin"/><Relationship Id="rId2" Type="http://schemas.openxmlformats.org/officeDocument/2006/relationships/image" Target="../media/image14.gif"/><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1.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204864"/>
            <a:ext cx="7624004" cy="1656184"/>
          </a:xfrm>
        </p:spPr>
        <p:txBody>
          <a:bodyPr>
            <a:noAutofit/>
          </a:bodyPr>
          <a:lstStyle/>
          <a:p>
            <a:r>
              <a:rPr lang="es-CL" sz="2800" b="1" dirty="0" smtClean="0"/>
              <a:t/>
            </a:r>
            <a:br>
              <a:rPr lang="es-CL" sz="2800" b="1" dirty="0" smtClean="0"/>
            </a:br>
            <a:r>
              <a:rPr lang="es-CL" sz="2800" b="1" dirty="0" smtClean="0"/>
              <a:t>PLANIFICACIÓN  </a:t>
            </a:r>
            <a:r>
              <a:rPr lang="es-CL" sz="2800" b="1" dirty="0"/>
              <a:t>PARA EL AUTOAPRENDIZAJE</a:t>
            </a:r>
            <a:r>
              <a:rPr lang="es-CL" sz="2800" dirty="0"/>
              <a:t/>
            </a:r>
            <a:br>
              <a:rPr lang="es-CL" sz="2800" dirty="0"/>
            </a:br>
            <a:r>
              <a:rPr lang="es-CL" sz="2800" dirty="0"/>
              <a:t>SEMANA N° </a:t>
            </a:r>
            <a:r>
              <a:rPr lang="es-CL" sz="2800" dirty="0" smtClean="0"/>
              <a:t>26</a:t>
            </a:r>
            <a:r>
              <a:rPr lang="es-CL" sz="2800" dirty="0"/>
              <a:t/>
            </a:r>
            <a:br>
              <a:rPr lang="es-CL" sz="2800" dirty="0"/>
            </a:br>
            <a:r>
              <a:rPr lang="es-CL" sz="2800" dirty="0"/>
              <a:t>CLASE VIRTUAL </a:t>
            </a:r>
            <a:r>
              <a:rPr lang="es-CL" sz="2800" dirty="0" smtClean="0"/>
              <a:t>SEXTO AÑO A</a:t>
            </a:r>
            <a:br>
              <a:rPr lang="es-CL" sz="2800" dirty="0" smtClean="0"/>
            </a:br>
            <a:r>
              <a:rPr lang="es-CL" sz="2800" dirty="0" smtClean="0"/>
              <a:t>LENGUAJE  </a:t>
            </a:r>
            <a:r>
              <a:rPr lang="es-CL" sz="2800" dirty="0"/>
              <a:t/>
            </a:r>
            <a:br>
              <a:rPr lang="es-CL" sz="2800" dirty="0"/>
            </a:br>
            <a:r>
              <a:rPr lang="es-CL" sz="2800" dirty="0" smtClean="0"/>
              <a:t> </a:t>
            </a:r>
            <a:r>
              <a:rPr lang="es-CL" sz="2800" dirty="0"/>
              <a:t>DE </a:t>
            </a:r>
            <a:r>
              <a:rPr lang="es-CL" sz="2800" dirty="0" smtClean="0"/>
              <a:t>22 DE SEPTIEMBRE</a:t>
            </a:r>
            <a:r>
              <a:rPr lang="es-CL" sz="2800" dirty="0"/>
              <a:t/>
            </a:r>
            <a:br>
              <a:rPr lang="es-CL" sz="2800" dirty="0"/>
            </a:br>
            <a:endParaRPr lang="es-CL" sz="28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940152" y="4005064"/>
            <a:ext cx="3302268"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240305"/>
            <a:ext cx="1014302" cy="102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Banderas de Chile | Bandera de chile, Banderas, Imagenes de bandera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92277" y="3535945"/>
            <a:ext cx="204787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448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020"/>
          <a:stretch/>
        </p:blipFill>
        <p:spPr bwMode="auto">
          <a:xfrm>
            <a:off x="1269594" y="7247964"/>
            <a:ext cx="5797116" cy="339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779912" y="332656"/>
            <a:ext cx="3960440" cy="584775"/>
          </a:xfrm>
          <a:prstGeom prst="rect">
            <a:avLst/>
          </a:prstGeom>
          <a:noFill/>
        </p:spPr>
        <p:txBody>
          <a:bodyPr wrap="square" rtlCol="0">
            <a:spAutoFit/>
          </a:bodyPr>
          <a:lstStyle/>
          <a:p>
            <a:r>
              <a:rPr lang="es-CL" sz="3200" b="1" dirty="0" smtClean="0">
                <a:solidFill>
                  <a:srgbClr val="FF0000"/>
                </a:solidFill>
              </a:rPr>
              <a:t>ACTIVIDAD</a:t>
            </a:r>
            <a:r>
              <a:rPr lang="es-CL" sz="3200" dirty="0" smtClean="0"/>
              <a:t> </a:t>
            </a:r>
            <a:endParaRPr lang="es-CL" sz="3200" dirty="0"/>
          </a:p>
        </p:txBody>
      </p:sp>
      <p:sp>
        <p:nvSpPr>
          <p:cNvPr id="5" name="4 CuadroTexto"/>
          <p:cNvSpPr txBox="1"/>
          <p:nvPr/>
        </p:nvSpPr>
        <p:spPr>
          <a:xfrm>
            <a:off x="287522" y="9179"/>
            <a:ext cx="8748974" cy="5601533"/>
          </a:xfrm>
          <a:prstGeom prst="rect">
            <a:avLst/>
          </a:prstGeom>
          <a:noFill/>
        </p:spPr>
        <p:txBody>
          <a:bodyPr wrap="square" rtlCol="0">
            <a:spAutoFit/>
          </a:bodyPr>
          <a:lstStyle/>
          <a:p>
            <a:pPr algn="just"/>
            <a:endParaRPr lang="es-CL" sz="2400" b="1" dirty="0" smtClean="0">
              <a:solidFill>
                <a:srgbClr val="FF0000"/>
              </a:solidFill>
            </a:endParaRPr>
          </a:p>
          <a:p>
            <a:pPr algn="just"/>
            <a:endParaRPr lang="es-CL" sz="2400" b="1" dirty="0" smtClean="0">
              <a:solidFill>
                <a:srgbClr val="FF0000"/>
              </a:solidFill>
            </a:endParaRPr>
          </a:p>
          <a:p>
            <a:pPr algn="just"/>
            <a:r>
              <a:rPr lang="es-CL" sz="2400" b="1" dirty="0">
                <a:solidFill>
                  <a:srgbClr val="FF0000"/>
                </a:solidFill>
              </a:rPr>
              <a:t> </a:t>
            </a:r>
            <a:r>
              <a:rPr lang="es-CL" sz="2400" b="1" dirty="0" smtClean="0">
                <a:solidFill>
                  <a:srgbClr val="FF0000"/>
                </a:solidFill>
              </a:rPr>
              <a:t>            Hora de leer</a:t>
            </a:r>
          </a:p>
          <a:p>
            <a:pPr algn="just"/>
            <a:r>
              <a:rPr lang="es-CL" sz="2400" b="1" dirty="0" smtClean="0"/>
              <a:t> 1.- Lee el cómic </a:t>
            </a:r>
            <a:r>
              <a:rPr lang="es-CL" sz="2400" b="1" dirty="0" err="1" smtClean="0"/>
              <a:t>Chanjnanter</a:t>
            </a:r>
            <a:r>
              <a:rPr lang="es-CL" sz="2400" b="1" dirty="0" smtClean="0"/>
              <a:t> (Página 184  - 191 ) </a:t>
            </a:r>
          </a:p>
          <a:p>
            <a:pPr algn="just"/>
            <a:endParaRPr lang="es-CL" sz="2400" b="1" dirty="0" smtClean="0"/>
          </a:p>
          <a:p>
            <a:pPr algn="just"/>
            <a:r>
              <a:rPr lang="es-CL" sz="2000" dirty="0"/>
              <a:t> </a:t>
            </a:r>
            <a:r>
              <a:rPr lang="es-CL" sz="2000" dirty="0" smtClean="0"/>
              <a:t>  Te invito a releer el cómic </a:t>
            </a:r>
            <a:r>
              <a:rPr lang="es-CL" sz="2000" dirty="0" err="1" smtClean="0"/>
              <a:t>Chanjnater</a:t>
            </a:r>
            <a:r>
              <a:rPr lang="es-CL" sz="2000" dirty="0" smtClean="0"/>
              <a:t> en casa para continuar  el análisis  en clase.</a:t>
            </a:r>
          </a:p>
          <a:p>
            <a:pPr algn="just"/>
            <a:endParaRPr lang="es-CL" sz="2000" b="1" dirty="0" smtClean="0"/>
          </a:p>
          <a:p>
            <a:pPr algn="just"/>
            <a:endParaRPr lang="es-CL" sz="2000" b="1" dirty="0"/>
          </a:p>
          <a:p>
            <a:pPr algn="just"/>
            <a:endParaRPr lang="es-CL" sz="2000" b="1" dirty="0" smtClean="0"/>
          </a:p>
          <a:p>
            <a:pPr algn="just"/>
            <a:endParaRPr lang="es-CL" sz="2000" b="1" dirty="0"/>
          </a:p>
          <a:p>
            <a:pPr algn="just"/>
            <a:endParaRPr lang="es-CL" sz="2000" b="1" dirty="0" smtClean="0"/>
          </a:p>
          <a:p>
            <a:pPr algn="just"/>
            <a:endParaRPr lang="es-CL" sz="2000" b="1" dirty="0"/>
          </a:p>
          <a:p>
            <a:pPr algn="just"/>
            <a:endParaRPr lang="es-CL" sz="2000" b="1" dirty="0" smtClean="0"/>
          </a:p>
          <a:p>
            <a:pPr algn="just"/>
            <a:endParaRPr lang="es-CL" sz="2000" b="1" dirty="0"/>
          </a:p>
          <a:p>
            <a:pPr algn="just"/>
            <a:r>
              <a:rPr lang="es-CL" sz="2000" dirty="0" smtClean="0"/>
              <a:t>.</a:t>
            </a:r>
            <a:endParaRPr lang="es-CL" sz="2000" dirty="0"/>
          </a:p>
          <a:p>
            <a:pPr algn="just"/>
            <a:endParaRPr lang="es-CL" sz="2000" dirty="0" smtClean="0"/>
          </a:p>
          <a:p>
            <a:endParaRPr lang="es-CL"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150" y="301366"/>
            <a:ext cx="922274" cy="110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Explosión 1"/>
          <p:cNvSpPr/>
          <p:nvPr/>
        </p:nvSpPr>
        <p:spPr>
          <a:xfrm flipH="1" flipV="1">
            <a:off x="4706298" y="-229716"/>
            <a:ext cx="45719" cy="457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FF0000"/>
              </a:solidFill>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426" t="16121" r="23013" b="17234"/>
          <a:stretch/>
        </p:blipFill>
        <p:spPr bwMode="auto">
          <a:xfrm>
            <a:off x="1767416" y="2492896"/>
            <a:ext cx="5789185" cy="40498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5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A5FB5A19-365F-4D40-ACA8-97B9861937CE}"/>
              </a:ext>
            </a:extLst>
          </p:cNvPr>
          <p:cNvPicPr>
            <a:picLocks noChangeAspect="1"/>
          </p:cNvPicPr>
          <p:nvPr/>
        </p:nvPicPr>
        <p:blipFill>
          <a:blip r:embed="rId2"/>
          <a:stretch>
            <a:fillRect/>
          </a:stretch>
        </p:blipFill>
        <p:spPr>
          <a:xfrm>
            <a:off x="7502505" y="1047307"/>
            <a:ext cx="2164268" cy="2158171"/>
          </a:xfrm>
          <a:prstGeom prst="rect">
            <a:avLst/>
          </a:prstGeom>
        </p:spPr>
      </p:pic>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025278" y="215054"/>
            <a:ext cx="1118722" cy="96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490" y="5474927"/>
            <a:ext cx="1135423" cy="115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76" y="57131"/>
            <a:ext cx="860516" cy="87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ipse 4"/>
          <p:cNvSpPr/>
          <p:nvPr/>
        </p:nvSpPr>
        <p:spPr>
          <a:xfrm>
            <a:off x="899592" y="215054"/>
            <a:ext cx="7196366" cy="714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b="1" dirty="0">
                <a:solidFill>
                  <a:schemeClr val="bg1"/>
                </a:solidFill>
              </a:rPr>
              <a:t>RESPONDE LAS SIGUIENTES PREGUNTAS EN TU CUADERNO</a:t>
            </a:r>
            <a:endParaRPr lang="es-ES" dirty="0">
              <a:solidFill>
                <a:schemeClr val="bg1"/>
              </a:solidFill>
            </a:endParaRPr>
          </a:p>
        </p:txBody>
      </p:sp>
      <p:sp>
        <p:nvSpPr>
          <p:cNvPr id="6" name="Rectángulo redondeado 5"/>
          <p:cNvSpPr/>
          <p:nvPr/>
        </p:nvSpPr>
        <p:spPr>
          <a:xfrm>
            <a:off x="179513" y="913473"/>
            <a:ext cx="8136903" cy="156324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b="1" dirty="0">
                <a:solidFill>
                  <a:srgbClr val="FF0000"/>
                </a:solidFill>
              </a:rPr>
              <a:t>Después  de leer</a:t>
            </a:r>
            <a:endParaRPr lang="es-CL" dirty="0"/>
          </a:p>
          <a:p>
            <a:r>
              <a:rPr lang="es-CL" dirty="0">
                <a:solidFill>
                  <a:srgbClr val="FF0000"/>
                </a:solidFill>
              </a:rPr>
              <a:t>[Localizar información]</a:t>
            </a:r>
          </a:p>
          <a:p>
            <a:r>
              <a:rPr lang="es-CL" dirty="0">
                <a:solidFill>
                  <a:schemeClr val="tx1"/>
                </a:solidFill>
              </a:rPr>
              <a:t>1. ¿Qué regalos recibe </a:t>
            </a:r>
            <a:r>
              <a:rPr lang="es-CL" dirty="0" err="1">
                <a:solidFill>
                  <a:schemeClr val="tx1"/>
                </a:solidFill>
              </a:rPr>
              <a:t>Paqary</a:t>
            </a:r>
            <a:r>
              <a:rPr lang="es-CL" dirty="0">
                <a:solidFill>
                  <a:schemeClr val="tx1"/>
                </a:solidFill>
              </a:rPr>
              <a:t> tras convertirse en </a:t>
            </a:r>
            <a:r>
              <a:rPr lang="es-CL" dirty="0" err="1">
                <a:solidFill>
                  <a:schemeClr val="tx1"/>
                </a:solidFill>
              </a:rPr>
              <a:t>arcante</a:t>
            </a:r>
            <a:r>
              <a:rPr lang="es-CL" dirty="0">
                <a:solidFill>
                  <a:schemeClr val="tx1"/>
                </a:solidFill>
              </a:rPr>
              <a:t>?</a:t>
            </a:r>
          </a:p>
          <a:p>
            <a:r>
              <a:rPr lang="es-CL" dirty="0">
                <a:solidFill>
                  <a:schemeClr val="tx1"/>
                </a:solidFill>
              </a:rPr>
              <a:t>2. ¿Quiénes son los </a:t>
            </a:r>
            <a:r>
              <a:rPr lang="es-CL" dirty="0" err="1">
                <a:solidFill>
                  <a:schemeClr val="tx1"/>
                </a:solidFill>
              </a:rPr>
              <a:t>arcantes</a:t>
            </a:r>
            <a:r>
              <a:rPr lang="es-CL" dirty="0">
                <a:solidFill>
                  <a:schemeClr val="tx1"/>
                </a:solidFill>
              </a:rPr>
              <a:t>? Indica sus nombres.</a:t>
            </a:r>
          </a:p>
        </p:txBody>
      </p:sp>
      <p:sp>
        <p:nvSpPr>
          <p:cNvPr id="9" name="Flecha abajo 8"/>
          <p:cNvSpPr/>
          <p:nvPr/>
        </p:nvSpPr>
        <p:spPr>
          <a:xfrm>
            <a:off x="3635896" y="2284670"/>
            <a:ext cx="1584176" cy="57606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79513" y="2863495"/>
            <a:ext cx="8894400" cy="2179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solidFill>
                  <a:srgbClr val="FF0000"/>
                </a:solidFill>
              </a:rPr>
              <a:t>Relacionar e interpretar información]</a:t>
            </a:r>
          </a:p>
          <a:p>
            <a:r>
              <a:rPr lang="es-CL" dirty="0"/>
              <a:t>3. ¿Por qué </a:t>
            </a:r>
            <a:r>
              <a:rPr lang="es-CL" dirty="0" err="1"/>
              <a:t>Chio</a:t>
            </a:r>
            <a:r>
              <a:rPr lang="es-CL" dirty="0"/>
              <a:t> sufrió un </a:t>
            </a:r>
            <a:r>
              <a:rPr lang="es-CL" b="1" dirty="0"/>
              <a:t>accidente</a:t>
            </a:r>
            <a:r>
              <a:rPr lang="es-CL" dirty="0"/>
              <a:t>? Responde usando la Estrategia de lectura de la página </a:t>
            </a:r>
            <a:r>
              <a:rPr lang="es-CL" b="1" dirty="0"/>
              <a:t>193</a:t>
            </a:r>
            <a:r>
              <a:rPr lang="es-CL" dirty="0"/>
              <a:t>.</a:t>
            </a:r>
          </a:p>
          <a:p>
            <a:r>
              <a:rPr lang="es-CL" dirty="0"/>
              <a:t>4. ¿Qué </a:t>
            </a:r>
            <a:r>
              <a:rPr lang="es-CL" b="1" dirty="0"/>
              <a:t>acciones</a:t>
            </a:r>
            <a:r>
              <a:rPr lang="es-CL" dirty="0"/>
              <a:t> ocurren a </a:t>
            </a:r>
            <a:r>
              <a:rPr lang="es-CL" b="1" dirty="0"/>
              <a:t>causa</a:t>
            </a:r>
            <a:r>
              <a:rPr lang="es-CL" dirty="0"/>
              <a:t> de la activación de la alarma?</a:t>
            </a:r>
          </a:p>
          <a:p>
            <a:r>
              <a:rPr lang="es-CL" dirty="0"/>
              <a:t>5. </a:t>
            </a:r>
            <a:r>
              <a:rPr lang="es-CL" b="1" dirty="0"/>
              <a:t>Describe</a:t>
            </a:r>
            <a:r>
              <a:rPr lang="es-CL" dirty="0"/>
              <a:t> a </a:t>
            </a:r>
            <a:r>
              <a:rPr lang="es-CL" dirty="0" err="1"/>
              <a:t>Chio</a:t>
            </a:r>
            <a:r>
              <a:rPr lang="es-CL" dirty="0"/>
              <a:t>, de acuerdo a la forma en que se </a:t>
            </a:r>
            <a:r>
              <a:rPr lang="es-CL" b="1" dirty="0"/>
              <a:t>comporta</a:t>
            </a:r>
            <a:r>
              <a:rPr lang="es-CL" dirty="0"/>
              <a:t>. Ejemplifica con sus </a:t>
            </a:r>
            <a:r>
              <a:rPr lang="es-CL" b="1" dirty="0"/>
              <a:t>acciones</a:t>
            </a:r>
            <a:r>
              <a:rPr lang="es-CL" dirty="0"/>
              <a:t> o </a:t>
            </a:r>
            <a:r>
              <a:rPr lang="es-CL" b="1" dirty="0"/>
              <a:t>actitudes</a:t>
            </a:r>
            <a:r>
              <a:rPr lang="es-CL" dirty="0"/>
              <a:t>. </a:t>
            </a:r>
          </a:p>
          <a:p>
            <a:r>
              <a:rPr lang="es-CL" dirty="0"/>
              <a:t>6. Contrasta las </a:t>
            </a:r>
            <a:r>
              <a:rPr lang="es-CL" b="1" dirty="0"/>
              <a:t>actitudes</a:t>
            </a:r>
            <a:r>
              <a:rPr lang="es-CL" dirty="0"/>
              <a:t> de </a:t>
            </a:r>
            <a:r>
              <a:rPr lang="es-CL" dirty="0" err="1"/>
              <a:t>Chio</a:t>
            </a:r>
            <a:r>
              <a:rPr lang="es-CL" dirty="0"/>
              <a:t> y </a:t>
            </a:r>
            <a:r>
              <a:rPr lang="es-CL" dirty="0" err="1"/>
              <a:t>Paqary</a:t>
            </a:r>
            <a:r>
              <a:rPr lang="es-CL" dirty="0"/>
              <a:t> a lo largo de la historia. ¿Por qué piensas que el niño quiso adelantarse a pesar de la advertencia de su tutora? </a:t>
            </a:r>
          </a:p>
          <a:p>
            <a:endParaRPr lang="es-CL" sz="1000" dirty="0"/>
          </a:p>
        </p:txBody>
      </p:sp>
      <p:sp>
        <p:nvSpPr>
          <p:cNvPr id="11" name="Rectángulo redondeado 10"/>
          <p:cNvSpPr/>
          <p:nvPr/>
        </p:nvSpPr>
        <p:spPr>
          <a:xfrm>
            <a:off x="248294" y="5474927"/>
            <a:ext cx="7704855" cy="1230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dirty="0" smtClean="0">
                <a:solidFill>
                  <a:srgbClr val="FF0000"/>
                </a:solidFill>
              </a:rPr>
              <a:t>[</a:t>
            </a:r>
            <a:r>
              <a:rPr lang="es-CL" sz="2000" dirty="0">
                <a:solidFill>
                  <a:srgbClr val="FF0000"/>
                </a:solidFill>
              </a:rPr>
              <a:t>Reflexionar sobre el texto]</a:t>
            </a:r>
          </a:p>
          <a:p>
            <a:r>
              <a:rPr lang="es-CL" dirty="0"/>
              <a:t>6. ¿De qué manera el formato de cómic </a:t>
            </a:r>
            <a:r>
              <a:rPr lang="es-CL" b="1" dirty="0"/>
              <a:t>potencia</a:t>
            </a:r>
            <a:r>
              <a:rPr lang="es-CL" dirty="0"/>
              <a:t> la historia de </a:t>
            </a:r>
            <a:r>
              <a:rPr lang="es-CL" dirty="0" err="1"/>
              <a:t>Chajnantor</a:t>
            </a:r>
            <a:r>
              <a:rPr lang="es-CL" dirty="0"/>
              <a:t>?</a:t>
            </a:r>
          </a:p>
          <a:p>
            <a:r>
              <a:rPr lang="es-CL" dirty="0"/>
              <a:t>7.¿Qué habrías hecho tú en el lugar de </a:t>
            </a:r>
            <a:r>
              <a:rPr lang="es-CL" dirty="0" err="1"/>
              <a:t>Chio</a:t>
            </a:r>
            <a:r>
              <a:rPr lang="es-CL" dirty="0"/>
              <a:t>?, ¿por qué? </a:t>
            </a:r>
          </a:p>
        </p:txBody>
      </p:sp>
      <p:sp>
        <p:nvSpPr>
          <p:cNvPr id="12" name="Flecha abajo 11"/>
          <p:cNvSpPr/>
          <p:nvPr/>
        </p:nvSpPr>
        <p:spPr>
          <a:xfrm>
            <a:off x="3997044" y="5023746"/>
            <a:ext cx="861879"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9632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55" t="41806" r="26101" b="8144"/>
          <a:stretch/>
        </p:blipFill>
        <p:spPr bwMode="auto">
          <a:xfrm>
            <a:off x="683568" y="836712"/>
            <a:ext cx="6624736" cy="39995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xplosión 1"/>
          <p:cNvSpPr/>
          <p:nvPr/>
        </p:nvSpPr>
        <p:spPr>
          <a:xfrm>
            <a:off x="6804248" y="-80081"/>
            <a:ext cx="2520280" cy="216024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t>Trabajo en casa</a:t>
            </a:r>
          </a:p>
          <a:p>
            <a:pPr algn="ctr"/>
            <a:r>
              <a:rPr lang="es-CL" sz="2400" b="1" dirty="0" smtClean="0"/>
              <a:t>sugerido</a:t>
            </a:r>
            <a:endParaRPr lang="es-CL" sz="2400" b="1" dirty="0"/>
          </a:p>
        </p:txBody>
      </p:sp>
      <p:sp>
        <p:nvSpPr>
          <p:cNvPr id="3" name="2 Rectángulo"/>
          <p:cNvSpPr/>
          <p:nvPr/>
        </p:nvSpPr>
        <p:spPr>
          <a:xfrm>
            <a:off x="539552" y="4941168"/>
            <a:ext cx="8496944" cy="1477328"/>
          </a:xfrm>
          <a:prstGeom prst="rect">
            <a:avLst/>
          </a:prstGeom>
        </p:spPr>
        <p:txBody>
          <a:bodyPr wrap="square">
            <a:spAutoFit/>
          </a:bodyPr>
          <a:lstStyle/>
          <a:p>
            <a:r>
              <a:rPr lang="es-CL" dirty="0"/>
              <a:t>• Una vez </a:t>
            </a:r>
            <a:r>
              <a:rPr lang="es-CL" dirty="0">
                <a:solidFill>
                  <a:srgbClr val="FF0000"/>
                </a:solidFill>
              </a:rPr>
              <a:t>seleccionado el tema, </a:t>
            </a:r>
            <a:r>
              <a:rPr lang="es-CL" b="1" dirty="0"/>
              <a:t>investiga </a:t>
            </a:r>
            <a:r>
              <a:rPr lang="es-CL" dirty="0"/>
              <a:t>los siguientes aspectos: </a:t>
            </a:r>
            <a:endParaRPr lang="es-CL" dirty="0" smtClean="0"/>
          </a:p>
          <a:p>
            <a:r>
              <a:rPr lang="es-CL" dirty="0" smtClean="0"/>
              <a:t>características, origen </a:t>
            </a:r>
            <a:r>
              <a:rPr lang="es-CL" dirty="0"/>
              <a:t>cultural, funciones o efectos, culturas o pueblos donde esté presente.</a:t>
            </a:r>
          </a:p>
          <a:p>
            <a:r>
              <a:rPr lang="es-CL" dirty="0"/>
              <a:t>• Con la información recabada realiza una presentación en </a:t>
            </a:r>
            <a:r>
              <a:rPr lang="es-CL" dirty="0" err="1"/>
              <a:t>Power</a:t>
            </a:r>
            <a:r>
              <a:rPr lang="es-CL" dirty="0"/>
              <a:t> Point, que incluya</a:t>
            </a:r>
          </a:p>
          <a:p>
            <a:r>
              <a:rPr lang="es-CL" dirty="0"/>
              <a:t>imágenes y música </a:t>
            </a:r>
            <a:r>
              <a:rPr lang="es-CL" dirty="0" smtClean="0"/>
              <a:t>apropiada ( 4 diapositivas) y envíala a mi correos.</a:t>
            </a:r>
            <a:endParaRPr lang="es-CL" dirty="0"/>
          </a:p>
        </p:txBody>
      </p:sp>
      <p:pic>
        <p:nvPicPr>
          <p:cNvPr id="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0916"/>
            <a:ext cx="895138" cy="90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085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Rectángulo redondeado"/>
          <p:cNvSpPr/>
          <p:nvPr/>
        </p:nvSpPr>
        <p:spPr>
          <a:xfrm>
            <a:off x="2483768" y="117651"/>
            <a:ext cx="4248472" cy="11521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a:t>ASIGNATURA LENGUAJE </a:t>
            </a:r>
          </a:p>
          <a:p>
            <a:pPr algn="ctr"/>
            <a:r>
              <a:rPr lang="es-CL" sz="2000" b="1" dirty="0"/>
              <a:t>SEMANA </a:t>
            </a:r>
            <a:r>
              <a:rPr lang="es-CL" sz="2000" b="1" dirty="0" smtClean="0"/>
              <a:t>26</a:t>
            </a:r>
            <a:endParaRPr lang="es-CL" sz="2000" b="1" dirty="0"/>
          </a:p>
          <a:p>
            <a:pPr algn="ctr"/>
            <a:r>
              <a:rPr lang="es-CL" sz="2000" b="1" dirty="0"/>
              <a:t>SEXTO  </a:t>
            </a:r>
            <a:r>
              <a:rPr lang="es-CL" sz="2000" b="1" dirty="0" smtClean="0"/>
              <a:t>AÑO A</a:t>
            </a:r>
            <a:endParaRPr lang="es-CL" sz="2000" b="1" dirty="0"/>
          </a:p>
        </p:txBody>
      </p:sp>
      <p:sp>
        <p:nvSpPr>
          <p:cNvPr id="3" name="2 Rectángulo redondeado"/>
          <p:cNvSpPr/>
          <p:nvPr/>
        </p:nvSpPr>
        <p:spPr>
          <a:xfrm>
            <a:off x="446384" y="1395211"/>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a:t>
            </a: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243293" y="-2019"/>
            <a:ext cx="1040044" cy="89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descr="Film Camera Sticker by Martina Martian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19718"/>
            <a:ext cx="1753570" cy="1753571"/>
          </a:xfrm>
          <a:prstGeom prst="rect">
            <a:avLst/>
          </a:prstGeom>
          <a:noFill/>
          <a:extLst>
            <a:ext uri="{909E8E84-426E-40DD-AFC4-6F175D3DCCD1}">
              <a14:hiddenFill xmlns:a14="http://schemas.microsoft.com/office/drawing/2010/main">
                <a:solidFill>
                  <a:srgbClr val="FFFFFF"/>
                </a:solidFill>
              </a14:hiddenFill>
            </a:ext>
          </a:extLst>
        </p:spPr>
      </p:pic>
      <p:sp>
        <p:nvSpPr>
          <p:cNvPr id="18" name="17 CuadroTexto"/>
          <p:cNvSpPr txBox="1"/>
          <p:nvPr/>
        </p:nvSpPr>
        <p:spPr>
          <a:xfrm>
            <a:off x="179512" y="2131804"/>
            <a:ext cx="8712968" cy="369332"/>
          </a:xfrm>
          <a:prstGeom prst="rect">
            <a:avLst/>
          </a:prstGeom>
          <a:noFill/>
        </p:spPr>
        <p:txBody>
          <a:bodyPr wrap="square" rtlCol="0">
            <a:spAutoFit/>
          </a:bodyPr>
          <a:lstStyle/>
          <a:p>
            <a:r>
              <a:rPr lang="es-CL" b="1" dirty="0" smtClean="0"/>
              <a:t>1.</a:t>
            </a:r>
          </a:p>
        </p:txBody>
      </p:sp>
      <p:sp>
        <p:nvSpPr>
          <p:cNvPr id="4" name="3 Rectángulo"/>
          <p:cNvSpPr/>
          <p:nvPr/>
        </p:nvSpPr>
        <p:spPr>
          <a:xfrm>
            <a:off x="446384" y="260649"/>
            <a:ext cx="16773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t>CIERRE</a:t>
            </a:r>
            <a:endParaRPr lang="es-CL" sz="2400" b="1" dirty="0"/>
          </a:p>
        </p:txBody>
      </p:sp>
      <p:pic>
        <p:nvPicPr>
          <p:cNvPr id="9" name="Picture 2" descr="Banderas de Chile | Bandera de chile, Banderas, Imagenes de bandera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49747" y="1768742"/>
            <a:ext cx="1598717" cy="121205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611560" y="2131804"/>
            <a:ext cx="5760640" cy="865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¿Qué trabajamos hoy? cuéntanos, con tus palabras (parafrasear)</a:t>
            </a:r>
            <a:endParaRPr lang="es-ES" sz="2000" dirty="0"/>
          </a:p>
        </p:txBody>
      </p:sp>
      <p:sp>
        <p:nvSpPr>
          <p:cNvPr id="8" name="Rectángulo redondeado 7"/>
          <p:cNvSpPr/>
          <p:nvPr/>
        </p:nvSpPr>
        <p:spPr>
          <a:xfrm>
            <a:off x="611560" y="3501008"/>
            <a:ext cx="576064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¿Consideras que en tu vida ocurren situaciones de causa y efecto? Menciona dos al menos</a:t>
            </a:r>
            <a:endParaRPr lang="es-ES" sz="2000" dirty="0"/>
          </a:p>
        </p:txBody>
      </p:sp>
      <p:sp>
        <p:nvSpPr>
          <p:cNvPr id="10" name="Rectángulo redondeado 9"/>
          <p:cNvSpPr/>
          <p:nvPr/>
        </p:nvSpPr>
        <p:spPr>
          <a:xfrm>
            <a:off x="611560" y="5110458"/>
            <a:ext cx="5904656" cy="835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Durante de la vida de un animal ¿existirán situaciones de causa y efecto? ¿cuál?</a:t>
            </a:r>
            <a:endParaRPr lang="es-ES" sz="2000" dirty="0"/>
          </a:p>
        </p:txBody>
      </p:sp>
      <p:sp>
        <p:nvSpPr>
          <p:cNvPr id="13" name="17 CuadroTexto"/>
          <p:cNvSpPr txBox="1"/>
          <p:nvPr/>
        </p:nvSpPr>
        <p:spPr>
          <a:xfrm>
            <a:off x="179512" y="3460451"/>
            <a:ext cx="8712968" cy="369332"/>
          </a:xfrm>
          <a:prstGeom prst="rect">
            <a:avLst/>
          </a:prstGeom>
          <a:noFill/>
        </p:spPr>
        <p:txBody>
          <a:bodyPr wrap="square" rtlCol="0">
            <a:spAutoFit/>
          </a:bodyPr>
          <a:lstStyle/>
          <a:p>
            <a:r>
              <a:rPr lang="es-CL" b="1" dirty="0"/>
              <a:t>2</a:t>
            </a:r>
            <a:r>
              <a:rPr lang="es-CL" b="1" dirty="0" smtClean="0"/>
              <a:t>.</a:t>
            </a:r>
          </a:p>
        </p:txBody>
      </p:sp>
      <p:sp>
        <p:nvSpPr>
          <p:cNvPr id="14" name="17 CuadroTexto"/>
          <p:cNvSpPr txBox="1"/>
          <p:nvPr/>
        </p:nvSpPr>
        <p:spPr>
          <a:xfrm>
            <a:off x="179512" y="4925792"/>
            <a:ext cx="8712968" cy="369332"/>
          </a:xfrm>
          <a:prstGeom prst="rect">
            <a:avLst/>
          </a:prstGeom>
          <a:noFill/>
        </p:spPr>
        <p:txBody>
          <a:bodyPr wrap="square" rtlCol="0">
            <a:spAutoFit/>
          </a:bodyPr>
          <a:lstStyle/>
          <a:p>
            <a:r>
              <a:rPr lang="es-CL" b="1" dirty="0"/>
              <a:t>3</a:t>
            </a:r>
            <a:r>
              <a:rPr lang="es-CL" b="1" dirty="0" smtClean="0"/>
              <a:t>.</a:t>
            </a:r>
          </a:p>
        </p:txBody>
      </p:sp>
      <p:pic>
        <p:nvPicPr>
          <p:cNvPr id="1026" name="Picture 2" descr="Pin on Gifs de Carit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2354" y="3460451"/>
            <a:ext cx="1754141"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96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637195765"/>
              </p:ext>
            </p:extLst>
          </p:nvPr>
        </p:nvGraphicFramePr>
        <p:xfrm>
          <a:off x="467544" y="1196752"/>
          <a:ext cx="8136904" cy="4324415"/>
        </p:xfrm>
        <a:graphic>
          <a:graphicData uri="http://schemas.openxmlformats.org/drawingml/2006/table">
            <a:tbl>
              <a:tblPr firstRow="1" firstCol="1" bandRow="1"/>
              <a:tblGrid>
                <a:gridCol w="2575592">
                  <a:extLst>
                    <a:ext uri="{9D8B030D-6E8A-4147-A177-3AD203B41FA5}">
                      <a16:colId xmlns="" xmlns:a16="http://schemas.microsoft.com/office/drawing/2014/main" val="20000"/>
                    </a:ext>
                  </a:extLst>
                </a:gridCol>
                <a:gridCol w="5561312">
                  <a:extLst>
                    <a:ext uri="{9D8B030D-6E8A-4147-A177-3AD203B41FA5}">
                      <a16:colId xmlns="" xmlns:a16="http://schemas.microsoft.com/office/drawing/2014/main" val="20001"/>
                    </a:ext>
                  </a:extLst>
                </a:gridCol>
              </a:tblGrid>
              <a:tr h="288244">
                <a:tc>
                  <a:txBody>
                    <a:bodyPr/>
                    <a:lstStyle/>
                    <a:p>
                      <a:pPr algn="just">
                        <a:spcAft>
                          <a:spcPts val="0"/>
                        </a:spcAft>
                      </a:pPr>
                      <a:r>
                        <a:rPr lang="es-ES_tradnl" sz="1400" b="1" dirty="0">
                          <a:effectLst/>
                          <a:latin typeface="+mn-lt"/>
                          <a:ea typeface="Calibri"/>
                          <a:cs typeface="Times New Roman"/>
                        </a:rPr>
                        <a:t>ASIGNATURA /CURSO</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a:effectLst/>
                          <a:latin typeface="+mn-lt"/>
                          <a:ea typeface="Calibri"/>
                          <a:cs typeface="Times New Roman"/>
                        </a:rPr>
                        <a:t>LENGUAJE</a:t>
                      </a:r>
                      <a:r>
                        <a:rPr lang="es-CL" sz="1400" baseline="0" dirty="0">
                          <a:effectLst/>
                          <a:latin typeface="+mn-lt"/>
                          <a:ea typeface="Calibri"/>
                          <a:cs typeface="Times New Roman"/>
                        </a:rPr>
                        <a:t> Y COMUNICACIÓN / </a:t>
                      </a:r>
                      <a:r>
                        <a:rPr lang="es-CL" sz="1400" baseline="0" dirty="0" smtClean="0">
                          <a:effectLst/>
                          <a:latin typeface="+mn-lt"/>
                          <a:ea typeface="Calibri"/>
                          <a:cs typeface="Times New Roman"/>
                        </a:rPr>
                        <a:t>SEXTOBÁSICO</a:t>
                      </a:r>
                      <a:endParaRPr lang="es-CL" sz="1400" baseline="0" dirty="0">
                        <a:effectLst/>
                        <a:latin typeface="+mn-lt"/>
                        <a:ea typeface="Calibri"/>
                        <a:cs typeface="Times New Roman"/>
                      </a:endParaRPr>
                    </a:p>
                    <a:p>
                      <a:pPr algn="just">
                        <a:spcAft>
                          <a:spcPts val="0"/>
                        </a:spcAft>
                        <a:tabLst>
                          <a:tab pos="2276475" algn="l"/>
                        </a:tabLs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74741">
                <a:tc>
                  <a:txBody>
                    <a:bodyPr/>
                    <a:lstStyle/>
                    <a:p>
                      <a:pPr algn="just">
                        <a:spcAft>
                          <a:spcPts val="0"/>
                        </a:spcAft>
                      </a:pPr>
                      <a:r>
                        <a:rPr lang="es-ES_tradnl" sz="1400" b="1" dirty="0">
                          <a:effectLst/>
                          <a:latin typeface="+mn-lt"/>
                          <a:ea typeface="Calibri"/>
                          <a:cs typeface="Times New Roman"/>
                        </a:rPr>
                        <a:t>NOMBRE DEL PROFESOR/A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XIMENA GALLARDO M.</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74741">
                <a:tc>
                  <a:txBody>
                    <a:bodyPr/>
                    <a:lstStyle/>
                    <a:p>
                      <a:pPr algn="just">
                        <a:spcAft>
                          <a:spcPts val="0"/>
                        </a:spcAft>
                      </a:pPr>
                      <a:r>
                        <a:rPr lang="es-CL" sz="1400" b="1" dirty="0">
                          <a:effectLst/>
                          <a:latin typeface="+mn-lt"/>
                          <a:ea typeface="Calibri"/>
                          <a:cs typeface="Times New Roman"/>
                        </a:rPr>
                        <a:t>EDUCADORA</a:t>
                      </a:r>
                      <a:r>
                        <a:rPr lang="es-CL" sz="1400" b="1" baseline="0" dirty="0">
                          <a:effectLst/>
                          <a:latin typeface="+mn-lt"/>
                          <a:ea typeface="Calibri"/>
                          <a:cs typeface="Times New Roman"/>
                        </a:rPr>
                        <a:t> DIFERENCIAL</a:t>
                      </a:r>
                      <a:endParaRPr lang="es-CL" sz="14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a:effectLst/>
                          <a:latin typeface="+mn-lt"/>
                          <a:ea typeface="Calibri"/>
                          <a:cs typeface="Times New Roman"/>
                        </a:rPr>
                        <a:t>Inés</a:t>
                      </a:r>
                      <a:r>
                        <a:rPr lang="es-CL" sz="1400" baseline="0">
                          <a:effectLst/>
                          <a:latin typeface="+mn-lt"/>
                          <a:ea typeface="Calibri"/>
                          <a:cs typeface="Times New Roman"/>
                        </a:rPr>
                        <a:t> Cariñe </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64731">
                <a:tc>
                  <a:txBody>
                    <a:bodyPr/>
                    <a:lstStyle/>
                    <a:p>
                      <a:pPr algn="just">
                        <a:spcAft>
                          <a:spcPts val="0"/>
                        </a:spcAft>
                      </a:pPr>
                      <a:r>
                        <a:rPr lang="es-ES_tradnl" sz="1400" b="1" dirty="0">
                          <a:effectLst/>
                          <a:latin typeface="+mn-lt"/>
                          <a:ea typeface="Calibri"/>
                          <a:cs typeface="Times New Roman"/>
                        </a:rPr>
                        <a:t>OBJETIVO DE APRENDIZAJE PRIORIZACIÓN NIVEL 1</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 </a:t>
                      </a:r>
                      <a:r>
                        <a:rPr lang="es-CL" sz="1400" dirty="0" smtClean="0">
                          <a:effectLst/>
                          <a:latin typeface="+mn-lt"/>
                          <a:ea typeface="Calibri"/>
                          <a:cs typeface="Times New Roman"/>
                        </a:rPr>
                        <a:t>OA3 Leer y familiarizarse con un amplio repertorio de literatura para aumentar su conocimiento del mundo, desarrollar su imaginación y reconocer su valor social y cultural; por ejemplo: poemas, cuentos folclóricos y de autor, fábulas, leyendas, mitos, novelas, historietas, otros</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0378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400" b="1" dirty="0">
                          <a:effectLst/>
                          <a:latin typeface="+mn-lt"/>
                          <a:ea typeface="Calibri"/>
                          <a:cs typeface="Times New Roman"/>
                        </a:rPr>
                        <a:t>INDICADORES DE EVALUACIÓN PARA OA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CL" sz="1400" dirty="0" smtClean="0"/>
                        <a:t>Relacionan situaciones de la vida cotidiana con personajes o acciones de los textos leídos en clases o independientemente.</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88244">
                <a:tc>
                  <a:txBody>
                    <a:bodyPr/>
                    <a:lstStyle/>
                    <a:p>
                      <a:pPr algn="just">
                        <a:spcAft>
                          <a:spcPts val="0"/>
                        </a:spcAft>
                      </a:pPr>
                      <a:r>
                        <a:rPr lang="es-ES_tradnl" sz="1400" b="1">
                          <a:effectLst/>
                          <a:latin typeface="+mn-lt"/>
                          <a:ea typeface="Calibri"/>
                          <a:cs typeface="Times New Roman"/>
                        </a:rPr>
                        <a:t>CONTENIDO</a:t>
                      </a:r>
                      <a:endParaRPr lang="es-CL" sz="14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baseline="0" dirty="0" smtClean="0">
                          <a:effectLst/>
                          <a:latin typeface="+mn-lt"/>
                          <a:ea typeface="Calibri"/>
                          <a:cs typeface="Times New Roman"/>
                        </a:rPr>
                        <a:t>El cómic / </a:t>
                      </a:r>
                      <a:r>
                        <a:rPr lang="es-CL" sz="1400" baseline="0" dirty="0">
                          <a:effectLst/>
                          <a:latin typeface="+mn-lt"/>
                          <a:ea typeface="Calibri"/>
                          <a:cs typeface="Times New Roman"/>
                        </a:rPr>
                        <a:t>leen – analizan </a:t>
                      </a:r>
                      <a:r>
                        <a:rPr lang="es-CL" sz="1400" baseline="0" dirty="0" smtClean="0">
                          <a:effectLst/>
                          <a:latin typeface="+mn-lt"/>
                          <a:ea typeface="Calibri"/>
                          <a:cs typeface="Times New Roman"/>
                        </a:rPr>
                        <a:t>– relacionan – comentan- investigan .</a:t>
                      </a:r>
                      <a:endParaRPr lang="es-CL" sz="1400" baseline="0" dirty="0">
                        <a:effectLst/>
                        <a:latin typeface="+mn-lt"/>
                        <a:ea typeface="Calibri"/>
                        <a:cs typeface="Times New Roman"/>
                      </a:endParaRP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76488">
                <a:tc>
                  <a:txBody>
                    <a:bodyPr/>
                    <a:lstStyle/>
                    <a:p>
                      <a:pPr algn="just">
                        <a:spcAft>
                          <a:spcPts val="0"/>
                        </a:spcAft>
                      </a:pPr>
                      <a:r>
                        <a:rPr lang="es-ES_tradnl" sz="1400" b="1">
                          <a:effectLst/>
                          <a:latin typeface="+mn-lt"/>
                          <a:ea typeface="Calibri"/>
                          <a:cs typeface="Times New Roman"/>
                        </a:rPr>
                        <a:t>OBJETIVO DE LA CLASE</a:t>
                      </a:r>
                      <a:endParaRPr lang="es-CL" sz="14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Leer</a:t>
                      </a:r>
                      <a:r>
                        <a:rPr lang="es-CL" sz="1400" baseline="0" dirty="0" smtClean="0">
                          <a:effectLst/>
                          <a:latin typeface="+mn-lt"/>
                          <a:ea typeface="Calibri"/>
                          <a:cs typeface="Times New Roman"/>
                        </a:rPr>
                        <a:t> </a:t>
                      </a:r>
                      <a:r>
                        <a:rPr lang="es-CL" sz="1400" dirty="0" smtClean="0">
                          <a:effectLst/>
                          <a:latin typeface="+mn-lt"/>
                          <a:ea typeface="Calibri"/>
                          <a:cs typeface="Times New Roman"/>
                        </a:rPr>
                        <a:t>el cómic </a:t>
                      </a:r>
                      <a:r>
                        <a:rPr lang="es-CL" sz="1400" dirty="0" err="1" smtClean="0">
                          <a:effectLst/>
                          <a:latin typeface="+mn-lt"/>
                          <a:ea typeface="Calibri"/>
                          <a:cs typeface="Times New Roman"/>
                        </a:rPr>
                        <a:t>Chanjnanter</a:t>
                      </a:r>
                      <a:r>
                        <a:rPr lang="es-CL" sz="1400" baseline="0" dirty="0" smtClean="0">
                          <a:effectLst/>
                          <a:latin typeface="+mn-lt"/>
                          <a:ea typeface="Calibri"/>
                          <a:cs typeface="Times New Roman"/>
                        </a:rPr>
                        <a:t> </a:t>
                      </a:r>
                      <a:r>
                        <a:rPr lang="es-CL" sz="1400" dirty="0" smtClean="0">
                          <a:effectLst/>
                          <a:latin typeface="+mn-lt"/>
                          <a:ea typeface="Calibri"/>
                          <a:cs typeface="Times New Roman"/>
                        </a:rPr>
                        <a:t>analizando</a:t>
                      </a:r>
                      <a:r>
                        <a:rPr lang="es-CL" sz="1400" baseline="0" dirty="0" smtClean="0">
                          <a:effectLst/>
                          <a:latin typeface="+mn-lt"/>
                          <a:ea typeface="Calibri"/>
                          <a:cs typeface="Times New Roman"/>
                        </a:rPr>
                        <a:t> </a:t>
                      </a:r>
                      <a:r>
                        <a:rPr lang="es-CL" sz="1400" dirty="0" smtClean="0">
                          <a:effectLst/>
                          <a:latin typeface="+mn-lt"/>
                          <a:ea typeface="Calibri"/>
                          <a:cs typeface="Times New Roman"/>
                        </a:rPr>
                        <a:t>a los personajes, así como las causas y efectos de sus acciones. </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76488">
                <a:tc>
                  <a:txBody>
                    <a:bodyPr/>
                    <a:lstStyle/>
                    <a:p>
                      <a:pPr marL="0" marR="0" algn="just">
                        <a:spcBef>
                          <a:spcPts val="0"/>
                        </a:spcBef>
                        <a:spcAft>
                          <a:spcPts val="0"/>
                        </a:spcAft>
                      </a:pPr>
                      <a:r>
                        <a:rPr lang="es-CL" sz="1400" b="1" dirty="0">
                          <a:effectLst/>
                          <a:latin typeface="+mn-lt"/>
                        </a:rPr>
                        <a:t>EVALUACIÓN</a:t>
                      </a:r>
                      <a:endParaRPr lang="es-CL" sz="1400" dirty="0">
                        <a:effectLst/>
                        <a:latin typeface="+mn-lt"/>
                      </a:endParaRPr>
                    </a:p>
                    <a:p>
                      <a:pPr marL="0" marR="0" algn="just">
                        <a:spcBef>
                          <a:spcPts val="0"/>
                        </a:spcBef>
                        <a:spcAft>
                          <a:spcPts val="0"/>
                        </a:spcAft>
                      </a:pPr>
                      <a:r>
                        <a:rPr lang="es-CL" sz="1400" b="1" dirty="0">
                          <a:effectLst/>
                          <a:latin typeface="+mn-lt"/>
                        </a:rPr>
                        <a:t> </a:t>
                      </a:r>
                      <a:endParaRPr lang="es-CL" sz="14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600" b="1" dirty="0">
                          <a:effectLst/>
                          <a:latin typeface="+mn-lt"/>
                        </a:rPr>
                        <a:t>Ticket de Salida Enviar por correo a x</a:t>
                      </a:r>
                      <a:r>
                        <a:rPr lang="es-CL" sz="1600" b="1" dirty="0">
                          <a:effectLst/>
                          <a:latin typeface="+mn-lt"/>
                          <a:hlinkClick r:id="rId2"/>
                        </a:rPr>
                        <a:t>imena.gallardo@colegio-jeanpiaget.cl</a:t>
                      </a:r>
                      <a:r>
                        <a:rPr lang="es-CL" sz="1600" b="1" dirty="0">
                          <a:effectLst/>
                          <a:latin typeface="+mn-lt"/>
                        </a:rPr>
                        <a:t> o subir de manera digital al termino de la clase.</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91" y="39193"/>
            <a:ext cx="5400600" cy="77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descr="La Inclusión Escolar Nos Beneficia a Todos (con imágenes) | Dibujo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42664"/>
            <a:ext cx="2016224" cy="578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glow" dir="t"/>
          </a:scene3d>
          <a:sp3d prstMaterial="translucentPowder"/>
        </p:spPr>
      </p:pic>
    </p:spTree>
    <p:extLst>
      <p:ext uri="{BB962C8B-B14F-4D97-AF65-F5344CB8AC3E}">
        <p14:creationId xmlns:p14="http://schemas.microsoft.com/office/powerpoint/2010/main" val="3903816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75" y="260648"/>
            <a:ext cx="208780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232" y="294917"/>
            <a:ext cx="2087802" cy="278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93821"/>
            <a:ext cx="2168539" cy="277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 xmlns:a16="http://schemas.microsoft.com/office/drawing/2014/main" id="{F4282737-E8E1-4F3C-982C-A01DAF8045FD}"/>
              </a:ext>
            </a:extLst>
          </p:cNvPr>
          <p:cNvPicPr>
            <a:picLocks noChangeAspect="1"/>
          </p:cNvPicPr>
          <p:nvPr/>
        </p:nvPicPr>
        <p:blipFill>
          <a:blip r:embed="rId5"/>
          <a:stretch>
            <a:fillRect/>
          </a:stretch>
        </p:blipFill>
        <p:spPr>
          <a:xfrm>
            <a:off x="467975" y="3328110"/>
            <a:ext cx="2132247" cy="2621170"/>
          </a:xfrm>
          <a:prstGeom prst="rect">
            <a:avLst/>
          </a:prstGeom>
        </p:spPr>
      </p:pic>
      <p:pic>
        <p:nvPicPr>
          <p:cNvPr id="5" name="Imagen 4">
            <a:extLst>
              <a:ext uri="{FF2B5EF4-FFF2-40B4-BE49-F238E27FC236}">
                <a16:creationId xmlns="" xmlns:a16="http://schemas.microsoft.com/office/drawing/2014/main" id="{3DC41E98-14BC-47E8-9549-F307DABF0F44}"/>
              </a:ext>
            </a:extLst>
          </p:cNvPr>
          <p:cNvPicPr>
            <a:picLocks noChangeAspect="1"/>
          </p:cNvPicPr>
          <p:nvPr/>
        </p:nvPicPr>
        <p:blipFill>
          <a:blip r:embed="rId6"/>
          <a:stretch>
            <a:fillRect/>
          </a:stretch>
        </p:blipFill>
        <p:spPr>
          <a:xfrm>
            <a:off x="3164233" y="3349897"/>
            <a:ext cx="2128571" cy="2621170"/>
          </a:xfrm>
          <a:prstGeom prst="rect">
            <a:avLst/>
          </a:prstGeom>
        </p:spPr>
      </p:pic>
      <p:pic>
        <p:nvPicPr>
          <p:cNvPr id="7" name="Imagen 6">
            <a:extLst>
              <a:ext uri="{FF2B5EF4-FFF2-40B4-BE49-F238E27FC236}">
                <a16:creationId xmlns="" xmlns:a16="http://schemas.microsoft.com/office/drawing/2014/main" id="{2F7AE6C2-281E-47A7-8311-0F037BD70802}"/>
              </a:ext>
            </a:extLst>
          </p:cNvPr>
          <p:cNvPicPr>
            <a:picLocks noChangeAspect="1"/>
          </p:cNvPicPr>
          <p:nvPr/>
        </p:nvPicPr>
        <p:blipFill>
          <a:blip r:embed="rId7"/>
          <a:stretch>
            <a:fillRect/>
          </a:stretch>
        </p:blipFill>
        <p:spPr>
          <a:xfrm>
            <a:off x="5872256" y="3349897"/>
            <a:ext cx="2128571" cy="2675527"/>
          </a:xfrm>
          <a:prstGeom prst="rect">
            <a:avLst/>
          </a:prstGeom>
        </p:spPr>
      </p:pic>
      <p:pic>
        <p:nvPicPr>
          <p:cNvPr id="8"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112733" y="116632"/>
            <a:ext cx="1080120" cy="93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395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0852"/>
            <a:ext cx="8229600" cy="1143000"/>
          </a:xfrm>
        </p:spPr>
        <p:txBody>
          <a:bodyPr/>
          <a:lstStyle/>
          <a:p>
            <a:r>
              <a:rPr lang="es-CL" dirty="0"/>
              <a:t>Importante:</a:t>
            </a:r>
          </a:p>
        </p:txBody>
      </p:sp>
      <p:sp>
        <p:nvSpPr>
          <p:cNvPr id="5" name="4 Llamada de flecha a la izquierda"/>
          <p:cNvSpPr/>
          <p:nvPr/>
        </p:nvSpPr>
        <p:spPr>
          <a:xfrm>
            <a:off x="3607174" y="969177"/>
            <a:ext cx="542932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451" y="1513729"/>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329287" y="2193993"/>
            <a:ext cx="6660232"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pic>
        <p:nvPicPr>
          <p:cNvPr id="10242" name="Picture 2" descr="▷ Libros: Imágenes Animadas, Gifs y Animaciones ¡100% GRATI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79828" y="3258855"/>
            <a:ext cx="1600200" cy="1928812"/>
          </a:xfrm>
          <a:prstGeom prst="rect">
            <a:avLst/>
          </a:prstGeom>
          <a:noFill/>
          <a:extLst>
            <a:ext uri="{909E8E84-426E-40DD-AFC4-6F175D3DCCD1}">
              <a14:hiddenFill xmlns:a14="http://schemas.microsoft.com/office/drawing/2010/main">
                <a:solidFill>
                  <a:srgbClr val="FFFFFF"/>
                </a:solidFill>
              </a14:hiddenFill>
            </a:ext>
          </a:extLst>
        </p:spPr>
      </p:pic>
      <p:sp>
        <p:nvSpPr>
          <p:cNvPr id="9" name="8 Llamada de flecha a la izquierda"/>
          <p:cNvSpPr/>
          <p:nvPr/>
        </p:nvSpPr>
        <p:spPr>
          <a:xfrm>
            <a:off x="4180027" y="3577363"/>
            <a:ext cx="4809491"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libro, significa que debes </a:t>
            </a:r>
            <a:r>
              <a:rPr lang="es-CL" b="1" dirty="0">
                <a:solidFill>
                  <a:prstClr val="black"/>
                </a:solidFill>
              </a:rPr>
              <a:t>trabajar en tu libro de estudio.</a:t>
            </a:r>
          </a:p>
        </p:txBody>
      </p:sp>
      <p:pic>
        <p:nvPicPr>
          <p:cNvPr id="10"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1807" y="4223261"/>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195736" y="5187667"/>
            <a:ext cx="6793782"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3"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956375" y="54657"/>
            <a:ext cx="1080120" cy="93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Los Segundos del Lorca: ¡Trabajamos la Unidad 2 de Lengu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95817" y="172634"/>
            <a:ext cx="2797423" cy="27974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11" y="-83725"/>
            <a:ext cx="13652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681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208224" y="220310"/>
            <a:ext cx="1055221" cy="91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2074" y="-99392"/>
            <a:ext cx="856575" cy="8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redondeado 2"/>
          <p:cNvSpPr/>
          <p:nvPr/>
        </p:nvSpPr>
        <p:spPr>
          <a:xfrm>
            <a:off x="611560" y="1982476"/>
            <a:ext cx="3240359" cy="129614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Un bebé lloraba desconsolado </a:t>
            </a:r>
            <a:endParaRPr lang="es-ES" sz="2000" dirty="0"/>
          </a:p>
        </p:txBody>
      </p:sp>
      <p:sp>
        <p:nvSpPr>
          <p:cNvPr id="6" name="Rectángulo redondeado 5"/>
          <p:cNvSpPr/>
          <p:nvPr/>
        </p:nvSpPr>
        <p:spPr>
          <a:xfrm>
            <a:off x="611560" y="3749175"/>
            <a:ext cx="3240360" cy="115212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Después de tanto trabajo, y cansancio, nuestra familia decidió</a:t>
            </a:r>
            <a:endParaRPr lang="es-ES" dirty="0"/>
          </a:p>
        </p:txBody>
      </p:sp>
      <p:sp>
        <p:nvSpPr>
          <p:cNvPr id="7" name="Rectángulo redondeado 6"/>
          <p:cNvSpPr/>
          <p:nvPr/>
        </p:nvSpPr>
        <p:spPr>
          <a:xfrm>
            <a:off x="600385" y="5301208"/>
            <a:ext cx="3240360" cy="136815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Hacia frio, mi mamá me dijo, que nos entráramos, que dejáramos de jugar, porque nos podemos enfermar</a:t>
            </a:r>
            <a:endParaRPr lang="es-ES" dirty="0"/>
          </a:p>
        </p:txBody>
      </p:sp>
      <p:sp>
        <p:nvSpPr>
          <p:cNvPr id="8" name="Rectángulo redondeado 7"/>
          <p:cNvSpPr/>
          <p:nvPr/>
        </p:nvSpPr>
        <p:spPr>
          <a:xfrm>
            <a:off x="5676993" y="1982476"/>
            <a:ext cx="3024336" cy="1224136"/>
          </a:xfrm>
          <a:prstGeom prst="roundRect">
            <a:avLst/>
          </a:prstGeom>
          <a:solidFill>
            <a:srgbClr val="B0F6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solidFill>
              </a:rPr>
              <a:t>Ir de vacaciones a la playa.</a:t>
            </a:r>
            <a:endParaRPr lang="es-ES" sz="2000" dirty="0">
              <a:solidFill>
                <a:schemeClr val="tx1"/>
              </a:solidFill>
            </a:endParaRPr>
          </a:p>
        </p:txBody>
      </p:sp>
      <p:sp>
        <p:nvSpPr>
          <p:cNvPr id="9" name="Rectángulo redondeado 8"/>
          <p:cNvSpPr/>
          <p:nvPr/>
        </p:nvSpPr>
        <p:spPr>
          <a:xfrm>
            <a:off x="5704752" y="3656670"/>
            <a:ext cx="2996577" cy="115212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Ya que es invierno y hay muchas enfermedades a contraer.</a:t>
            </a:r>
            <a:endParaRPr lang="es-ES" dirty="0">
              <a:solidFill>
                <a:schemeClr val="tx1"/>
              </a:solidFill>
            </a:endParaRPr>
          </a:p>
        </p:txBody>
      </p:sp>
      <p:sp>
        <p:nvSpPr>
          <p:cNvPr id="10" name="Rectángulo redondeado 9"/>
          <p:cNvSpPr/>
          <p:nvPr/>
        </p:nvSpPr>
        <p:spPr>
          <a:xfrm>
            <a:off x="5732511" y="5460491"/>
            <a:ext cx="3024336" cy="120886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solidFill>
              </a:rPr>
              <a:t>La madre lo acurruca y le da alimento</a:t>
            </a:r>
            <a:endParaRPr lang="es-ES" sz="2000" dirty="0">
              <a:solidFill>
                <a:schemeClr val="tx1"/>
              </a:solidFill>
            </a:endParaRPr>
          </a:p>
        </p:txBody>
      </p:sp>
      <p:sp>
        <p:nvSpPr>
          <p:cNvPr id="11" name="Rectángulo redondeado 10"/>
          <p:cNvSpPr/>
          <p:nvPr/>
        </p:nvSpPr>
        <p:spPr>
          <a:xfrm>
            <a:off x="539552" y="607960"/>
            <a:ext cx="7488832" cy="8048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Leamos las causas, buscando las consecuencias de cada hecho u acción</a:t>
            </a:r>
            <a:r>
              <a:rPr lang="es-ES" b="1" dirty="0" smtClean="0">
                <a:solidFill>
                  <a:schemeClr val="tx1"/>
                </a:solidFill>
              </a:rPr>
              <a:t>.</a:t>
            </a:r>
            <a:endParaRPr lang="es-ES" b="1" dirty="0">
              <a:solidFill>
                <a:schemeClr val="tx1"/>
              </a:solidFill>
            </a:endParaRPr>
          </a:p>
        </p:txBody>
      </p:sp>
      <p:sp>
        <p:nvSpPr>
          <p:cNvPr id="12" name="Rectángulo redondeado 11"/>
          <p:cNvSpPr/>
          <p:nvPr/>
        </p:nvSpPr>
        <p:spPr>
          <a:xfrm>
            <a:off x="539552" y="12481"/>
            <a:ext cx="1512168" cy="4243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M</a:t>
            </a:r>
            <a:r>
              <a:rPr lang="es-ES" b="1" dirty="0" smtClean="0"/>
              <a:t>otivación</a:t>
            </a:r>
            <a:endParaRPr lang="es-ES" b="1" dirty="0"/>
          </a:p>
        </p:txBody>
      </p:sp>
      <p:sp>
        <p:nvSpPr>
          <p:cNvPr id="14" name="Elipse 13"/>
          <p:cNvSpPr/>
          <p:nvPr/>
        </p:nvSpPr>
        <p:spPr>
          <a:xfrm>
            <a:off x="1248457" y="1262223"/>
            <a:ext cx="1944216" cy="59683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CAUSA</a:t>
            </a:r>
            <a:endParaRPr lang="es-ES" b="1" dirty="0">
              <a:solidFill>
                <a:schemeClr val="tx1"/>
              </a:solidFill>
            </a:endParaRPr>
          </a:p>
        </p:txBody>
      </p:sp>
      <p:sp>
        <p:nvSpPr>
          <p:cNvPr id="15" name="Elipse 14"/>
          <p:cNvSpPr/>
          <p:nvPr/>
        </p:nvSpPr>
        <p:spPr>
          <a:xfrm>
            <a:off x="5965025" y="1242723"/>
            <a:ext cx="2448272" cy="588532"/>
          </a:xfrm>
          <a:prstGeom prst="ellipse">
            <a:avLst/>
          </a:prstGeom>
          <a:solidFill>
            <a:srgbClr val="A1FD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EFECTO</a:t>
            </a:r>
            <a:endParaRPr lang="es-ES" b="1" dirty="0">
              <a:solidFill>
                <a:schemeClr val="tx1"/>
              </a:solidFill>
            </a:endParaRPr>
          </a:p>
        </p:txBody>
      </p:sp>
      <p:cxnSp>
        <p:nvCxnSpPr>
          <p:cNvPr id="17" name="Conector recto 16"/>
          <p:cNvCxnSpPr/>
          <p:nvPr/>
        </p:nvCxnSpPr>
        <p:spPr>
          <a:xfrm flipV="1">
            <a:off x="3860302" y="2703854"/>
            <a:ext cx="1816691" cy="1616575"/>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Conector recto 18"/>
          <p:cNvCxnSpPr>
            <a:stCxn id="3" idx="3"/>
          </p:cNvCxnSpPr>
          <p:nvPr/>
        </p:nvCxnSpPr>
        <p:spPr>
          <a:xfrm>
            <a:off x="3851919" y="2630548"/>
            <a:ext cx="1880593" cy="3759164"/>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Conector recto 21"/>
          <p:cNvCxnSpPr/>
          <p:nvPr/>
        </p:nvCxnSpPr>
        <p:spPr>
          <a:xfrm flipV="1">
            <a:off x="3888061" y="4275086"/>
            <a:ext cx="1816691" cy="1616575"/>
          </a:xfrm>
          <a:prstGeom prst="line">
            <a:avLst/>
          </a:prstGeom>
        </p:spPr>
        <p:style>
          <a:lnRef idx="3">
            <a:schemeClr val="accent2"/>
          </a:lnRef>
          <a:fillRef idx="0">
            <a:schemeClr val="accent2"/>
          </a:fillRef>
          <a:effectRef idx="2">
            <a:schemeClr val="accent2"/>
          </a:effectRef>
          <a:fontRef idx="minor">
            <a:schemeClr val="tx1"/>
          </a:fontRef>
        </p:style>
      </p:cxn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2399" y="5216807"/>
            <a:ext cx="1259632" cy="153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62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heel(1)">
                                      <p:cBhvr>
                                        <p:cTn id="49" dur="2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1000"/>
                                        <p:tgtEl>
                                          <p:spTgt spid="9"/>
                                        </p:tgtEl>
                                      </p:cBhvr>
                                    </p:animEffect>
                                    <p:anim calcmode="lin" valueType="num">
                                      <p:cBhvr>
                                        <p:cTn id="74" dur="1000" fill="hold"/>
                                        <p:tgtEl>
                                          <p:spTgt spid="9"/>
                                        </p:tgtEl>
                                        <p:attrNameLst>
                                          <p:attrName>ppt_x</p:attrName>
                                        </p:attrNameLst>
                                      </p:cBhvr>
                                      <p:tavLst>
                                        <p:tav tm="0">
                                          <p:val>
                                            <p:strVal val="#ppt_x"/>
                                          </p:val>
                                        </p:tav>
                                        <p:tav tm="100000">
                                          <p:val>
                                            <p:strVal val="#ppt_x"/>
                                          </p:val>
                                        </p:tav>
                                      </p:tavLst>
                                    </p:anim>
                                    <p:anim calcmode="lin" valueType="num">
                                      <p:cBhvr>
                                        <p:cTn id="7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59" y="662070"/>
            <a:ext cx="1259632" cy="153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226493" y="177482"/>
            <a:ext cx="1085179" cy="93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692" y="1721232"/>
            <a:ext cx="5310787" cy="496155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99" y="-13294"/>
            <a:ext cx="954599" cy="96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redondeado 3"/>
          <p:cNvSpPr/>
          <p:nvPr/>
        </p:nvSpPr>
        <p:spPr>
          <a:xfrm>
            <a:off x="296234" y="2286941"/>
            <a:ext cx="2736304" cy="79208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a:solidFill>
                  <a:schemeClr val="tx1"/>
                </a:solidFill>
              </a:rPr>
              <a:t>1.-  ¿Cómo logras inferir información? </a:t>
            </a:r>
          </a:p>
        </p:txBody>
      </p:sp>
      <p:sp>
        <p:nvSpPr>
          <p:cNvPr id="5" name="Flecha abajo 4"/>
          <p:cNvSpPr/>
          <p:nvPr/>
        </p:nvSpPr>
        <p:spPr>
          <a:xfrm>
            <a:off x="1322291" y="3146811"/>
            <a:ext cx="648072" cy="50405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206805" y="3714774"/>
            <a:ext cx="2969749"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t>2.- ¿En qué aspectos te fijas?</a:t>
            </a:r>
          </a:p>
        </p:txBody>
      </p:sp>
      <p:sp>
        <p:nvSpPr>
          <p:cNvPr id="8" name="Elipse 7"/>
          <p:cNvSpPr/>
          <p:nvPr/>
        </p:nvSpPr>
        <p:spPr>
          <a:xfrm>
            <a:off x="1322291" y="440902"/>
            <a:ext cx="6696744" cy="79208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Leamos y analicemos atentamente.</a:t>
            </a:r>
            <a:endParaRPr lang="es-ES" sz="2400" b="1" dirty="0">
              <a:solidFill>
                <a:schemeClr val="tx1"/>
              </a:solidFill>
            </a:endParaRPr>
          </a:p>
        </p:txBody>
      </p:sp>
      <p:sp>
        <p:nvSpPr>
          <p:cNvPr id="10" name="Rectángulo redondeado 9"/>
          <p:cNvSpPr/>
          <p:nvPr/>
        </p:nvSpPr>
        <p:spPr>
          <a:xfrm>
            <a:off x="603228" y="33466"/>
            <a:ext cx="4832868" cy="2991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FF00"/>
                </a:solidFill>
              </a:rPr>
              <a:t>Activando nuestros aprendizajes previos</a:t>
            </a:r>
            <a:endParaRPr lang="es-ES" dirty="0">
              <a:solidFill>
                <a:srgbClr val="FFFF00"/>
              </a:solidFill>
            </a:endParaRPr>
          </a:p>
        </p:txBody>
      </p:sp>
      <p:sp>
        <p:nvSpPr>
          <p:cNvPr id="13" name="Flecha abajo 12"/>
          <p:cNvSpPr/>
          <p:nvPr/>
        </p:nvSpPr>
        <p:spPr>
          <a:xfrm>
            <a:off x="1334236" y="4786793"/>
            <a:ext cx="648075" cy="62334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179511" y="5474049"/>
            <a:ext cx="3024336" cy="93992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Comentemos nuestras respuestas.</a:t>
            </a:r>
            <a:endParaRPr lang="es-ES" dirty="0"/>
          </a:p>
        </p:txBody>
      </p:sp>
    </p:spTree>
    <p:extLst>
      <p:ext uri="{BB962C8B-B14F-4D97-AF65-F5344CB8AC3E}">
        <p14:creationId xmlns:p14="http://schemas.microsoft.com/office/powerpoint/2010/main" val="376955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circle(in)">
                                      <p:cBhvr>
                                        <p:cTn id="2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620688"/>
            <a:ext cx="8229600" cy="970368"/>
          </a:xfrm>
        </p:spPr>
        <p:txBody>
          <a:bodyPr/>
          <a:lstStyle/>
          <a:p>
            <a:r>
              <a:rPr lang="es-MX" dirty="0"/>
              <a:t>OBJETIVO DE LA CLASE</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860485" y="272456"/>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798" y="3920478"/>
            <a:ext cx="673032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98"/>
            <a:ext cx="1093610"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redondeado 3"/>
          <p:cNvSpPr/>
          <p:nvPr/>
        </p:nvSpPr>
        <p:spPr>
          <a:xfrm>
            <a:off x="457200" y="2267885"/>
            <a:ext cx="8415198" cy="146833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s-CL" sz="2800" b="1" dirty="0">
                <a:solidFill>
                  <a:schemeClr val="tx1"/>
                </a:solidFill>
                <a:ea typeface="Calibri"/>
                <a:cs typeface="Times New Roman"/>
              </a:rPr>
              <a:t>Leer el cómic </a:t>
            </a:r>
            <a:r>
              <a:rPr lang="es-CL" sz="2800" b="1" dirty="0" err="1">
                <a:solidFill>
                  <a:schemeClr val="tx1"/>
                </a:solidFill>
                <a:ea typeface="Calibri"/>
                <a:cs typeface="Times New Roman"/>
              </a:rPr>
              <a:t>Chanjnanter</a:t>
            </a:r>
            <a:r>
              <a:rPr lang="es-CL" sz="2800" b="1" dirty="0">
                <a:solidFill>
                  <a:schemeClr val="tx1"/>
                </a:solidFill>
                <a:ea typeface="Calibri"/>
                <a:cs typeface="Times New Roman"/>
              </a:rPr>
              <a:t> analizando a los </a:t>
            </a:r>
            <a:endParaRPr lang="es-CL" sz="2800" b="1" dirty="0" smtClean="0">
              <a:solidFill>
                <a:schemeClr val="tx1"/>
              </a:solidFill>
              <a:ea typeface="Calibri"/>
              <a:cs typeface="Times New Roman"/>
            </a:endParaRPr>
          </a:p>
          <a:p>
            <a:pPr>
              <a:spcAft>
                <a:spcPts val="0"/>
              </a:spcAft>
            </a:pPr>
            <a:r>
              <a:rPr lang="es-CL" sz="2800" b="1" dirty="0" smtClean="0">
                <a:solidFill>
                  <a:schemeClr val="tx1"/>
                </a:solidFill>
                <a:ea typeface="Calibri"/>
                <a:cs typeface="Times New Roman"/>
              </a:rPr>
              <a:t>personajes</a:t>
            </a:r>
            <a:r>
              <a:rPr lang="es-CL" sz="2800" b="1" dirty="0">
                <a:solidFill>
                  <a:schemeClr val="tx1"/>
                </a:solidFill>
                <a:ea typeface="Calibri"/>
                <a:cs typeface="Times New Roman"/>
              </a:rPr>
              <a:t>, así como las causas y </a:t>
            </a:r>
            <a:r>
              <a:rPr lang="es-CL" sz="2800" b="1" dirty="0" smtClean="0">
                <a:solidFill>
                  <a:schemeClr val="tx1"/>
                </a:solidFill>
                <a:ea typeface="Calibri"/>
                <a:cs typeface="Times New Roman"/>
              </a:rPr>
              <a:t>efectos </a:t>
            </a:r>
          </a:p>
          <a:p>
            <a:pPr>
              <a:spcAft>
                <a:spcPts val="0"/>
              </a:spcAft>
            </a:pPr>
            <a:r>
              <a:rPr lang="es-CL" sz="2800" b="1" dirty="0" smtClean="0">
                <a:solidFill>
                  <a:schemeClr val="tx1"/>
                </a:solidFill>
                <a:ea typeface="Calibri"/>
                <a:cs typeface="Times New Roman"/>
              </a:rPr>
              <a:t>de sus </a:t>
            </a:r>
            <a:r>
              <a:rPr lang="es-CL" sz="2800" b="1" dirty="0">
                <a:solidFill>
                  <a:schemeClr val="tx1"/>
                </a:solidFill>
                <a:ea typeface="Calibri"/>
                <a:cs typeface="Times New Roman"/>
              </a:rPr>
              <a:t>acciones. </a:t>
            </a:r>
          </a:p>
        </p:txBody>
      </p:sp>
      <p:pic>
        <p:nvPicPr>
          <p:cNvPr id="5" name="Imagen 4"/>
          <p:cNvPicPr>
            <a:picLocks noChangeAspect="1"/>
          </p:cNvPicPr>
          <p:nvPr/>
        </p:nvPicPr>
        <p:blipFill>
          <a:blip r:embed="rId6"/>
          <a:stretch>
            <a:fillRect/>
          </a:stretch>
        </p:blipFill>
        <p:spPr>
          <a:xfrm>
            <a:off x="7723722" y="2324681"/>
            <a:ext cx="1086467" cy="1354741"/>
          </a:xfrm>
          <a:prstGeom prst="rect">
            <a:avLst/>
          </a:prstGeom>
        </p:spPr>
      </p:pic>
    </p:spTree>
    <p:extLst>
      <p:ext uri="{BB962C8B-B14F-4D97-AF65-F5344CB8AC3E}">
        <p14:creationId xmlns:p14="http://schemas.microsoft.com/office/powerpoint/2010/main" val="19814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002B5104-CF12-44BE-ACEF-92616B7F1911}"/>
              </a:ext>
            </a:extLst>
          </p:cNvPr>
          <p:cNvSpPr txBox="1"/>
          <p:nvPr/>
        </p:nvSpPr>
        <p:spPr>
          <a:xfrm>
            <a:off x="1146123" y="226367"/>
            <a:ext cx="675176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2400" b="1" dirty="0">
                <a:solidFill>
                  <a:srgbClr val="FF0000"/>
                </a:solidFill>
              </a:rPr>
              <a:t>PROFUNDIZAMOS  NUESTROS CONOCIMIENTOS</a:t>
            </a: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242048" y="362509"/>
            <a:ext cx="995483" cy="86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7489" t="48472" r="44115" b="31250"/>
          <a:stretch/>
        </p:blipFill>
        <p:spPr bwMode="auto">
          <a:xfrm>
            <a:off x="490759" y="3645024"/>
            <a:ext cx="2300019" cy="312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6" y="0"/>
            <a:ext cx="925157" cy="93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redondeado 1"/>
          <p:cNvSpPr/>
          <p:nvPr/>
        </p:nvSpPr>
        <p:spPr>
          <a:xfrm>
            <a:off x="1627108" y="938067"/>
            <a:ext cx="5976664" cy="474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rPr>
              <a:t>INFERIR CAUSAS Y EFECTOS</a:t>
            </a:r>
            <a:endParaRPr lang="es-ES" sz="2000" b="1" dirty="0">
              <a:solidFill>
                <a:schemeClr val="tx1"/>
              </a:solidFill>
            </a:endParaRPr>
          </a:p>
        </p:txBody>
      </p:sp>
      <p:sp>
        <p:nvSpPr>
          <p:cNvPr id="3" name="Flecha abajo 2"/>
          <p:cNvSpPr/>
          <p:nvPr/>
        </p:nvSpPr>
        <p:spPr>
          <a:xfrm>
            <a:off x="4057833" y="1412777"/>
            <a:ext cx="864096" cy="47004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455952" y="1876163"/>
            <a:ext cx="8283837" cy="151216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s-CL" dirty="0">
                <a:solidFill>
                  <a:schemeClr val="tx1"/>
                </a:solidFill>
                <a:latin typeface="Calibri" panose="020F0502020204030204" pitchFamily="34" charset="0"/>
                <a:ea typeface="Calibri" panose="020F0502020204030204" pitchFamily="34" charset="0"/>
                <a:cs typeface="Times New Roman" panose="02020603050405020304" pitchFamily="18" charset="0"/>
              </a:rPr>
              <a:t>Para inferir información que no aparece de </a:t>
            </a:r>
            <a:r>
              <a:rPr lang="es-CL" b="1" dirty="0">
                <a:solidFill>
                  <a:schemeClr val="tx1"/>
                </a:solidFill>
                <a:latin typeface="Calibri" panose="020F0502020204030204" pitchFamily="34" charset="0"/>
                <a:ea typeface="Calibri" panose="020F0502020204030204" pitchFamily="34" charset="0"/>
                <a:cs typeface="Times New Roman" panose="02020603050405020304" pitchFamily="18" charset="0"/>
              </a:rPr>
              <a:t>forma explícita </a:t>
            </a:r>
            <a:r>
              <a:rPr lang="es-CL" dirty="0">
                <a:solidFill>
                  <a:schemeClr val="tx1"/>
                </a:solidFill>
                <a:latin typeface="Calibri" panose="020F0502020204030204" pitchFamily="34" charset="0"/>
                <a:ea typeface="Calibri" panose="020F0502020204030204" pitchFamily="34" charset="0"/>
                <a:cs typeface="Times New Roman" panose="02020603050405020304" pitchFamily="18" charset="0"/>
              </a:rPr>
              <a:t>es necesario aplicar estrategias de lectura. En el caso de los cómics, no solo se debe inferir lo que el texto presenta, sino también las imágenes. Para eso, te sugerimos seguir los siguientes pasos:</a:t>
            </a:r>
          </a:p>
        </p:txBody>
      </p:sp>
      <p:sp>
        <p:nvSpPr>
          <p:cNvPr id="11" name="Flecha izquierda y arriba 10"/>
          <p:cNvSpPr/>
          <p:nvPr/>
        </p:nvSpPr>
        <p:spPr>
          <a:xfrm>
            <a:off x="2758893" y="3418551"/>
            <a:ext cx="5410711" cy="338437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PASO 1: </a:t>
            </a:r>
            <a:r>
              <a:rPr lang="es-ES" dirty="0">
                <a:solidFill>
                  <a:schemeClr val="tx1"/>
                </a:solidFill>
              </a:rPr>
              <a:t>INDENTIFICAR LO QUE HA PASADO CON EL </a:t>
            </a:r>
            <a:r>
              <a:rPr lang="es-ES" dirty="0" smtClean="0">
                <a:solidFill>
                  <a:schemeClr val="tx1"/>
                </a:solidFill>
              </a:rPr>
              <a:t>PERSONAJE.</a:t>
            </a:r>
            <a:endParaRPr lang="es-ES" dirty="0"/>
          </a:p>
        </p:txBody>
      </p:sp>
    </p:spTree>
    <p:extLst>
      <p:ext uri="{BB962C8B-B14F-4D97-AF65-F5344CB8AC3E}">
        <p14:creationId xmlns:p14="http://schemas.microsoft.com/office/powerpoint/2010/main" val="395919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551" t="51470" r="39731" b="21780"/>
          <a:stretch/>
        </p:blipFill>
        <p:spPr bwMode="auto">
          <a:xfrm>
            <a:off x="2339752" y="2366605"/>
            <a:ext cx="4752528" cy="42753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14" y="0"/>
            <a:ext cx="883582" cy="89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redondeado 2"/>
          <p:cNvSpPr/>
          <p:nvPr/>
        </p:nvSpPr>
        <p:spPr>
          <a:xfrm>
            <a:off x="179512" y="1124744"/>
            <a:ext cx="8640960" cy="108012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dirty="0" smtClean="0"/>
              <a:t> </a:t>
            </a:r>
            <a:r>
              <a:rPr lang="es-CL" sz="2000" dirty="0">
                <a:solidFill>
                  <a:schemeClr val="tx1"/>
                </a:solidFill>
              </a:rPr>
              <a:t>¿Por qué ha pasado esto? Identifica </a:t>
            </a:r>
            <a:r>
              <a:rPr lang="es-CL" sz="2000" b="1" dirty="0">
                <a:solidFill>
                  <a:schemeClr val="tx1"/>
                </a:solidFill>
              </a:rPr>
              <a:t>razones externas </a:t>
            </a:r>
            <a:r>
              <a:rPr lang="es-CL" sz="2000" dirty="0">
                <a:solidFill>
                  <a:schemeClr val="tx1"/>
                </a:solidFill>
              </a:rPr>
              <a:t>(¿qué estaba sucediendo en la historia en ese momento) e internas (¿qué rasgos de la personalidad del personaje permitieron que esto ocurriera?). Estas serán las </a:t>
            </a:r>
            <a:r>
              <a:rPr lang="es-CL" sz="2400" b="1" dirty="0">
                <a:solidFill>
                  <a:schemeClr val="tx1"/>
                </a:solidFill>
              </a:rPr>
              <a:t>causas.</a:t>
            </a:r>
          </a:p>
        </p:txBody>
      </p:sp>
      <p:sp>
        <p:nvSpPr>
          <p:cNvPr id="5" name="Elipse 4"/>
          <p:cNvSpPr/>
          <p:nvPr/>
        </p:nvSpPr>
        <p:spPr>
          <a:xfrm>
            <a:off x="1331640" y="392663"/>
            <a:ext cx="4536504" cy="5753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FF0000"/>
                </a:solidFill>
              </a:rPr>
              <a:t>2º paso</a:t>
            </a:r>
            <a:endParaRPr lang="es-ES" sz="2400" b="1" dirty="0">
              <a:solidFill>
                <a:srgbClr val="FF0000"/>
              </a:solidFill>
            </a:endParaRPr>
          </a:p>
        </p:txBody>
      </p:sp>
    </p:spTree>
    <p:extLst>
      <p:ext uri="{BB962C8B-B14F-4D97-AF65-F5344CB8AC3E}">
        <p14:creationId xmlns:p14="http://schemas.microsoft.com/office/powerpoint/2010/main" val="120766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3361</TotalTime>
  <Words>841</Words>
  <Application>Microsoft Office PowerPoint</Application>
  <PresentationFormat>Presentación en pantalla (4:3)</PresentationFormat>
  <Paragraphs>97</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13</vt:i4>
      </vt:variant>
    </vt:vector>
  </HeadingPairs>
  <TitlesOfParts>
    <vt:vector size="20" baseType="lpstr">
      <vt:lpstr>Arial</vt:lpstr>
      <vt:lpstr>Calibri</vt:lpstr>
      <vt:lpstr>Symbol</vt:lpstr>
      <vt:lpstr>Times New Roman</vt:lpstr>
      <vt:lpstr>Tema de Office</vt:lpstr>
      <vt:lpstr>1_Tema de Office</vt:lpstr>
      <vt:lpstr>Forma de onda</vt:lpstr>
      <vt:lpstr> PLANIFICACIÓN  PARA EL AUTOAPRENDIZAJE SEMANA N° 26 CLASE VIRTUAL SEXTO AÑO A LENGUAJE    DE 22 DE SEPTIEMBRE </vt:lpstr>
      <vt:lpstr>Presentación de PowerPoint</vt:lpstr>
      <vt:lpstr>Presentación de PowerPoint</vt:lpstr>
      <vt:lpstr>Importante:</vt:lpstr>
      <vt:lpstr>Presentación de PowerPoint</vt:lpstr>
      <vt:lpstr>Presentación de PowerPoint</vt:lpstr>
      <vt:lpstr>OBJETIVO DE LA CLASE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Ines</cp:lastModifiedBy>
  <cp:revision>189</cp:revision>
  <dcterms:created xsi:type="dcterms:W3CDTF">2020-07-06T03:06:52Z</dcterms:created>
  <dcterms:modified xsi:type="dcterms:W3CDTF">2020-09-10T04:18:00Z</dcterms:modified>
</cp:coreProperties>
</file>