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8" r:id="rId2"/>
    <p:sldId id="256" r:id="rId3"/>
    <p:sldId id="294" r:id="rId4"/>
    <p:sldId id="304" r:id="rId5"/>
    <p:sldId id="306" r:id="rId6"/>
    <p:sldId id="307" r:id="rId7"/>
    <p:sldId id="301" r:id="rId8"/>
    <p:sldId id="305" r:id="rId9"/>
    <p:sldId id="308" r:id="rId10"/>
    <p:sldId id="297" r:id="rId1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5126" autoAdjust="0"/>
  </p:normalViewPr>
  <p:slideViewPr>
    <p:cSldViewPr>
      <p:cViewPr>
        <p:scale>
          <a:sx n="100" d="100"/>
          <a:sy n="100" d="100"/>
        </p:scale>
        <p:origin x="-456" y="-72"/>
      </p:cViewPr>
      <p:guideLst>
        <p:guide orient="horz" pos="2160"/>
        <p:guide pos="2880"/>
      </p:guideLst>
    </p:cSldViewPr>
  </p:slideViewPr>
  <p:outlineViewPr>
    <p:cViewPr>
      <p:scale>
        <a:sx n="33" d="100"/>
        <a:sy n="33" d="100"/>
      </p:scale>
      <p:origin x="48" y="132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1DCF9-6906-40AE-9A3E-DA31479E690A}" type="datetimeFigureOut">
              <a:rPr lang="es-CL" smtClean="0"/>
              <a:t>20-09-2020</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B537C-D402-466D-8D59-2D0DD8A6FDC3}" type="slidenum">
              <a:rPr lang="es-CL" smtClean="0"/>
              <a:t>‹Nº›</a:t>
            </a:fld>
            <a:endParaRPr lang="es-CL"/>
          </a:p>
        </p:txBody>
      </p:sp>
    </p:spTree>
    <p:extLst>
      <p:ext uri="{BB962C8B-B14F-4D97-AF65-F5344CB8AC3E}">
        <p14:creationId xmlns:p14="http://schemas.microsoft.com/office/powerpoint/2010/main" val="20087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30411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05741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4090742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84622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03314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48579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90523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65882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294761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381090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8CC9408-C9F9-4FD8-8325-38140F465313}" type="datetimeFigureOut">
              <a:rPr lang="es-CL" smtClean="0"/>
              <a:t>20-09-2020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66FD08D6-E5B1-4656-83E4-64E93B7E009E}" type="slidenum">
              <a:rPr lang="es-CL" smtClean="0"/>
              <a:t>‹Nº›</a:t>
            </a:fld>
            <a:endParaRPr lang="es-CL"/>
          </a:p>
        </p:txBody>
      </p:sp>
    </p:spTree>
    <p:extLst>
      <p:ext uri="{BB962C8B-B14F-4D97-AF65-F5344CB8AC3E}">
        <p14:creationId xmlns:p14="http://schemas.microsoft.com/office/powerpoint/2010/main" val="153853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C9408-C9F9-4FD8-8325-38140F465313}" type="datetimeFigureOut">
              <a:rPr lang="es-CL" smtClean="0"/>
              <a:t>20-09-2020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D08D6-E5B1-4656-83E4-64E93B7E009E}" type="slidenum">
              <a:rPr lang="es-CL" smtClean="0"/>
              <a:t>‹Nº›</a:t>
            </a:fld>
            <a:endParaRPr lang="es-CL"/>
          </a:p>
        </p:txBody>
      </p:sp>
    </p:spTree>
    <p:extLst>
      <p:ext uri="{BB962C8B-B14F-4D97-AF65-F5344CB8AC3E}">
        <p14:creationId xmlns:p14="http://schemas.microsoft.com/office/powerpoint/2010/main" val="3176902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sara.perez@colegio-jeanpiaget.cl"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2.wdp"/><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7180" y="1628800"/>
            <a:ext cx="7772400" cy="1780108"/>
          </a:xfrm>
        </p:spPr>
        <p:txBody>
          <a:bodyPr>
            <a:noAutofit/>
          </a:bodyPr>
          <a:lstStyle/>
          <a:p>
            <a:r>
              <a:rPr lang="es-CL" sz="2800" b="1" dirty="0"/>
              <a:t>PLANIFICACIÓN  CLASES VIRTUALES</a:t>
            </a:r>
            <a:r>
              <a:rPr lang="es-CL" sz="2800" dirty="0"/>
              <a:t/>
            </a:r>
            <a:br>
              <a:rPr lang="es-CL" sz="2800" dirty="0"/>
            </a:br>
            <a:r>
              <a:rPr lang="es-CL" sz="2800" dirty="0"/>
              <a:t>SEMANA N°26</a:t>
            </a:r>
            <a:br>
              <a:rPr lang="es-CL" sz="2800" dirty="0"/>
            </a:br>
            <a:r>
              <a:rPr lang="es-CL" sz="2800" dirty="0"/>
              <a:t>FECHA : 07 al 11 -09</a:t>
            </a:r>
            <a:br>
              <a:rPr lang="es-CL" sz="2800" dirty="0"/>
            </a:br>
            <a:r>
              <a:rPr lang="es-CL" sz="2800" dirty="0"/>
              <a:t>RELIGIÓN</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dirty="0">
              <a:solidFill>
                <a:prstClr val="black"/>
              </a:solidFill>
            </a:endParaRPr>
          </a:p>
        </p:txBody>
      </p:sp>
      <p:sp>
        <p:nvSpPr>
          <p:cNvPr id="6" name="Rectangle 3"/>
          <p:cNvSpPr>
            <a:spLocks noChangeArrowheads="1"/>
          </p:cNvSpPr>
          <p:nvPr/>
        </p:nvSpPr>
        <p:spPr bwMode="auto">
          <a:xfrm>
            <a:off x="351196" y="5900081"/>
            <a:ext cx="802838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ES" b="1" i="1" dirty="0">
                <a:solidFill>
                  <a:prstClr val="black"/>
                </a:solidFill>
                <a:latin typeface="Times New Roman" pitchFamily="18" charset="0"/>
                <a:ea typeface="Times New Roman" pitchFamily="18" charset="0"/>
                <a:cs typeface="Times New Roman" pitchFamily="18" charset="0"/>
              </a:rPr>
              <a:t>Colegio Jean Piaget</a:t>
            </a:r>
            <a:endParaRPr lang="es-MX" i="1" dirty="0">
              <a:solidFill>
                <a:prstClr val="black"/>
              </a:solidFill>
              <a:latin typeface="Times New Roman" pitchFamily="18" charset="0"/>
              <a:ea typeface="Times New Roman" pitchFamily="18" charset="0"/>
              <a:cs typeface="Times New Roman" pitchFamily="18" charset="0"/>
            </a:endParaRPr>
          </a:p>
          <a:p>
            <a:pPr eaLnBrk="0" fontAlgn="base" hangingPunct="0">
              <a:spcBef>
                <a:spcPct val="0"/>
              </a:spcBef>
              <a:spcAft>
                <a:spcPct val="0"/>
              </a:spcAft>
            </a:pPr>
            <a:r>
              <a:rPr lang="es-ES" sz="1600" b="1" i="1" dirty="0">
                <a:solidFill>
                  <a:prstClr val="black"/>
                </a:solidFill>
                <a:latin typeface="Times New Roman" pitchFamily="18" charset="0"/>
                <a:ea typeface="Times New Roman" pitchFamily="18" charset="0"/>
                <a:cs typeface="Times New Roman" pitchFamily="18" charset="0"/>
              </a:rPr>
              <a:t>Mi escuela, un lugar para aprender y crecer en un ambiente saludable</a:t>
            </a:r>
            <a:endParaRPr lang="es-ES" sz="1600" i="1" dirty="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5841705" y="3645024"/>
            <a:ext cx="3302295" cy="285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44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483768" y="260648"/>
            <a:ext cx="4248472"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sz="2000" b="1" dirty="0"/>
              <a:t>TICKET DE SALIDA</a:t>
            </a:r>
          </a:p>
          <a:p>
            <a:pPr algn="ctr"/>
            <a:r>
              <a:rPr lang="es-CL" sz="2000" b="1" dirty="0"/>
              <a:t>RELIGIÓN</a:t>
            </a:r>
          </a:p>
          <a:p>
            <a:pPr algn="ctr"/>
            <a:r>
              <a:rPr lang="es-CL" sz="2000" b="1" dirty="0"/>
              <a:t>SEMANA N°26</a:t>
            </a:r>
          </a:p>
        </p:txBody>
      </p:sp>
      <p:sp>
        <p:nvSpPr>
          <p:cNvPr id="3" name="2 Rectángulo redondeado"/>
          <p:cNvSpPr/>
          <p:nvPr/>
        </p:nvSpPr>
        <p:spPr>
          <a:xfrm>
            <a:off x="467544" y="1530444"/>
            <a:ext cx="6408712"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CL" dirty="0"/>
              <a:t>Nombre: _______________________________________</a:t>
            </a:r>
          </a:p>
        </p:txBody>
      </p:sp>
      <p:sp>
        <p:nvSpPr>
          <p:cNvPr id="4" name="3 CuadroTexto"/>
          <p:cNvSpPr txBox="1"/>
          <p:nvPr/>
        </p:nvSpPr>
        <p:spPr>
          <a:xfrm>
            <a:off x="467544" y="2456128"/>
            <a:ext cx="7704856" cy="2585323"/>
          </a:xfrm>
          <a:prstGeom prst="rect">
            <a:avLst/>
          </a:prstGeom>
          <a:noFill/>
        </p:spPr>
        <p:txBody>
          <a:bodyPr wrap="square" rtlCol="0">
            <a:spAutoFit/>
          </a:bodyPr>
          <a:lstStyle/>
          <a:p>
            <a:r>
              <a:rPr lang="es-CL" dirty="0"/>
              <a:t>1) ¿Cuál es la importancia que el ser humano tenga Amistades?</a:t>
            </a:r>
          </a:p>
          <a:p>
            <a:endParaRPr lang="es-CL" dirty="0"/>
          </a:p>
          <a:p>
            <a:endParaRPr lang="es-CL" dirty="0"/>
          </a:p>
          <a:p>
            <a:r>
              <a:rPr lang="es-CL" dirty="0"/>
              <a:t>2)¿Cómo  conocer la verdadera amistad?</a:t>
            </a:r>
          </a:p>
          <a:p>
            <a:endParaRPr lang="es-CL" dirty="0"/>
          </a:p>
          <a:p>
            <a:endParaRPr lang="es-CL" dirty="0"/>
          </a:p>
          <a:p>
            <a:r>
              <a:rPr lang="es-CL" dirty="0"/>
              <a:t>3) Somos personas sociables ¿Necesitamos amistades para relacionarlos y ser más felices?</a:t>
            </a:r>
          </a:p>
          <a:p>
            <a:endParaRPr lang="es-CL" dirty="0"/>
          </a:p>
        </p:txBody>
      </p:sp>
      <p:sp>
        <p:nvSpPr>
          <p:cNvPr id="5" name="4 Rectángulo redondeado"/>
          <p:cNvSpPr/>
          <p:nvPr/>
        </p:nvSpPr>
        <p:spPr>
          <a:xfrm>
            <a:off x="5508104" y="5157192"/>
            <a:ext cx="3384376" cy="14401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CL" dirty="0"/>
              <a:t>Enviar fotografía de este ticket de salida al: </a:t>
            </a:r>
          </a:p>
          <a:p>
            <a:pPr algn="just"/>
            <a:r>
              <a:rPr lang="es-CL" dirty="0"/>
              <a:t>Correo:</a:t>
            </a:r>
            <a:r>
              <a:rPr lang="es-ES_tradnl" sz="1800" dirty="0">
                <a:effectLst/>
                <a:latin typeface="Calibri" panose="020F0502020204030204" pitchFamily="34" charset="0"/>
                <a:ea typeface="Calibri" panose="020F0502020204030204" pitchFamily="34" charset="0"/>
                <a:cs typeface="Calibri" panose="020F0502020204030204" pitchFamily="34" charset="0"/>
              </a:rPr>
              <a:t>Correo del docente </a:t>
            </a:r>
            <a:r>
              <a:rPr lang="es-ES_tradnl"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sara.perez@colegio-jeanpiaget.cl</a:t>
            </a:r>
            <a:r>
              <a:rPr lang="es-ES_tradnl" sz="1800" dirty="0">
                <a:effectLst/>
                <a:latin typeface="Calibri" panose="020F0502020204030204" pitchFamily="34" charset="0"/>
                <a:ea typeface="Calibri" panose="020F0502020204030204" pitchFamily="34" charset="0"/>
                <a:cs typeface="Calibri" panose="020F0502020204030204" pitchFamily="34" charset="0"/>
              </a:rPr>
              <a:t>   </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p>
            <a:r>
              <a:rPr lang="es-ES_tradnl" sz="1800" dirty="0">
                <a:effectLst/>
                <a:latin typeface="Calibri" panose="020F0502020204030204" pitchFamily="34" charset="0"/>
                <a:ea typeface="Calibri" panose="020F0502020204030204" pitchFamily="34" charset="0"/>
              </a:rPr>
              <a:t>O al celular +56955211769 </a:t>
            </a:r>
            <a:endParaRPr lang="es-CL" dirty="0"/>
          </a:p>
          <a:p>
            <a:pPr algn="ctr"/>
            <a:endParaRPr lang="es-CL" dirty="0"/>
          </a:p>
        </p:txBody>
      </p:sp>
      <p:pic>
        <p:nvPicPr>
          <p:cNvPr id="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256194" y="186602"/>
            <a:ext cx="1254953" cy="108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6">
            <a:extLst>
              <a:ext uri="{FF2B5EF4-FFF2-40B4-BE49-F238E27FC236}">
                <a16:creationId xmlns:a16="http://schemas.microsoft.com/office/drawing/2014/main" xmlns="" id="{DF23A813-31B4-4A5E-9E3C-DD68EA30BEC3}"/>
              </a:ext>
            </a:extLst>
          </p:cNvPr>
          <p:cNvPicPr>
            <a:picLocks noChangeAspect="1"/>
          </p:cNvPicPr>
          <p:nvPr/>
        </p:nvPicPr>
        <p:blipFill>
          <a:blip r:embed="rId5"/>
          <a:stretch>
            <a:fillRect/>
          </a:stretch>
        </p:blipFill>
        <p:spPr>
          <a:xfrm>
            <a:off x="1259632" y="4797152"/>
            <a:ext cx="2520280" cy="1944216"/>
          </a:xfrm>
          <a:prstGeom prst="rect">
            <a:avLst/>
          </a:prstGeom>
        </p:spPr>
      </p:pic>
    </p:spTree>
    <p:extLst>
      <p:ext uri="{BB962C8B-B14F-4D97-AF65-F5344CB8AC3E}">
        <p14:creationId xmlns:p14="http://schemas.microsoft.com/office/powerpoint/2010/main" val="46809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695062824"/>
              </p:ext>
            </p:extLst>
          </p:nvPr>
        </p:nvGraphicFramePr>
        <p:xfrm>
          <a:off x="467544" y="965102"/>
          <a:ext cx="8136904" cy="5024904"/>
        </p:xfrm>
        <a:graphic>
          <a:graphicData uri="http://schemas.openxmlformats.org/drawingml/2006/table">
            <a:tbl>
              <a:tblPr firstRow="1" firstCol="1" bandRow="1"/>
              <a:tblGrid>
                <a:gridCol w="2592288">
                  <a:extLst>
                    <a:ext uri="{9D8B030D-6E8A-4147-A177-3AD203B41FA5}">
                      <a16:colId xmlns:a16="http://schemas.microsoft.com/office/drawing/2014/main" xmlns="" val="20000"/>
                    </a:ext>
                  </a:extLst>
                </a:gridCol>
                <a:gridCol w="5544616">
                  <a:extLst>
                    <a:ext uri="{9D8B030D-6E8A-4147-A177-3AD203B41FA5}">
                      <a16:colId xmlns:a16="http://schemas.microsoft.com/office/drawing/2014/main" xmlns="" val="20001"/>
                    </a:ext>
                  </a:extLst>
                </a:gridCol>
              </a:tblGrid>
              <a:tr h="303226">
                <a:tc>
                  <a:txBody>
                    <a:bodyPr/>
                    <a:lstStyle/>
                    <a:p>
                      <a:pPr algn="just">
                        <a:spcAft>
                          <a:spcPts val="0"/>
                        </a:spcAft>
                      </a:pPr>
                      <a:r>
                        <a:rPr lang="es-ES_tradnl" sz="1200" b="1" dirty="0">
                          <a:effectLst/>
                          <a:latin typeface="+mn-lt"/>
                          <a:ea typeface="Calibri"/>
                          <a:cs typeface="Times New Roman"/>
                        </a:rPr>
                        <a:t>ASIGNATURA /CURSO</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tabLst>
                          <a:tab pos="2276475" algn="l"/>
                        </a:tabLst>
                      </a:pPr>
                      <a:r>
                        <a:rPr lang="es-CL" sz="1400" dirty="0">
                          <a:effectLst/>
                          <a:latin typeface="+mn-lt"/>
                          <a:ea typeface="Calibri"/>
                          <a:cs typeface="Times New Roman"/>
                        </a:rPr>
                        <a:t>Religión  6°to  Básico</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94218">
                <a:tc>
                  <a:txBody>
                    <a:bodyPr/>
                    <a:lstStyle/>
                    <a:p>
                      <a:pPr algn="just">
                        <a:spcAft>
                          <a:spcPts val="0"/>
                        </a:spcAft>
                      </a:pPr>
                      <a:r>
                        <a:rPr lang="es-ES_tradnl" sz="1200" b="1" dirty="0">
                          <a:effectLst/>
                          <a:latin typeface="+mn-lt"/>
                          <a:ea typeface="Calibri"/>
                          <a:cs typeface="Times New Roman"/>
                        </a:rPr>
                        <a:t>NOMBRE DEL PROFESOR/A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CL" sz="1400" dirty="0">
                          <a:effectLst/>
                          <a:latin typeface="+mn-lt"/>
                          <a:ea typeface="Calibri"/>
                          <a:cs typeface="Times New Roman"/>
                        </a:rPr>
                        <a:t>Juana Valladares San Martín</a:t>
                      </a: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94218">
                <a:tc>
                  <a:txBody>
                    <a:bodyPr/>
                    <a:lstStyle/>
                    <a:p>
                      <a:pPr algn="just">
                        <a:spcAft>
                          <a:spcPts val="0"/>
                        </a:spcAft>
                      </a:pPr>
                      <a:r>
                        <a:rPr lang="es-CL" sz="1200" b="1" dirty="0">
                          <a:effectLst/>
                          <a:latin typeface="+mn-lt"/>
                          <a:ea typeface="Calibri"/>
                          <a:cs typeface="Times New Roman"/>
                        </a:rPr>
                        <a:t>EDUCADORA</a:t>
                      </a:r>
                      <a:r>
                        <a:rPr lang="es-CL" sz="1200" b="1" baseline="0" dirty="0">
                          <a:effectLst/>
                          <a:latin typeface="+mn-lt"/>
                          <a:ea typeface="Calibri"/>
                          <a:cs typeface="Times New Roman"/>
                        </a:rPr>
                        <a:t> DIFERENCIAL</a:t>
                      </a:r>
                      <a:endParaRPr lang="es-CL" sz="12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909676">
                <a:tc>
                  <a:txBody>
                    <a:bodyPr/>
                    <a:lstStyle/>
                    <a:p>
                      <a:pPr algn="just">
                        <a:spcAft>
                          <a:spcPts val="0"/>
                        </a:spcAft>
                      </a:pPr>
                      <a:r>
                        <a:rPr lang="es-ES_tradnl" sz="1200" b="1" dirty="0">
                          <a:effectLst/>
                          <a:latin typeface="+mn-lt"/>
                          <a:ea typeface="Calibri"/>
                          <a:cs typeface="Times New Roman"/>
                        </a:rPr>
                        <a:t>OBJETIVO DE APRENDIZAJE PRIORIZACIÓN NIVEL 1</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ES" sz="1400" b="1" dirty="0">
                          <a:effectLst/>
                          <a:latin typeface="Arial" panose="020B0604020202020204" pitchFamily="34" charset="0"/>
                          <a:ea typeface="Calibri" panose="020F0502020204030204" pitchFamily="34" charset="0"/>
                        </a:rPr>
                        <a:t> </a:t>
                      </a:r>
                      <a:r>
                        <a:rPr lang="es-ES" sz="1400" b="0" dirty="0">
                          <a:effectLst/>
                          <a:latin typeface="Arial" panose="020B0604020202020204" pitchFamily="34" charset="0"/>
                          <a:ea typeface="Calibri" panose="020F0502020204030204" pitchFamily="34" charset="0"/>
                        </a:rPr>
                        <a:t>OA 5 Analizar sus relaciones, presenciales o virtuales a través de las redes sociales, y las de su entorno inmediato atendiendo a los derechos de las personas involucradas considerando los principios de igualdad, dignidad, inclusión y no discriminación.</a:t>
                      </a:r>
                    </a:p>
                    <a:p>
                      <a:pPr algn="just">
                        <a:spcAft>
                          <a:spcPts val="0"/>
                        </a:spcAft>
                      </a:pP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171113">
                <a:tc>
                  <a:txBody>
                    <a:bodyPr/>
                    <a:lstStyle/>
                    <a:p>
                      <a:pPr algn="just">
                        <a:spcAft>
                          <a:spcPts val="0"/>
                        </a:spcAft>
                      </a:pPr>
                      <a:endParaRPr lang="es-ES_tradnl" sz="1200" b="1" dirty="0">
                        <a:effectLst/>
                        <a:highlight>
                          <a:srgbClr val="FFFF00"/>
                        </a:highlight>
                        <a:latin typeface="+mn-lt"/>
                        <a:ea typeface="Calibri"/>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S_tradnl" sz="1200" b="1" dirty="0">
                          <a:effectLst/>
                          <a:latin typeface="+mn-lt"/>
                          <a:ea typeface="Calibri"/>
                          <a:cs typeface="Times New Roman"/>
                        </a:rPr>
                        <a:t>INDICADORES DE EVALUACIÓN PARA OA</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nSpc>
                          <a:spcPct val="115000"/>
                        </a:lnSpc>
                        <a:spcAft>
                          <a:spcPts val="0"/>
                        </a:spcAft>
                      </a:pPr>
                      <a:r>
                        <a:rPr lang="es-ES" sz="1400" b="1" dirty="0"/>
                        <a:t> -    </a:t>
                      </a:r>
                      <a:r>
                        <a:rPr lang="es-ES" sz="1400" b="0" dirty="0"/>
                        <a:t>Conocen concepto de la Amistad</a:t>
                      </a:r>
                    </a:p>
                    <a:p>
                      <a:pPr>
                        <a:lnSpc>
                          <a:spcPct val="115000"/>
                        </a:lnSpc>
                        <a:spcAft>
                          <a:spcPts val="0"/>
                        </a:spcAft>
                      </a:pPr>
                      <a:r>
                        <a:rPr lang="es-ES" sz="1400" b="0" dirty="0"/>
                        <a:t>  -    Identifican tipos de amistades</a:t>
                      </a:r>
                    </a:p>
                    <a:p>
                      <a:pPr marL="0" indent="0">
                        <a:lnSpc>
                          <a:spcPct val="115000"/>
                        </a:lnSpc>
                        <a:spcAft>
                          <a:spcPts val="0"/>
                        </a:spcAft>
                        <a:buFontTx/>
                        <a:buNone/>
                      </a:pPr>
                      <a:r>
                        <a:rPr lang="es-ES" sz="1400" b="0" dirty="0"/>
                        <a:t>  -   Leen texto de una Fábula y contestan preguntas del mismo.</a:t>
                      </a:r>
                    </a:p>
                    <a:p>
                      <a:pPr marL="0" indent="0">
                        <a:lnSpc>
                          <a:spcPct val="115000"/>
                        </a:lnSpc>
                        <a:spcAft>
                          <a:spcPts val="0"/>
                        </a:spcAft>
                        <a:buFontTx/>
                        <a:buNone/>
                      </a:pPr>
                      <a:r>
                        <a:rPr lang="es-ES" sz="1400" b="0" dirty="0"/>
                        <a:t>-   Distinguen Tipos de amistades.</a:t>
                      </a:r>
                    </a:p>
                    <a:p>
                      <a:pPr marL="0" indent="0">
                        <a:lnSpc>
                          <a:spcPct val="115000"/>
                        </a:lnSpc>
                        <a:spcAft>
                          <a:spcPts val="0"/>
                        </a:spcAft>
                        <a:buFontTx/>
                        <a:buNone/>
                      </a:pPr>
                      <a:r>
                        <a:rPr lang="es-ES" sz="1400" b="0"/>
                        <a:t>  - </a:t>
                      </a:r>
                      <a:r>
                        <a:rPr lang="es-ES" sz="1400" b="0" dirty="0"/>
                        <a:t>Responden ticket de salida</a:t>
                      </a:r>
                      <a:endParaRPr lang="es-CL" sz="1400" b="0" dirty="0"/>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03226">
                <a:tc>
                  <a:txBody>
                    <a:bodyPr/>
                    <a:lstStyle/>
                    <a:p>
                      <a:pPr algn="just">
                        <a:spcAft>
                          <a:spcPts val="0"/>
                        </a:spcAft>
                      </a:pPr>
                      <a:r>
                        <a:rPr lang="es-ES_tradnl" sz="1200" b="1" dirty="0">
                          <a:effectLst/>
                          <a:latin typeface="+mn-lt"/>
                          <a:ea typeface="Calibri"/>
                          <a:cs typeface="Times New Roman"/>
                        </a:rPr>
                        <a:t>CONTENIDO /HABILIDADES</a:t>
                      </a:r>
                      <a:endParaRPr lang="es-CL" sz="12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ES" sz="1400" dirty="0"/>
                        <a:t>El valor de la amistad</a:t>
                      </a:r>
                      <a:endParaRPr lang="es-CL" sz="1400" dirty="0"/>
                    </a:p>
                    <a:p>
                      <a:pPr algn="just">
                        <a:spcAft>
                          <a:spcPts val="0"/>
                        </a:spcAft>
                      </a:pPr>
                      <a:r>
                        <a:rPr lang="es-CL" sz="1400" dirty="0"/>
                        <a:t>Identificar, leer, compartir, opinar, contestar preguntas, pintar, elaborar. </a:t>
                      </a:r>
                      <a:endParaRPr lang="es-CL" sz="1400" b="1"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06451">
                <a:tc>
                  <a:txBody>
                    <a:bodyPr/>
                    <a:lstStyle/>
                    <a:p>
                      <a:pPr algn="just">
                        <a:spcAft>
                          <a:spcPts val="0"/>
                        </a:spcAft>
                      </a:pPr>
                      <a:r>
                        <a:rPr lang="es-ES_tradnl" sz="1200" b="1">
                          <a:effectLst/>
                          <a:latin typeface="+mn-lt"/>
                          <a:ea typeface="Calibri"/>
                          <a:cs typeface="Times New Roman"/>
                        </a:rPr>
                        <a:t>OBJETIVO DE LA CLASE</a:t>
                      </a:r>
                      <a:endParaRPr lang="es-CL" sz="120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spcAft>
                          <a:spcPts val="0"/>
                        </a:spcAft>
                      </a:pPr>
                      <a:r>
                        <a:rPr lang="es-ES" sz="1400" dirty="0"/>
                        <a:t>Identificar que el valor de la amistad es la relación de afecto, simpatía y confianza que se establece entre personas.</a:t>
                      </a:r>
                      <a:endParaRPr lang="es-CL" sz="1400" dirty="0">
                        <a:effectLst/>
                        <a:latin typeface="+mn-lt"/>
                        <a:ea typeface="Calibri"/>
                        <a:cs typeface="Times New Roman"/>
                      </a:endParaRPr>
                    </a:p>
                  </a:txBody>
                  <a:tcPr marL="37481" marR="374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606451">
                <a:tc>
                  <a:txBody>
                    <a:bodyPr/>
                    <a:lstStyle/>
                    <a:p>
                      <a:pPr marL="0" marR="0" algn="just">
                        <a:spcBef>
                          <a:spcPts val="0"/>
                        </a:spcBef>
                        <a:spcAft>
                          <a:spcPts val="0"/>
                        </a:spcAft>
                      </a:pPr>
                      <a:r>
                        <a:rPr lang="es-CL" sz="1200" b="1" dirty="0">
                          <a:effectLst/>
                          <a:latin typeface="+mn-lt"/>
                        </a:rPr>
                        <a:t>EVALUACIÓN</a:t>
                      </a:r>
                      <a:endParaRPr lang="es-CL" sz="1200" dirty="0">
                        <a:effectLst/>
                        <a:latin typeface="+mn-lt"/>
                      </a:endParaRPr>
                    </a:p>
                    <a:p>
                      <a:pPr marL="0" marR="0" algn="just">
                        <a:spcBef>
                          <a:spcPts val="0"/>
                        </a:spcBef>
                        <a:spcAft>
                          <a:spcPts val="0"/>
                        </a:spcAft>
                      </a:pPr>
                      <a:r>
                        <a:rPr lang="es-CL" sz="1200" b="1" dirty="0">
                          <a:effectLst/>
                          <a:latin typeface="+mn-lt"/>
                        </a:rPr>
                        <a:t> </a:t>
                      </a:r>
                      <a:endParaRPr lang="es-CL" sz="1200" dirty="0">
                        <a:effectLst/>
                        <a:latin typeface="+mn-lt"/>
                      </a:endParaRP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just">
                        <a:spcBef>
                          <a:spcPts val="0"/>
                        </a:spcBef>
                        <a:spcAft>
                          <a:spcPts val="0"/>
                        </a:spcAft>
                      </a:pPr>
                      <a:r>
                        <a:rPr lang="es-CL" sz="1600" b="0" dirty="0">
                          <a:effectLst/>
                          <a:latin typeface="+mn-lt"/>
                        </a:rPr>
                        <a:t>Evaluación Formativa</a:t>
                      </a:r>
                    </a:p>
                    <a:p>
                      <a:pPr marL="0" marR="0" algn="just">
                        <a:spcBef>
                          <a:spcPts val="0"/>
                        </a:spcBef>
                        <a:spcAft>
                          <a:spcPts val="0"/>
                        </a:spcAft>
                      </a:pPr>
                      <a:r>
                        <a:rPr lang="es-CL" sz="1600" b="0" dirty="0">
                          <a:effectLst/>
                          <a:latin typeface="+mn-lt"/>
                        </a:rPr>
                        <a:t>Tickets de salida</a:t>
                      </a:r>
                    </a:p>
                  </a:txBody>
                  <a:tcPr marL="29481" marR="29481" marT="14741" marB="147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524328" y="112557"/>
            <a:ext cx="986819" cy="85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816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3E729482-0FC1-4274-B543-43AE8A7675BD}"/>
              </a:ext>
            </a:extLst>
          </p:cNvPr>
          <p:cNvPicPr>
            <a:picLocks noChangeAspect="1"/>
          </p:cNvPicPr>
          <p:nvPr/>
        </p:nvPicPr>
        <p:blipFill>
          <a:blip r:embed="rId2"/>
          <a:stretch>
            <a:fillRect/>
          </a:stretch>
        </p:blipFill>
        <p:spPr>
          <a:xfrm>
            <a:off x="3059832" y="1"/>
            <a:ext cx="5822602" cy="1772816"/>
          </a:xfrm>
          <a:prstGeom prst="rect">
            <a:avLst/>
          </a:prstGeom>
        </p:spPr>
      </p:pic>
      <p:pic>
        <p:nvPicPr>
          <p:cNvPr id="5" name="Imagen 4">
            <a:extLst>
              <a:ext uri="{FF2B5EF4-FFF2-40B4-BE49-F238E27FC236}">
                <a16:creationId xmlns:a16="http://schemas.microsoft.com/office/drawing/2014/main" xmlns="" id="{6C430AFF-DCF9-49E4-81D0-3BF37BC004F4}"/>
              </a:ext>
            </a:extLst>
          </p:cNvPr>
          <p:cNvPicPr>
            <a:picLocks noChangeAspect="1"/>
          </p:cNvPicPr>
          <p:nvPr/>
        </p:nvPicPr>
        <p:blipFill rotWithShape="1">
          <a:blip r:embed="rId3"/>
          <a:srcRect l="65751" t="23101" r="11792" b="66461"/>
          <a:stretch/>
        </p:blipFill>
        <p:spPr>
          <a:xfrm>
            <a:off x="261565" y="2331086"/>
            <a:ext cx="8620870" cy="2195828"/>
          </a:xfrm>
          <a:prstGeom prst="rect">
            <a:avLst/>
          </a:prstGeom>
        </p:spPr>
      </p:pic>
      <p:pic>
        <p:nvPicPr>
          <p:cNvPr id="6" name="Imagen 5">
            <a:extLst>
              <a:ext uri="{FF2B5EF4-FFF2-40B4-BE49-F238E27FC236}">
                <a16:creationId xmlns:a16="http://schemas.microsoft.com/office/drawing/2014/main" xmlns="" id="{CA05D7D9-7B27-4FC5-AB37-AED54CB6C0CF}"/>
              </a:ext>
            </a:extLst>
          </p:cNvPr>
          <p:cNvPicPr>
            <a:picLocks noChangeAspect="1"/>
          </p:cNvPicPr>
          <p:nvPr/>
        </p:nvPicPr>
        <p:blipFill>
          <a:blip r:embed="rId4"/>
          <a:stretch>
            <a:fillRect/>
          </a:stretch>
        </p:blipFill>
        <p:spPr>
          <a:xfrm>
            <a:off x="261565" y="188640"/>
            <a:ext cx="1862163" cy="1584177"/>
          </a:xfrm>
          <a:prstGeom prst="rect">
            <a:avLst/>
          </a:prstGeom>
        </p:spPr>
      </p:pic>
    </p:spTree>
    <p:extLst>
      <p:ext uri="{BB962C8B-B14F-4D97-AF65-F5344CB8AC3E}">
        <p14:creationId xmlns:p14="http://schemas.microsoft.com/office/powerpoint/2010/main" val="119498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199" y="260648"/>
            <a:ext cx="8278635" cy="288032"/>
          </a:xfrm>
        </p:spPr>
        <p:txBody>
          <a:bodyPr>
            <a:normAutofit fontScale="90000"/>
          </a:bodyPr>
          <a:lstStyle/>
          <a:p>
            <a:r>
              <a:rPr lang="es-ES" dirty="0"/>
              <a:t>El valor de la Amistad</a:t>
            </a:r>
            <a:endParaRPr lang="es-CL" dirty="0"/>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452319" y="-5755"/>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a:extLst>
              <a:ext uri="{FF2B5EF4-FFF2-40B4-BE49-F238E27FC236}">
                <a16:creationId xmlns:a16="http://schemas.microsoft.com/office/drawing/2014/main" xmlns="" id="{B9A14CCD-CBC4-4A54-AD2B-34899113F1DF}"/>
              </a:ext>
            </a:extLst>
          </p:cNvPr>
          <p:cNvSpPr txBox="1"/>
          <p:nvPr/>
        </p:nvSpPr>
        <p:spPr>
          <a:xfrm>
            <a:off x="457199" y="1103115"/>
            <a:ext cx="7715201" cy="4431983"/>
          </a:xfrm>
          <a:prstGeom prst="rect">
            <a:avLst/>
          </a:prstGeom>
          <a:noFill/>
        </p:spPr>
        <p:txBody>
          <a:bodyPr wrap="square">
            <a:spAutoFit/>
          </a:bodyPr>
          <a:lstStyle/>
          <a:p>
            <a:r>
              <a:rPr lang="es-ES" dirty="0"/>
              <a:t>1.-Lee el texto que habla sobre </a:t>
            </a:r>
            <a:r>
              <a:rPr lang="es-ES" dirty="0" smtClean="0"/>
              <a:t>la </a:t>
            </a:r>
            <a:r>
              <a:rPr lang="es-ES" dirty="0"/>
              <a:t>amistad y comparte tú opinión sobre lo leído.</a:t>
            </a:r>
          </a:p>
          <a:p>
            <a:endParaRPr lang="es-ES" dirty="0"/>
          </a:p>
          <a:p>
            <a:endParaRPr lang="es-ES" dirty="0"/>
          </a:p>
          <a:p>
            <a:pPr algn="just"/>
            <a:r>
              <a:rPr lang="es-ES" sz="2400" dirty="0"/>
              <a:t> </a:t>
            </a:r>
            <a:r>
              <a:rPr lang="es-ES" sz="3600" dirty="0"/>
              <a:t>La amistad </a:t>
            </a:r>
            <a:r>
              <a:rPr lang="es-ES" sz="2400" dirty="0"/>
              <a:t>es un bien preciado y un tesoro para nuestra alma, es una especie de hilo que une a las personas con una fuerza superior, el valor de la amistad radica en el </a:t>
            </a:r>
            <a:r>
              <a:rPr lang="es-ES" sz="2400" b="1" u="sng" dirty="0"/>
              <a:t>respeto, tolerancia, amor y armonía</a:t>
            </a:r>
            <a:r>
              <a:rPr lang="es-ES" sz="2400" dirty="0"/>
              <a:t>. Tener amigos es un preciado regalo, por lo que debemos considerarlo como una gran bendición del universo para nuestras vidas. Cuando dos personas se agradan, se establece entre ellas un hermoso y sutil vínculo, en la que se forma una especie de hilo de oro, el cual se debe conservar. </a:t>
            </a:r>
          </a:p>
        </p:txBody>
      </p:sp>
    </p:spTree>
    <p:extLst>
      <p:ext uri="{BB962C8B-B14F-4D97-AF65-F5344CB8AC3E}">
        <p14:creationId xmlns:p14="http://schemas.microsoft.com/office/powerpoint/2010/main" val="2775645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7C4D9DC-17DE-456C-B51C-DBB1C0F20E35}"/>
              </a:ext>
            </a:extLst>
          </p:cNvPr>
          <p:cNvSpPr>
            <a:spLocks noGrp="1"/>
          </p:cNvSpPr>
          <p:nvPr>
            <p:ph type="title"/>
          </p:nvPr>
        </p:nvSpPr>
        <p:spPr/>
        <p:txBody>
          <a:bodyPr/>
          <a:lstStyle/>
          <a:p>
            <a:r>
              <a:rPr lang="es-CL" dirty="0"/>
              <a:t>VALOR - AMISTAD</a:t>
            </a:r>
          </a:p>
        </p:txBody>
      </p:sp>
      <p:pic>
        <p:nvPicPr>
          <p:cNvPr id="3" name="Imagen 2">
            <a:extLst>
              <a:ext uri="{FF2B5EF4-FFF2-40B4-BE49-F238E27FC236}">
                <a16:creationId xmlns:a16="http://schemas.microsoft.com/office/drawing/2014/main" xmlns="" id="{F106E34D-B83E-4211-84FE-67BE30357C9D}"/>
              </a:ext>
            </a:extLst>
          </p:cNvPr>
          <p:cNvPicPr>
            <a:picLocks noChangeAspect="1"/>
          </p:cNvPicPr>
          <p:nvPr/>
        </p:nvPicPr>
        <p:blipFill>
          <a:blip r:embed="rId2"/>
          <a:stretch>
            <a:fillRect/>
          </a:stretch>
        </p:blipFill>
        <p:spPr>
          <a:xfrm>
            <a:off x="179512" y="1428056"/>
            <a:ext cx="4680520" cy="5313312"/>
          </a:xfrm>
          <a:prstGeom prst="rect">
            <a:avLst/>
          </a:prstGeom>
        </p:spPr>
      </p:pic>
      <p:pic>
        <p:nvPicPr>
          <p:cNvPr id="4" name="Imagen 3">
            <a:extLst>
              <a:ext uri="{FF2B5EF4-FFF2-40B4-BE49-F238E27FC236}">
                <a16:creationId xmlns:a16="http://schemas.microsoft.com/office/drawing/2014/main" xmlns="" id="{D69469D4-7A66-42BE-AD1E-8186A5967651}"/>
              </a:ext>
            </a:extLst>
          </p:cNvPr>
          <p:cNvPicPr>
            <a:picLocks noChangeAspect="1"/>
          </p:cNvPicPr>
          <p:nvPr/>
        </p:nvPicPr>
        <p:blipFill>
          <a:blip r:embed="rId3"/>
          <a:stretch>
            <a:fillRect/>
          </a:stretch>
        </p:blipFill>
        <p:spPr>
          <a:xfrm>
            <a:off x="5004048" y="1410132"/>
            <a:ext cx="3960440" cy="2450915"/>
          </a:xfrm>
          <a:prstGeom prst="rect">
            <a:avLst/>
          </a:prstGeom>
        </p:spPr>
      </p:pic>
      <p:pic>
        <p:nvPicPr>
          <p:cNvPr id="6" name="Imagen 5">
            <a:extLst>
              <a:ext uri="{FF2B5EF4-FFF2-40B4-BE49-F238E27FC236}">
                <a16:creationId xmlns:a16="http://schemas.microsoft.com/office/drawing/2014/main" xmlns="" id="{4EB28588-B44A-44AA-96EA-45FA1C0AFE13}"/>
              </a:ext>
            </a:extLst>
          </p:cNvPr>
          <p:cNvPicPr>
            <a:picLocks noChangeAspect="1"/>
          </p:cNvPicPr>
          <p:nvPr/>
        </p:nvPicPr>
        <p:blipFill>
          <a:blip r:embed="rId4"/>
          <a:stretch>
            <a:fillRect/>
          </a:stretch>
        </p:blipFill>
        <p:spPr>
          <a:xfrm>
            <a:off x="5148064" y="3933056"/>
            <a:ext cx="3816423" cy="1713358"/>
          </a:xfrm>
          <a:prstGeom prst="rect">
            <a:avLst/>
          </a:prstGeom>
        </p:spPr>
      </p:pic>
    </p:spTree>
    <p:extLst>
      <p:ext uri="{BB962C8B-B14F-4D97-AF65-F5344CB8AC3E}">
        <p14:creationId xmlns:p14="http://schemas.microsoft.com/office/powerpoint/2010/main" val="876134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3E18FA-6C70-4375-93AD-FF9A2E8B8239}"/>
              </a:ext>
            </a:extLst>
          </p:cNvPr>
          <p:cNvSpPr>
            <a:spLocks noGrp="1"/>
          </p:cNvSpPr>
          <p:nvPr>
            <p:ph type="title"/>
          </p:nvPr>
        </p:nvSpPr>
        <p:spPr/>
        <p:txBody>
          <a:bodyPr/>
          <a:lstStyle/>
          <a:p>
            <a:r>
              <a:rPr lang="es-CL" dirty="0"/>
              <a:t>VALOR  AMISTAD</a:t>
            </a:r>
          </a:p>
        </p:txBody>
      </p:sp>
      <p:sp>
        <p:nvSpPr>
          <p:cNvPr id="14" name="CuadroTexto 13">
            <a:extLst>
              <a:ext uri="{FF2B5EF4-FFF2-40B4-BE49-F238E27FC236}">
                <a16:creationId xmlns:a16="http://schemas.microsoft.com/office/drawing/2014/main" xmlns="" id="{F80D97B0-CA27-4E75-A5AF-B2ED4B12B8E8}"/>
              </a:ext>
            </a:extLst>
          </p:cNvPr>
          <p:cNvSpPr txBox="1"/>
          <p:nvPr/>
        </p:nvSpPr>
        <p:spPr>
          <a:xfrm>
            <a:off x="3054474" y="1196752"/>
            <a:ext cx="6089526" cy="5262979"/>
          </a:xfrm>
          <a:prstGeom prst="rect">
            <a:avLst/>
          </a:prstGeom>
          <a:noFill/>
        </p:spPr>
        <p:txBody>
          <a:bodyPr wrap="square">
            <a:spAutoFit/>
          </a:bodyPr>
          <a:lstStyle/>
          <a:p>
            <a:r>
              <a:rPr lang="es-ES" sz="2800" dirty="0"/>
              <a:t>La amistad tiene relación con el </a:t>
            </a:r>
            <a:r>
              <a:rPr lang="es-ES" sz="2800" b="1" u="sng" dirty="0"/>
              <a:t>afecto, simpatía, lealtad y confianza</a:t>
            </a:r>
            <a:r>
              <a:rPr lang="es-ES" sz="2800" dirty="0"/>
              <a:t> que se establece entre personas que no son familia. pueden nacer en los más diversos contextos y situaciones:</a:t>
            </a:r>
          </a:p>
          <a:p>
            <a:r>
              <a:rPr lang="es-ES" sz="2800" dirty="0"/>
              <a:t>* El lugar donde vivimos.</a:t>
            </a:r>
          </a:p>
          <a:p>
            <a:pPr marL="457200" indent="-457200">
              <a:buFont typeface="Arial" panose="020B0604020202020204" pitchFamily="34" charset="0"/>
              <a:buChar char="•"/>
            </a:pPr>
            <a:r>
              <a:rPr lang="es-ES" sz="2800" dirty="0"/>
              <a:t>El sitio donde trabajamos.</a:t>
            </a:r>
          </a:p>
          <a:p>
            <a:pPr marL="457200" indent="-457200">
              <a:buFont typeface="Arial" panose="020B0604020202020204" pitchFamily="34" charset="0"/>
              <a:buChar char="•"/>
            </a:pPr>
            <a:r>
              <a:rPr lang="es-ES" sz="2800" dirty="0"/>
              <a:t> La escuela.</a:t>
            </a:r>
          </a:p>
          <a:p>
            <a:pPr marL="457200" indent="-457200">
              <a:buFont typeface="Arial" panose="020B0604020202020204" pitchFamily="34" charset="0"/>
              <a:buChar char="•"/>
            </a:pPr>
            <a:r>
              <a:rPr lang="es-ES" sz="2800" dirty="0"/>
              <a:t>La universidad.</a:t>
            </a:r>
          </a:p>
          <a:p>
            <a:pPr marL="457200" indent="-457200">
              <a:buFont typeface="Arial" panose="020B0604020202020204" pitchFamily="34" charset="0"/>
              <a:buChar char="•"/>
            </a:pPr>
            <a:r>
              <a:rPr lang="es-ES" sz="2800" dirty="0"/>
              <a:t>Fiestas, reuniones, a través de otros</a:t>
            </a:r>
          </a:p>
          <a:p>
            <a:r>
              <a:rPr lang="es-ES" sz="2800" dirty="0"/>
              <a:t>amigos y amigas.</a:t>
            </a:r>
          </a:p>
          <a:p>
            <a:r>
              <a:rPr lang="es-ES" sz="2800" dirty="0"/>
              <a:t> *Redes sociales, etc.…</a:t>
            </a:r>
            <a:endParaRPr lang="es-CL" sz="2800" dirty="0"/>
          </a:p>
        </p:txBody>
      </p:sp>
      <p:pic>
        <p:nvPicPr>
          <p:cNvPr id="4" name="Imagen 3">
            <a:extLst>
              <a:ext uri="{FF2B5EF4-FFF2-40B4-BE49-F238E27FC236}">
                <a16:creationId xmlns:a16="http://schemas.microsoft.com/office/drawing/2014/main" xmlns="" id="{9943DF6B-E81B-4F05-8E21-6142235BEFA8}"/>
              </a:ext>
            </a:extLst>
          </p:cNvPr>
          <p:cNvPicPr>
            <a:picLocks noChangeAspect="1"/>
          </p:cNvPicPr>
          <p:nvPr/>
        </p:nvPicPr>
        <p:blipFill>
          <a:blip r:embed="rId2"/>
          <a:stretch>
            <a:fillRect/>
          </a:stretch>
        </p:blipFill>
        <p:spPr>
          <a:xfrm>
            <a:off x="208210" y="4000204"/>
            <a:ext cx="2952750" cy="2133499"/>
          </a:xfrm>
          <a:prstGeom prst="rect">
            <a:avLst/>
          </a:prstGeom>
        </p:spPr>
      </p:pic>
      <p:pic>
        <p:nvPicPr>
          <p:cNvPr id="6" name="Imagen 5">
            <a:extLst>
              <a:ext uri="{FF2B5EF4-FFF2-40B4-BE49-F238E27FC236}">
                <a16:creationId xmlns:a16="http://schemas.microsoft.com/office/drawing/2014/main" xmlns="" id="{AC566ABF-1FD1-4C1E-9B07-D8560563656A}"/>
              </a:ext>
            </a:extLst>
          </p:cNvPr>
          <p:cNvPicPr>
            <a:picLocks noChangeAspect="1"/>
          </p:cNvPicPr>
          <p:nvPr/>
        </p:nvPicPr>
        <p:blipFill>
          <a:blip r:embed="rId3"/>
          <a:stretch>
            <a:fillRect/>
          </a:stretch>
        </p:blipFill>
        <p:spPr>
          <a:xfrm>
            <a:off x="343894" y="1417638"/>
            <a:ext cx="2619375" cy="2311695"/>
          </a:xfrm>
          <a:prstGeom prst="rect">
            <a:avLst/>
          </a:prstGeom>
        </p:spPr>
      </p:pic>
    </p:spTree>
    <p:extLst>
      <p:ext uri="{BB962C8B-B14F-4D97-AF65-F5344CB8AC3E}">
        <p14:creationId xmlns:p14="http://schemas.microsoft.com/office/powerpoint/2010/main" val="2217688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711" l="10000" r="90000"/>
                    </a14:imgEffect>
                  </a14:imgLayer>
                </a14:imgProps>
              </a:ext>
              <a:ext uri="{28A0092B-C50C-407E-A947-70E740481C1C}">
                <a14:useLocalDpi xmlns:a14="http://schemas.microsoft.com/office/drawing/2010/main" val="0"/>
              </a:ext>
            </a:extLst>
          </a:blip>
          <a:srcRect/>
          <a:stretch>
            <a:fillRect/>
          </a:stretch>
        </p:blipFill>
        <p:spPr bwMode="auto">
          <a:xfrm>
            <a:off x="7860485" y="260648"/>
            <a:ext cx="1283515" cy="1108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n 8">
            <a:extLst>
              <a:ext uri="{FF2B5EF4-FFF2-40B4-BE49-F238E27FC236}">
                <a16:creationId xmlns:a16="http://schemas.microsoft.com/office/drawing/2014/main" xmlns="" id="{9D60E300-6858-469C-A63E-314D3A7EBAC7}"/>
              </a:ext>
            </a:extLst>
          </p:cNvPr>
          <p:cNvPicPr>
            <a:picLocks noChangeAspect="1"/>
          </p:cNvPicPr>
          <p:nvPr/>
        </p:nvPicPr>
        <p:blipFill>
          <a:blip r:embed="rId4"/>
          <a:stretch>
            <a:fillRect/>
          </a:stretch>
        </p:blipFill>
        <p:spPr>
          <a:xfrm>
            <a:off x="395536" y="46044"/>
            <a:ext cx="2810802" cy="3550487"/>
          </a:xfrm>
          <a:prstGeom prst="rect">
            <a:avLst/>
          </a:prstGeom>
        </p:spPr>
      </p:pic>
      <p:pic>
        <p:nvPicPr>
          <p:cNvPr id="10" name="Imagen 9">
            <a:extLst>
              <a:ext uri="{FF2B5EF4-FFF2-40B4-BE49-F238E27FC236}">
                <a16:creationId xmlns:a16="http://schemas.microsoft.com/office/drawing/2014/main" xmlns="" id="{EEC2347B-C1AC-48D5-99CC-676D17157B40}"/>
              </a:ext>
            </a:extLst>
          </p:cNvPr>
          <p:cNvPicPr>
            <a:picLocks noChangeAspect="1"/>
          </p:cNvPicPr>
          <p:nvPr/>
        </p:nvPicPr>
        <p:blipFill>
          <a:blip r:embed="rId5"/>
          <a:stretch>
            <a:fillRect/>
          </a:stretch>
        </p:blipFill>
        <p:spPr>
          <a:xfrm>
            <a:off x="3241208" y="25631"/>
            <a:ext cx="4787176" cy="4286250"/>
          </a:xfrm>
          <a:prstGeom prst="rect">
            <a:avLst/>
          </a:prstGeom>
        </p:spPr>
      </p:pic>
      <p:pic>
        <p:nvPicPr>
          <p:cNvPr id="12" name="Imagen 11">
            <a:extLst>
              <a:ext uri="{FF2B5EF4-FFF2-40B4-BE49-F238E27FC236}">
                <a16:creationId xmlns:a16="http://schemas.microsoft.com/office/drawing/2014/main" xmlns="" id="{31A84243-687D-416A-8FDE-3CC9D621BD89}"/>
              </a:ext>
            </a:extLst>
          </p:cNvPr>
          <p:cNvPicPr>
            <a:picLocks noChangeAspect="1"/>
          </p:cNvPicPr>
          <p:nvPr/>
        </p:nvPicPr>
        <p:blipFill>
          <a:blip r:embed="rId6"/>
          <a:stretch>
            <a:fillRect/>
          </a:stretch>
        </p:blipFill>
        <p:spPr>
          <a:xfrm>
            <a:off x="323528" y="3629188"/>
            <a:ext cx="2882810" cy="1409700"/>
          </a:xfrm>
          <a:prstGeom prst="rect">
            <a:avLst/>
          </a:prstGeom>
        </p:spPr>
      </p:pic>
      <p:pic>
        <p:nvPicPr>
          <p:cNvPr id="13" name="Imagen 12">
            <a:extLst>
              <a:ext uri="{FF2B5EF4-FFF2-40B4-BE49-F238E27FC236}">
                <a16:creationId xmlns:a16="http://schemas.microsoft.com/office/drawing/2014/main" xmlns="" id="{5A9D23BD-B872-4EE6-B182-7E80247AD5A9}"/>
              </a:ext>
            </a:extLst>
          </p:cNvPr>
          <p:cNvPicPr>
            <a:picLocks noChangeAspect="1"/>
          </p:cNvPicPr>
          <p:nvPr/>
        </p:nvPicPr>
        <p:blipFill>
          <a:blip r:embed="rId7"/>
          <a:stretch>
            <a:fillRect/>
          </a:stretch>
        </p:blipFill>
        <p:spPr>
          <a:xfrm>
            <a:off x="3347864" y="3376837"/>
            <a:ext cx="3530882" cy="3292523"/>
          </a:xfrm>
          <a:prstGeom prst="rect">
            <a:avLst/>
          </a:prstGeom>
        </p:spPr>
      </p:pic>
      <p:pic>
        <p:nvPicPr>
          <p:cNvPr id="14" name="Imagen 13">
            <a:extLst>
              <a:ext uri="{FF2B5EF4-FFF2-40B4-BE49-F238E27FC236}">
                <a16:creationId xmlns:a16="http://schemas.microsoft.com/office/drawing/2014/main" xmlns="" id="{4ADA11CD-203E-46BE-A3EE-702F01EC06F8}"/>
              </a:ext>
            </a:extLst>
          </p:cNvPr>
          <p:cNvPicPr>
            <a:picLocks noChangeAspect="1"/>
          </p:cNvPicPr>
          <p:nvPr/>
        </p:nvPicPr>
        <p:blipFill>
          <a:blip r:embed="rId8"/>
          <a:stretch>
            <a:fillRect/>
          </a:stretch>
        </p:blipFill>
        <p:spPr>
          <a:xfrm>
            <a:off x="323529" y="5062063"/>
            <a:ext cx="2917680" cy="1790700"/>
          </a:xfrm>
          <a:prstGeom prst="rect">
            <a:avLst/>
          </a:prstGeom>
        </p:spPr>
      </p:pic>
      <p:pic>
        <p:nvPicPr>
          <p:cNvPr id="15" name="Imagen 14">
            <a:extLst>
              <a:ext uri="{FF2B5EF4-FFF2-40B4-BE49-F238E27FC236}">
                <a16:creationId xmlns:a16="http://schemas.microsoft.com/office/drawing/2014/main" xmlns="" id="{06599E77-FDB8-4106-9D01-E67C3697DC46}"/>
              </a:ext>
            </a:extLst>
          </p:cNvPr>
          <p:cNvPicPr>
            <a:picLocks noChangeAspect="1"/>
          </p:cNvPicPr>
          <p:nvPr/>
        </p:nvPicPr>
        <p:blipFill>
          <a:blip r:embed="rId9"/>
          <a:stretch>
            <a:fillRect/>
          </a:stretch>
        </p:blipFill>
        <p:spPr>
          <a:xfrm>
            <a:off x="6985401" y="4311881"/>
            <a:ext cx="1333500" cy="2357479"/>
          </a:xfrm>
          <a:prstGeom prst="rect">
            <a:avLst/>
          </a:prstGeom>
        </p:spPr>
      </p:pic>
    </p:spTree>
    <p:extLst>
      <p:ext uri="{BB962C8B-B14F-4D97-AF65-F5344CB8AC3E}">
        <p14:creationId xmlns:p14="http://schemas.microsoft.com/office/powerpoint/2010/main" val="198144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xmlns="" id="{94CB12B9-90EE-4666-8A99-00DEEEFD88C3}"/>
              </a:ext>
            </a:extLst>
          </p:cNvPr>
          <p:cNvSpPr txBox="1"/>
          <p:nvPr/>
        </p:nvSpPr>
        <p:spPr>
          <a:xfrm>
            <a:off x="107504" y="893718"/>
            <a:ext cx="8784976" cy="523220"/>
          </a:xfrm>
          <a:prstGeom prst="rect">
            <a:avLst/>
          </a:prstGeom>
          <a:noFill/>
        </p:spPr>
        <p:txBody>
          <a:bodyPr wrap="square">
            <a:spAutoFit/>
          </a:bodyPr>
          <a:lstStyle/>
          <a:p>
            <a:pPr algn="just"/>
            <a:r>
              <a:rPr lang="es-ES" sz="2800" dirty="0"/>
              <a:t>.</a:t>
            </a:r>
            <a:endParaRPr lang="es-CL" sz="2800" dirty="0"/>
          </a:p>
        </p:txBody>
      </p:sp>
      <p:pic>
        <p:nvPicPr>
          <p:cNvPr id="3" name="Imagen 2">
            <a:extLst>
              <a:ext uri="{FF2B5EF4-FFF2-40B4-BE49-F238E27FC236}">
                <a16:creationId xmlns:a16="http://schemas.microsoft.com/office/drawing/2014/main" xmlns="" id="{60828404-DF04-4338-98EE-F0D570932051}"/>
              </a:ext>
            </a:extLst>
          </p:cNvPr>
          <p:cNvPicPr>
            <a:picLocks noChangeAspect="1"/>
          </p:cNvPicPr>
          <p:nvPr/>
        </p:nvPicPr>
        <p:blipFill>
          <a:blip r:embed="rId2"/>
          <a:stretch>
            <a:fillRect/>
          </a:stretch>
        </p:blipFill>
        <p:spPr>
          <a:xfrm>
            <a:off x="3342076" y="616838"/>
            <a:ext cx="5375473" cy="3412091"/>
          </a:xfrm>
          <a:prstGeom prst="rect">
            <a:avLst/>
          </a:prstGeom>
        </p:spPr>
      </p:pic>
      <p:sp>
        <p:nvSpPr>
          <p:cNvPr id="4" name="CuadroTexto 3">
            <a:extLst>
              <a:ext uri="{FF2B5EF4-FFF2-40B4-BE49-F238E27FC236}">
                <a16:creationId xmlns:a16="http://schemas.microsoft.com/office/drawing/2014/main" xmlns="" id="{34F84F1B-C857-4514-9C61-6A8A0C5229A4}"/>
              </a:ext>
            </a:extLst>
          </p:cNvPr>
          <p:cNvSpPr txBox="1"/>
          <p:nvPr/>
        </p:nvSpPr>
        <p:spPr>
          <a:xfrm flipH="1">
            <a:off x="1979711" y="0"/>
            <a:ext cx="5642913" cy="523220"/>
          </a:xfrm>
          <a:prstGeom prst="rect">
            <a:avLst/>
          </a:prstGeom>
          <a:noFill/>
        </p:spPr>
        <p:txBody>
          <a:bodyPr wrap="square" rtlCol="0">
            <a:spAutoFit/>
          </a:bodyPr>
          <a:lstStyle/>
          <a:p>
            <a:r>
              <a:rPr lang="es-CL" sz="2800" dirty="0"/>
              <a:t>TIPOS DE AMISTADES Y AMIGOS</a:t>
            </a:r>
          </a:p>
        </p:txBody>
      </p:sp>
      <p:pic>
        <p:nvPicPr>
          <p:cNvPr id="5" name="Imagen 4">
            <a:extLst>
              <a:ext uri="{FF2B5EF4-FFF2-40B4-BE49-F238E27FC236}">
                <a16:creationId xmlns:a16="http://schemas.microsoft.com/office/drawing/2014/main" xmlns="" id="{4B16C19E-0D2E-4735-8E43-7A4786BFA7DD}"/>
              </a:ext>
            </a:extLst>
          </p:cNvPr>
          <p:cNvPicPr>
            <a:picLocks noChangeAspect="1"/>
          </p:cNvPicPr>
          <p:nvPr/>
        </p:nvPicPr>
        <p:blipFill>
          <a:blip r:embed="rId3"/>
          <a:stretch>
            <a:fillRect/>
          </a:stretch>
        </p:blipFill>
        <p:spPr>
          <a:xfrm>
            <a:off x="411773" y="616838"/>
            <a:ext cx="2857500" cy="3412090"/>
          </a:xfrm>
          <a:prstGeom prst="rect">
            <a:avLst/>
          </a:prstGeom>
        </p:spPr>
      </p:pic>
      <p:pic>
        <p:nvPicPr>
          <p:cNvPr id="6" name="Imagen 5">
            <a:extLst>
              <a:ext uri="{FF2B5EF4-FFF2-40B4-BE49-F238E27FC236}">
                <a16:creationId xmlns:a16="http://schemas.microsoft.com/office/drawing/2014/main" xmlns="" id="{527C1D6D-20DB-4B7F-8925-434E266A6BD1}"/>
              </a:ext>
            </a:extLst>
          </p:cNvPr>
          <p:cNvPicPr>
            <a:picLocks noChangeAspect="1"/>
          </p:cNvPicPr>
          <p:nvPr/>
        </p:nvPicPr>
        <p:blipFill>
          <a:blip r:embed="rId4"/>
          <a:stretch>
            <a:fillRect/>
          </a:stretch>
        </p:blipFill>
        <p:spPr>
          <a:xfrm>
            <a:off x="827584" y="4158449"/>
            <a:ext cx="6795040" cy="2642888"/>
          </a:xfrm>
          <a:prstGeom prst="rect">
            <a:avLst/>
          </a:prstGeom>
        </p:spPr>
      </p:pic>
    </p:spTree>
    <p:extLst>
      <p:ext uri="{BB962C8B-B14F-4D97-AF65-F5344CB8AC3E}">
        <p14:creationId xmlns:p14="http://schemas.microsoft.com/office/powerpoint/2010/main" val="242587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5455B66-C034-4228-9EFB-B76D3DD2B403}"/>
              </a:ext>
            </a:extLst>
          </p:cNvPr>
          <p:cNvSpPr>
            <a:spLocks noGrp="1"/>
          </p:cNvSpPr>
          <p:nvPr>
            <p:ph type="title"/>
          </p:nvPr>
        </p:nvSpPr>
        <p:spPr>
          <a:xfrm>
            <a:off x="457200" y="239012"/>
            <a:ext cx="8229600" cy="562074"/>
          </a:xfrm>
        </p:spPr>
        <p:txBody>
          <a:bodyPr>
            <a:normAutofit fontScale="90000"/>
          </a:bodyPr>
          <a:lstStyle/>
          <a:p>
            <a:r>
              <a:rPr lang="es-CL" dirty="0"/>
              <a:t>REFLEXIONAR</a:t>
            </a:r>
          </a:p>
        </p:txBody>
      </p:sp>
      <p:pic>
        <p:nvPicPr>
          <p:cNvPr id="5" name="Marcador de contenido 4">
            <a:extLst>
              <a:ext uri="{FF2B5EF4-FFF2-40B4-BE49-F238E27FC236}">
                <a16:creationId xmlns:a16="http://schemas.microsoft.com/office/drawing/2014/main" xmlns="" id="{19523D8D-049A-43A2-B32D-98E0D949B4D2}"/>
              </a:ext>
            </a:extLst>
          </p:cNvPr>
          <p:cNvPicPr>
            <a:picLocks noGrp="1" noChangeAspect="1"/>
          </p:cNvPicPr>
          <p:nvPr>
            <p:ph idx="1"/>
          </p:nvPr>
        </p:nvPicPr>
        <p:blipFill>
          <a:blip r:embed="rId2"/>
          <a:stretch>
            <a:fillRect/>
          </a:stretch>
        </p:blipFill>
        <p:spPr>
          <a:xfrm>
            <a:off x="755576" y="1988840"/>
            <a:ext cx="3672408" cy="2161657"/>
          </a:xfrm>
          <a:prstGeom prst="rect">
            <a:avLst/>
          </a:prstGeom>
        </p:spPr>
      </p:pic>
      <p:sp>
        <p:nvSpPr>
          <p:cNvPr id="6" name="CuadroTexto 5">
            <a:extLst>
              <a:ext uri="{FF2B5EF4-FFF2-40B4-BE49-F238E27FC236}">
                <a16:creationId xmlns:a16="http://schemas.microsoft.com/office/drawing/2014/main" xmlns="" id="{90B9BAC9-1493-423F-9C9F-57B202C4DCAA}"/>
              </a:ext>
            </a:extLst>
          </p:cNvPr>
          <p:cNvSpPr txBox="1"/>
          <p:nvPr/>
        </p:nvSpPr>
        <p:spPr>
          <a:xfrm flipH="1">
            <a:off x="580099" y="1228110"/>
            <a:ext cx="7983802" cy="646331"/>
          </a:xfrm>
          <a:prstGeom prst="rect">
            <a:avLst/>
          </a:prstGeom>
          <a:noFill/>
        </p:spPr>
        <p:txBody>
          <a:bodyPr wrap="square" rtlCol="0">
            <a:spAutoFit/>
          </a:bodyPr>
          <a:lstStyle/>
          <a:p>
            <a:r>
              <a:rPr lang="es-CL" dirty="0"/>
              <a:t>¡¡¡Cuida el tipo de amistad que tienes y  a través  de tú vida!!!!!!!!!!,</a:t>
            </a:r>
          </a:p>
          <a:p>
            <a:r>
              <a:rPr lang="es-CL" dirty="0"/>
              <a:t> observa las siguientes imágenes y analízalas con tus compañeros/as.</a:t>
            </a:r>
          </a:p>
        </p:txBody>
      </p:sp>
      <p:pic>
        <p:nvPicPr>
          <p:cNvPr id="7" name="Imagen 6">
            <a:extLst>
              <a:ext uri="{FF2B5EF4-FFF2-40B4-BE49-F238E27FC236}">
                <a16:creationId xmlns:a16="http://schemas.microsoft.com/office/drawing/2014/main" xmlns="" id="{45ECDD39-9A7A-4EDC-AA8E-2C8B99149A1F}"/>
              </a:ext>
            </a:extLst>
          </p:cNvPr>
          <p:cNvPicPr>
            <a:picLocks noChangeAspect="1"/>
          </p:cNvPicPr>
          <p:nvPr/>
        </p:nvPicPr>
        <p:blipFill>
          <a:blip r:embed="rId3"/>
          <a:stretch>
            <a:fillRect/>
          </a:stretch>
        </p:blipFill>
        <p:spPr>
          <a:xfrm>
            <a:off x="4860032" y="1973996"/>
            <a:ext cx="3168352" cy="2143125"/>
          </a:xfrm>
          <a:prstGeom prst="rect">
            <a:avLst/>
          </a:prstGeom>
        </p:spPr>
      </p:pic>
      <p:pic>
        <p:nvPicPr>
          <p:cNvPr id="8" name="Imagen 7">
            <a:extLst>
              <a:ext uri="{FF2B5EF4-FFF2-40B4-BE49-F238E27FC236}">
                <a16:creationId xmlns:a16="http://schemas.microsoft.com/office/drawing/2014/main" xmlns="" id="{D32399FF-19AE-4C94-BE8D-64AEB3FB27A2}"/>
              </a:ext>
            </a:extLst>
          </p:cNvPr>
          <p:cNvPicPr>
            <a:picLocks noChangeAspect="1"/>
          </p:cNvPicPr>
          <p:nvPr/>
        </p:nvPicPr>
        <p:blipFill>
          <a:blip r:embed="rId4"/>
          <a:stretch>
            <a:fillRect/>
          </a:stretch>
        </p:blipFill>
        <p:spPr>
          <a:xfrm>
            <a:off x="827584" y="4365104"/>
            <a:ext cx="3600400" cy="2218258"/>
          </a:xfrm>
          <a:prstGeom prst="rect">
            <a:avLst/>
          </a:prstGeom>
        </p:spPr>
      </p:pic>
      <p:pic>
        <p:nvPicPr>
          <p:cNvPr id="9" name="Imagen 8">
            <a:extLst>
              <a:ext uri="{FF2B5EF4-FFF2-40B4-BE49-F238E27FC236}">
                <a16:creationId xmlns:a16="http://schemas.microsoft.com/office/drawing/2014/main" xmlns="" id="{A118AC74-2EC6-49DE-A51B-6A0D78BE0AD1}"/>
              </a:ext>
            </a:extLst>
          </p:cNvPr>
          <p:cNvPicPr>
            <a:picLocks noChangeAspect="1"/>
          </p:cNvPicPr>
          <p:nvPr/>
        </p:nvPicPr>
        <p:blipFill>
          <a:blip r:embed="rId5"/>
          <a:stretch>
            <a:fillRect/>
          </a:stretch>
        </p:blipFill>
        <p:spPr>
          <a:xfrm>
            <a:off x="4860032" y="4365104"/>
            <a:ext cx="3168352" cy="2218258"/>
          </a:xfrm>
          <a:prstGeom prst="rect">
            <a:avLst/>
          </a:prstGeom>
        </p:spPr>
      </p:pic>
    </p:spTree>
    <p:extLst>
      <p:ext uri="{BB962C8B-B14F-4D97-AF65-F5344CB8AC3E}">
        <p14:creationId xmlns:p14="http://schemas.microsoft.com/office/powerpoint/2010/main" val="15775281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2384</TotalTime>
  <Words>479</Words>
  <Application>Microsoft Office PowerPoint</Application>
  <PresentationFormat>Presentación en pantalla (4:3)</PresentationFormat>
  <Paragraphs>60</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PLANIFICACIÓN  CLASES VIRTUALES SEMANA N°26 FECHA : 07 al 11 -09 RELIGIÓN</vt:lpstr>
      <vt:lpstr>Presentación de PowerPoint</vt:lpstr>
      <vt:lpstr>Presentación de PowerPoint</vt:lpstr>
      <vt:lpstr>El valor de la Amistad</vt:lpstr>
      <vt:lpstr>VALOR - AMISTAD</vt:lpstr>
      <vt:lpstr>VALOR  AMISTAD</vt:lpstr>
      <vt:lpstr>Presentación de PowerPoint</vt:lpstr>
      <vt:lpstr>Presentación de PowerPoint</vt:lpstr>
      <vt:lpstr>REFLEXIONAR</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 Jean Piaget</dc:creator>
  <cp:lastModifiedBy>Colegio Jean Piaget</cp:lastModifiedBy>
  <cp:revision>102</cp:revision>
  <dcterms:created xsi:type="dcterms:W3CDTF">2020-07-06T03:06:52Z</dcterms:created>
  <dcterms:modified xsi:type="dcterms:W3CDTF">2020-09-20T22:51:58Z</dcterms:modified>
</cp:coreProperties>
</file>