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56" r:id="rId3"/>
    <p:sldId id="295" r:id="rId4"/>
    <p:sldId id="294" r:id="rId5"/>
    <p:sldId id="316" r:id="rId6"/>
    <p:sldId id="319" r:id="rId7"/>
    <p:sldId id="321" r:id="rId8"/>
    <p:sldId id="322" r:id="rId9"/>
    <p:sldId id="323" r:id="rId10"/>
    <p:sldId id="326" r:id="rId11"/>
    <p:sldId id="324" r:id="rId12"/>
    <p:sldId id="325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75" d="100"/>
          <a:sy n="75" d="100"/>
        </p:scale>
        <p:origin x="-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s0ntMx4RC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2048" y="164889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</a:t>
            </a:r>
            <a:r>
              <a:rPr lang="es-CL" sz="2800" dirty="0" smtClean="0"/>
              <a:t>28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400" dirty="0" smtClean="0"/>
              <a:t>RETROALIMENTACIÓN</a:t>
            </a:r>
            <a:br>
              <a:rPr lang="es-CL" sz="2400" dirty="0" smtClean="0"/>
            </a:br>
            <a:r>
              <a:rPr lang="es-CL" sz="2400" dirty="0" smtClean="0"/>
              <a:t>6 año 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</a:t>
            </a:r>
            <a:r>
              <a:rPr lang="es-CL" sz="2800" dirty="0" smtClean="0"/>
              <a:t>:06 de Octubre del  </a:t>
            </a:r>
            <a:r>
              <a:rPr lang="es-CL" sz="2800" dirty="0"/>
              <a:t>2020.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4" y="490849"/>
            <a:ext cx="1167800" cy="10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22627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/>
              <a:t>Observa los niveles de comprensión lectora, y las pistas que te ayudarán a diferenciar los tipos de preguntas que se te formulan.</a:t>
            </a:r>
            <a:endParaRPr lang="es-CL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382" y="29932"/>
            <a:ext cx="849715" cy="73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lamada de flecha a la derecha 4"/>
          <p:cNvSpPr/>
          <p:nvPr/>
        </p:nvSpPr>
        <p:spPr>
          <a:xfrm>
            <a:off x="131638" y="1542380"/>
            <a:ext cx="3347864" cy="1614083"/>
          </a:xfrm>
          <a:prstGeom prst="right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latin typeface="Bookman Old Style" panose="02050604050505020204" pitchFamily="18" charset="0"/>
              </a:rPr>
              <a:t>Se comprende la información de manera textual. Según el sentido exacto de las palabras.</a:t>
            </a:r>
            <a:endParaRPr lang="es-ES" sz="1600" dirty="0">
              <a:latin typeface="Bookman Old Style" panose="02050604050505020204" pitchFamily="18" charset="0"/>
            </a:endParaRPr>
          </a:p>
        </p:txBody>
      </p:sp>
      <p:sp>
        <p:nvSpPr>
          <p:cNvPr id="9" name="Llamada de flecha a la derecha 8"/>
          <p:cNvSpPr/>
          <p:nvPr/>
        </p:nvSpPr>
        <p:spPr>
          <a:xfrm>
            <a:off x="131638" y="3282244"/>
            <a:ext cx="3347864" cy="1716068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latin typeface="Bookman Old Style" panose="02050604050505020204" pitchFamily="18" charset="0"/>
              </a:rPr>
              <a:t>Se sacan conclusiones en base a la información explicita que proporciona el texto.</a:t>
            </a:r>
            <a:endParaRPr lang="es-ES" sz="1600" dirty="0">
              <a:latin typeface="Bookman Old Style" panose="02050604050505020204" pitchFamily="18" charset="0"/>
            </a:endParaRPr>
          </a:p>
        </p:txBody>
      </p:sp>
      <p:sp>
        <p:nvSpPr>
          <p:cNvPr id="10" name="Llamada de flecha a la derecha 9"/>
          <p:cNvSpPr/>
          <p:nvPr/>
        </p:nvSpPr>
        <p:spPr>
          <a:xfrm>
            <a:off x="134957" y="5116861"/>
            <a:ext cx="3347864" cy="1614083"/>
          </a:xfrm>
          <a:prstGeom prst="righ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 smtClean="0">
                <a:latin typeface="Bookman Old Style" panose="02050604050505020204" pitchFamily="18" charset="0"/>
              </a:rPr>
              <a:t>Se compara el contenido con otros criterios, se usa para emitir un juicio u opinión personal.</a:t>
            </a:r>
            <a:endParaRPr lang="es-ES" sz="1600" dirty="0">
              <a:latin typeface="Bookman Old Style" panose="020506040505050202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083" y="1542380"/>
            <a:ext cx="5409796" cy="1614083"/>
          </a:xfrm>
          <a:prstGeom prst="rect">
            <a:avLst/>
          </a:prstGeom>
        </p:spPr>
      </p:pic>
      <p:pic>
        <p:nvPicPr>
          <p:cNvPr id="18" name="Picture 8" descr="Smiley | Emoticonos animados, Emojis emoticonos, Animado beso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1" y="1786182"/>
            <a:ext cx="1299389" cy="132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083" y="3282569"/>
            <a:ext cx="5409795" cy="1666875"/>
          </a:xfrm>
          <a:prstGeom prst="rect">
            <a:avLst/>
          </a:prstGeom>
        </p:spPr>
      </p:pic>
      <p:pic>
        <p:nvPicPr>
          <p:cNvPr id="21" name="Picture 14" descr="gifs animados emoticones pensando | Emoticones imagenes, Emoticonos  animados, Emoticonos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DFEBFF"/>
              </a:clrFrom>
              <a:clrTo>
                <a:srgbClr val="DFE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34" y="3641923"/>
            <a:ext cx="1555435" cy="118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083" y="5070494"/>
            <a:ext cx="5409795" cy="1660449"/>
          </a:xfrm>
          <a:prstGeom prst="rect">
            <a:avLst/>
          </a:prstGeom>
        </p:spPr>
      </p:pic>
      <p:pic>
        <p:nvPicPr>
          <p:cNvPr id="23" name="Picture 16" descr="Cute emoji collections 582x702 | Emoticons animados, Gifs animados  engraçados, Imagens emoticon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599" y="5204887"/>
            <a:ext cx="1197646" cy="144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19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238697"/>
            <a:ext cx="7235860" cy="707886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CL" sz="2000" dirty="0"/>
              <a:t>Lee el siguiente texto y luego respondes  las preguntas explícitas e implícitas, recuerda usar las estrategias dadas en esta clase.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5" y="29932"/>
            <a:ext cx="1099532" cy="95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100+ mejores imágenes de Comprensión lectora en 2020 | comprensión,  comprensión lectora, lectura comprensiv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t="11593" r="7553" b="30951"/>
          <a:stretch/>
        </p:blipFill>
        <p:spPr bwMode="auto">
          <a:xfrm>
            <a:off x="1043608" y="980728"/>
            <a:ext cx="6659796" cy="5691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in trampas es mejor… - Escolar - ABC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290" y="2636912"/>
            <a:ext cx="112643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09412" y="13732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Desarrollo de la clase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17660" y="6605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EXTRAER INFORMACIÓN EXPLÍCITA E IMPLÍCITA DE UN TEXTO NARRATIVO</a:t>
            </a:r>
            <a:endParaRPr lang="es-C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40968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683569" y="1067995"/>
            <a:ext cx="6912768" cy="5724644"/>
          </a:xfrm>
          <a:prstGeom prst="rect">
            <a:avLst/>
          </a:prstGeom>
          <a:gradFill>
            <a:gsLst>
              <a:gs pos="76102">
                <a:srgbClr val="66C5ED"/>
              </a:gs>
              <a:gs pos="0">
                <a:srgbClr val="00B0F0"/>
              </a:gs>
              <a:gs pos="55000">
                <a:schemeClr val="accent1">
                  <a:lumMod val="45000"/>
                  <a:lumOff val="55000"/>
                </a:schemeClr>
              </a:gs>
              <a:gs pos="46013">
                <a:srgbClr val="B0C6E1"/>
              </a:gs>
              <a:gs pos="29000">
                <a:schemeClr val="accent1">
                  <a:lumMod val="45000"/>
                  <a:lumOff val="55000"/>
                </a:schemeClr>
              </a:gs>
              <a:gs pos="44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CL" dirty="0" smtClean="0"/>
              <a:t>1. ¿Qué hizo el mercader después de enterarse que estaba arruinado? ____________________________________________________________________________________________________________________</a:t>
            </a:r>
          </a:p>
          <a:p>
            <a:endParaRPr lang="es-CL" sz="2000" dirty="0" smtClean="0"/>
          </a:p>
          <a:p>
            <a:r>
              <a:rPr lang="es-CL" dirty="0" smtClean="0"/>
              <a:t>2. </a:t>
            </a:r>
            <a:r>
              <a:rPr lang="es-CL" dirty="0"/>
              <a:t>¿Por qué el mercader le robó el caballo a su amigo</a:t>
            </a:r>
            <a:r>
              <a:rPr lang="es-CL" dirty="0" smtClean="0"/>
              <a:t>?</a:t>
            </a:r>
            <a:endParaRPr lang="es-CL" dirty="0"/>
          </a:p>
          <a:p>
            <a:r>
              <a:rPr lang="es-CL" dirty="0" smtClean="0"/>
              <a:t>____________________________________________________________________________________________________________________</a:t>
            </a:r>
          </a:p>
          <a:p>
            <a:endParaRPr lang="es-CL" sz="2000" dirty="0" smtClean="0"/>
          </a:p>
          <a:p>
            <a:r>
              <a:rPr lang="es-CL" dirty="0" smtClean="0"/>
              <a:t>3. </a:t>
            </a:r>
            <a:r>
              <a:rPr lang="es-CL" dirty="0"/>
              <a:t>¿Por qué el amigo le devolvió el oro al mercader?</a:t>
            </a:r>
          </a:p>
          <a:p>
            <a:r>
              <a:rPr lang="es-CL" dirty="0" smtClean="0"/>
              <a:t>__________________________________________________________</a:t>
            </a:r>
          </a:p>
          <a:p>
            <a:r>
              <a:rPr lang="es-CL" dirty="0" smtClean="0"/>
              <a:t>__________________________________________________________</a:t>
            </a:r>
          </a:p>
          <a:p>
            <a:endParaRPr lang="es-CL" dirty="0"/>
          </a:p>
          <a:p>
            <a:r>
              <a:rPr lang="es-CL" dirty="0" smtClean="0"/>
              <a:t>4. ¿ Qué relación habrá entre las ratas y las lechuzas?</a:t>
            </a:r>
          </a:p>
          <a:p>
            <a:r>
              <a:rPr lang="es-CL" dirty="0" smtClean="0"/>
              <a:t>__________________________________________________________</a:t>
            </a:r>
          </a:p>
          <a:p>
            <a:r>
              <a:rPr lang="es-CL" dirty="0" smtClean="0"/>
              <a:t>__________________________________________________________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5. ¿Qué opinas de la actitud de su mejor amigo?</a:t>
            </a:r>
          </a:p>
          <a:p>
            <a:r>
              <a:rPr lang="es-CL" dirty="0" smtClean="0"/>
              <a:t>__________________________________________________________</a:t>
            </a:r>
          </a:p>
          <a:p>
            <a:r>
              <a:rPr lang="es-CL" dirty="0" smtClean="0"/>
              <a:t>__________________________________________________________</a:t>
            </a:r>
            <a:endParaRPr lang="es-CL" sz="2000" dirty="0" smtClean="0"/>
          </a:p>
          <a:p>
            <a:endParaRPr lang="es-CL" sz="2000" dirty="0" smtClean="0"/>
          </a:p>
        </p:txBody>
      </p:sp>
    </p:spTree>
    <p:extLst>
      <p:ext uri="{BB962C8B-B14F-4D97-AF65-F5344CB8AC3E}">
        <p14:creationId xmlns:p14="http://schemas.microsoft.com/office/powerpoint/2010/main" val="333282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123728" y="251714"/>
            <a:ext cx="475252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Lenguaje y Comunicación 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28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701109" y="1236973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 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364088" y="5589240"/>
            <a:ext cx="3528392" cy="120207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Enviar fotografía de este ticket de salida al: </a:t>
            </a:r>
          </a:p>
          <a:p>
            <a:pPr algn="ctr"/>
            <a:r>
              <a:rPr lang="es-CL" sz="1600" dirty="0"/>
              <a:t>Correo: </a:t>
            </a:r>
            <a:r>
              <a:rPr lang="es-CL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ximena.gallardo@colegio-jeanpiaget.cl</a:t>
            </a:r>
            <a:endParaRPr lang="es-C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85" y="4394"/>
            <a:ext cx="847790" cy="73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1 Rectángulo"/>
          <p:cNvSpPr/>
          <p:nvPr/>
        </p:nvSpPr>
        <p:spPr>
          <a:xfrm>
            <a:off x="587139" y="1786723"/>
            <a:ext cx="7081205" cy="4216539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L" b="1" dirty="0" smtClean="0"/>
              <a:t>Lee el siguiente texto y marca la alternativa correcta</a:t>
            </a:r>
            <a:r>
              <a:rPr lang="es-CL" sz="1600" dirty="0" smtClean="0"/>
              <a:t>.</a:t>
            </a:r>
          </a:p>
          <a:p>
            <a:pPr marL="342900" indent="-342900" algn="ctr">
              <a:buAutoNum type="arabicPeriod"/>
            </a:pPr>
            <a:endParaRPr lang="es-CL" sz="1600" dirty="0"/>
          </a:p>
          <a:p>
            <a:pPr marL="342900" indent="-342900" algn="ctr">
              <a:buAutoNum type="arabicPeriod"/>
            </a:pPr>
            <a:endParaRPr lang="es-CL" sz="1600" dirty="0" smtClean="0"/>
          </a:p>
          <a:p>
            <a:pPr marL="342900" indent="-342900" algn="ctr">
              <a:buAutoNum type="arabicPeriod"/>
            </a:pPr>
            <a:endParaRPr lang="es-CL" sz="1600" dirty="0"/>
          </a:p>
          <a:p>
            <a:pPr marL="342900" indent="-342900" algn="ctr">
              <a:buAutoNum type="arabicPeriod"/>
            </a:pPr>
            <a:endParaRPr lang="es-CL" sz="1600" dirty="0" smtClean="0"/>
          </a:p>
          <a:p>
            <a:pPr marL="342900" indent="-342900" algn="ctr">
              <a:buAutoNum type="arabicPeriod"/>
            </a:pPr>
            <a:endParaRPr lang="es-CL" sz="1600" dirty="0"/>
          </a:p>
          <a:p>
            <a:pPr marL="342900" indent="-342900" algn="ctr">
              <a:buAutoNum type="arabicPeriod"/>
            </a:pPr>
            <a:endParaRPr lang="es-CL" sz="1600" dirty="0" smtClean="0"/>
          </a:p>
          <a:p>
            <a:pPr marL="342900" indent="-342900" algn="ctr">
              <a:buAutoNum type="arabicPeriod"/>
            </a:pPr>
            <a:endParaRPr lang="es-CL" sz="1600" dirty="0"/>
          </a:p>
          <a:p>
            <a:pPr marL="342900" indent="-342900" algn="ctr">
              <a:buAutoNum type="arabicPeriod"/>
            </a:pPr>
            <a:endParaRPr lang="es-CL" sz="1600" dirty="0" smtClean="0"/>
          </a:p>
          <a:p>
            <a:endParaRPr lang="es-CL" sz="1600" b="1" dirty="0" smtClean="0"/>
          </a:p>
          <a:p>
            <a:endParaRPr lang="es-CL" sz="1600" b="1" dirty="0"/>
          </a:p>
          <a:p>
            <a:r>
              <a:rPr lang="es-CL" b="1" dirty="0" smtClean="0"/>
              <a:t>2</a:t>
            </a:r>
            <a:r>
              <a:rPr lang="es-CL" b="1" dirty="0"/>
              <a:t>. </a:t>
            </a:r>
            <a:r>
              <a:rPr lang="es-CL" b="1" dirty="0" smtClean="0"/>
              <a:t>¿Cómo podemos relacionar este texto, con los textos leídos durante estas semanas?</a:t>
            </a:r>
          </a:p>
          <a:p>
            <a:endParaRPr lang="es-CL" dirty="0"/>
          </a:p>
          <a:p>
            <a:r>
              <a:rPr lang="es-CL" b="1" dirty="0"/>
              <a:t>3. </a:t>
            </a:r>
            <a:r>
              <a:rPr lang="es-CL" b="1" dirty="0" smtClean="0"/>
              <a:t>¿Has vivido alguna situación parecida a la historia de nuestra protagonista?</a:t>
            </a:r>
            <a:endParaRPr lang="es-CL" b="1" dirty="0"/>
          </a:p>
        </p:txBody>
      </p:sp>
      <p:pic>
        <p:nvPicPr>
          <p:cNvPr id="11" name="Picture 2" descr="Conjunto de 15 fichas para trabajar la comprensión lectora 3º y 4º primaria o 3º y 4º básico -Orientacion Anduj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" t="41865" r="7347" b="27495"/>
          <a:stretch/>
        </p:blipFill>
        <p:spPr bwMode="auto">
          <a:xfrm>
            <a:off x="587138" y="2235059"/>
            <a:ext cx="7081205" cy="21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69" y="752309"/>
            <a:ext cx="1781907" cy="131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997923"/>
              </p:ext>
            </p:extLst>
          </p:nvPr>
        </p:nvGraphicFramePr>
        <p:xfrm>
          <a:off x="179512" y="1052736"/>
          <a:ext cx="8784976" cy="5204516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47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4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Lenguaje y Comunicación  / 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Ximena Gallardo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5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Inés Cariñe Mena.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59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OA3 Leer y familiarizarse con un amplio repertorio de literatura para aumentar su conocimiento del mundo, desarrollar su imaginación y reconocer su valor social y cultural; por ejemplo: historietas.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560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x-none" sz="1400" dirty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I.E1 Relacionan aspectos de un texto leído y comentado en clases con otros textos leídos previamente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I.E2 Relacionan situaciones de la vida cotidiana con personajes o acciones de los textos leídos en clases o independientemente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39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Comprensión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Lectora” / Leen – comprenden -relacionan- comentan –analizan.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aprendizajes logrados relacionados IE1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Y IE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extrayendo información explícita e implícita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textos literarios, t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rabajado durante las semanas 23. 24 y 26.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salida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y 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ximena.gallardo@colegio-jeanpiaget.cl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FOTOGRAFÍA POR WSP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56- 964519597  Fecha el </a:t>
                      </a:r>
                      <a:r>
                        <a:rPr lang="es-CL" sz="1400" b="0" baseline="0" dirty="0">
                          <a:effectLst/>
                          <a:latin typeface="+mn-lt"/>
                        </a:rPr>
                        <a:t>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06/10/20</a:t>
                      </a:r>
                      <a:endParaRPr lang="es-CL" sz="1600" b="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 descr="La Inclusión Escolar Nos Beneficia a Todos (con imágenes) | Dibujo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897"/>
            <a:ext cx="2232248" cy="576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glow" dir="t"/>
          </a:scene3d>
          <a:sp3d prstMaterial="translucentPowder"/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2" y="260648"/>
            <a:ext cx="2016224" cy="264271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7" y="2101941"/>
            <a:ext cx="2088232" cy="27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602" y="3495438"/>
            <a:ext cx="2376264" cy="30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941"/>
            <a:ext cx="2376264" cy="29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145888" cy="28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42401"/>
            <a:ext cx="2297899" cy="306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75" y="1058946"/>
            <a:ext cx="2360101" cy="29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189928" cy="53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921" y="116632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06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199" y="0"/>
            <a:ext cx="8219256" cy="1669578"/>
          </a:xfrm>
        </p:spPr>
        <p:txBody>
          <a:bodyPr>
            <a:normAutofit/>
          </a:bodyPr>
          <a:lstStyle/>
          <a:p>
            <a:r>
              <a:rPr lang="es-CL" sz="2800" dirty="0" smtClean="0"/>
              <a:t>Lenguaje  6° </a:t>
            </a:r>
            <a:r>
              <a:rPr lang="es-CL" sz="2800" dirty="0"/>
              <a:t>básico</a:t>
            </a:r>
            <a:br>
              <a:rPr lang="es-CL" sz="2800" dirty="0"/>
            </a:br>
            <a:r>
              <a:rPr lang="es-CL" sz="2800" dirty="0" smtClean="0"/>
              <a:t>Resultados al  06-10-2020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Evaluados </a:t>
            </a:r>
            <a:r>
              <a:rPr lang="es-CL" sz="2800" dirty="0" smtClean="0"/>
              <a:t>25 </a:t>
            </a:r>
            <a:r>
              <a:rPr lang="es-CL" sz="2800" dirty="0"/>
              <a:t>estudiantes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93953"/>
              </p:ext>
            </p:extLst>
          </p:nvPr>
        </p:nvGraphicFramePr>
        <p:xfrm>
          <a:off x="457967" y="1520096"/>
          <a:ext cx="8218488" cy="1688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9496"/>
                <a:gridCol w="2739496"/>
                <a:gridCol w="2739496"/>
              </a:tblGrid>
              <a:tr h="576064">
                <a:tc>
                  <a:txBody>
                    <a:bodyPr/>
                    <a:lstStyle/>
                    <a:p>
                      <a:r>
                        <a:rPr lang="es-CL" dirty="0" smtClean="0"/>
                        <a:t>NIVEL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CANTIDAD</a:t>
                      </a:r>
                      <a:r>
                        <a:rPr lang="es-CL" baseline="0" dirty="0" smtClean="0"/>
                        <a:t> DE  ALUMNOS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                   %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14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56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ML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8  </a:t>
                      </a:r>
                      <a:r>
                        <a:rPr lang="es-CL" dirty="0" smtClean="0">
                          <a:solidFill>
                            <a:srgbClr val="FF0000"/>
                          </a:solidFill>
                        </a:rPr>
                        <a:t>(10 </a:t>
                      </a:r>
                      <a:r>
                        <a:rPr lang="es-CL" dirty="0" smtClean="0">
                          <a:solidFill>
                            <a:srgbClr val="002060"/>
                          </a:solidFill>
                        </a:rPr>
                        <a:t>con</a:t>
                      </a:r>
                      <a:r>
                        <a:rPr lang="es-CL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CL" dirty="0" smtClean="0">
                          <a:solidFill>
                            <a:srgbClr val="002060"/>
                          </a:solidFill>
                        </a:rPr>
                        <a:t>estudiantes</a:t>
                      </a:r>
                      <a:r>
                        <a:rPr lang="es-CL" baseline="0" dirty="0" smtClean="0">
                          <a:solidFill>
                            <a:srgbClr val="002060"/>
                          </a:solidFill>
                        </a:rPr>
                        <a:t> PIE</a:t>
                      </a:r>
                      <a:r>
                        <a:rPr lang="es-CL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s-C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32</a:t>
                      </a:r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NL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3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12</a:t>
                      </a:r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62" y="116632"/>
            <a:ext cx="1169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57199" y="3356992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- Contenido más descendidos:</a:t>
            </a:r>
          </a:p>
          <a:p>
            <a:endParaRPr lang="es-CL" dirty="0" smtClean="0"/>
          </a:p>
          <a:p>
            <a:r>
              <a:rPr lang="es-CL" dirty="0" smtClean="0"/>
              <a:t>1.- Extraen información </a:t>
            </a:r>
            <a:r>
              <a:rPr lang="es-CL" dirty="0"/>
              <a:t>e</a:t>
            </a:r>
            <a:r>
              <a:rPr lang="es-CL" dirty="0" smtClean="0"/>
              <a:t>xplícita e implícita de un texto narrativo..</a:t>
            </a:r>
            <a:endParaRPr lang="es-CL" dirty="0"/>
          </a:p>
        </p:txBody>
      </p:sp>
      <p:sp>
        <p:nvSpPr>
          <p:cNvPr id="7" name="2 Rectángulo"/>
          <p:cNvSpPr/>
          <p:nvPr/>
        </p:nvSpPr>
        <p:spPr>
          <a:xfrm>
            <a:off x="457199" y="465313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 smtClean="0"/>
              <a:t>- Preguntas descendidas:</a:t>
            </a:r>
          </a:p>
          <a:p>
            <a:endParaRPr lang="es-CL" b="1" dirty="0" smtClean="0"/>
          </a:p>
          <a:p>
            <a:r>
              <a:rPr lang="es-CL" dirty="0" smtClean="0"/>
              <a:t>5.- Por </a:t>
            </a:r>
            <a:r>
              <a:rPr lang="es-CL" dirty="0"/>
              <a:t>qué </a:t>
            </a:r>
            <a:r>
              <a:rPr lang="es-CL" dirty="0" err="1"/>
              <a:t>Chio</a:t>
            </a:r>
            <a:r>
              <a:rPr lang="es-CL" dirty="0"/>
              <a:t> le entrega un regalo a </a:t>
            </a:r>
            <a:r>
              <a:rPr lang="es-CL" dirty="0" err="1" smtClean="0"/>
              <a:t>Paqary</a:t>
            </a:r>
            <a:r>
              <a:rPr lang="es-CL" dirty="0" smtClean="0"/>
              <a:t>?                                   8 de 25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7</a:t>
            </a:r>
            <a:r>
              <a:rPr lang="es-CL" dirty="0"/>
              <a:t>.-¿En qué lugar transcurre la </a:t>
            </a:r>
            <a:r>
              <a:rPr lang="es-CL" dirty="0" smtClean="0"/>
              <a:t>acción?                                                   1 de 25</a:t>
            </a:r>
            <a:endParaRPr lang="es-CL" dirty="0"/>
          </a:p>
          <a:p>
            <a:endParaRPr lang="es-CL" dirty="0" smtClean="0"/>
          </a:p>
          <a:p>
            <a:r>
              <a:rPr lang="es-CL" dirty="0" smtClean="0"/>
              <a:t>8</a:t>
            </a:r>
            <a:r>
              <a:rPr lang="es-CL" dirty="0"/>
              <a:t>.-¿Por qué el Capitán recluta a arponeros y </a:t>
            </a:r>
            <a:r>
              <a:rPr lang="es-CL" dirty="0" smtClean="0"/>
              <a:t>marineros?                12  de 25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54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8367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110" y="96950"/>
            <a:ext cx="876332" cy="757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561899" y="260648"/>
            <a:ext cx="7704856" cy="1015663"/>
          </a:xfrm>
          <a:prstGeom prst="rect">
            <a:avLst/>
          </a:prstGeom>
          <a:gradFill>
            <a:gsLst>
              <a:gs pos="6900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7000">
                <a:schemeClr val="accent1">
                  <a:lumMod val="45000"/>
                  <a:lumOff val="5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s-CL" sz="2000" dirty="0"/>
              <a:t>A continuación, analizaremos las preguntas y respuestas de la evaluación formativa realizada la semana anterior, dando énfasis a los resultados de aprendizajes </a:t>
            </a:r>
            <a:r>
              <a:rPr lang="es-CL" sz="2000" b="1" dirty="0"/>
              <a:t>más descendidos</a:t>
            </a:r>
            <a:r>
              <a:rPr lang="es-CL" sz="2000" dirty="0" smtClean="0"/>
              <a:t>.</a:t>
            </a:r>
          </a:p>
        </p:txBody>
      </p:sp>
      <p:sp>
        <p:nvSpPr>
          <p:cNvPr id="6" name="3 Rectángulo"/>
          <p:cNvSpPr/>
          <p:nvPr/>
        </p:nvSpPr>
        <p:spPr>
          <a:xfrm>
            <a:off x="467544" y="1373682"/>
            <a:ext cx="828092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600" dirty="0" smtClean="0"/>
              <a:t>1.- ¿Qué tipo de texto acabas de leer?                                  14 de 25 respuestas correcta          56%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2.- ¿Cuál es el propósito del autor?                                        21 de 25 respuestas correctas        84%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3.- ¿Cómo es el lugar donde se encuentra el amuleto?      20 de 25 respuesta                           80%</a:t>
            </a:r>
          </a:p>
          <a:p>
            <a:pPr>
              <a:lnSpc>
                <a:spcPct val="150000"/>
              </a:lnSpc>
            </a:pPr>
            <a:r>
              <a:rPr lang="es-CL" sz="1600" dirty="0" smtClean="0"/>
              <a:t>4.-¿Qué motiva a la niña a revelar el lugar en que está el amuleto? 18 de 25 respuestas        72%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solidFill>
                  <a:srgbClr val="FF0000"/>
                </a:solidFill>
              </a:rPr>
              <a:t>5.-¿Por qué </a:t>
            </a:r>
            <a:r>
              <a:rPr lang="es-CL" dirty="0" err="1" smtClean="0">
                <a:solidFill>
                  <a:srgbClr val="FF0000"/>
                </a:solidFill>
              </a:rPr>
              <a:t>Chio</a:t>
            </a:r>
            <a:r>
              <a:rPr lang="es-CL" dirty="0" smtClean="0">
                <a:solidFill>
                  <a:srgbClr val="FF0000"/>
                </a:solidFill>
              </a:rPr>
              <a:t> le entrega un regalo a </a:t>
            </a:r>
            <a:r>
              <a:rPr lang="es-CL" dirty="0" err="1" smtClean="0">
                <a:solidFill>
                  <a:srgbClr val="FF0000"/>
                </a:solidFill>
              </a:rPr>
              <a:t>Paqary</a:t>
            </a:r>
            <a:r>
              <a:rPr lang="es-CL" dirty="0" smtClean="0">
                <a:solidFill>
                  <a:srgbClr val="FF0000"/>
                </a:solidFill>
              </a:rPr>
              <a:t>?       8 de 25 respuestas                   32%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6.- En la tercera viñeta, ¿qué le pasa a </a:t>
            </a:r>
            <a:r>
              <a:rPr lang="es-CL" dirty="0" err="1" smtClean="0"/>
              <a:t>Chio</a:t>
            </a:r>
            <a:r>
              <a:rPr lang="es-CL" dirty="0" smtClean="0"/>
              <a:t>?           22 de 25 </a:t>
            </a:r>
            <a:r>
              <a:rPr lang="es-CL" dirty="0"/>
              <a:t>respuestas                   88</a:t>
            </a:r>
            <a:r>
              <a:rPr lang="es-CL" dirty="0" smtClean="0"/>
              <a:t>%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solidFill>
                  <a:srgbClr val="FF0000"/>
                </a:solidFill>
              </a:rPr>
              <a:t>7</a:t>
            </a:r>
            <a:r>
              <a:rPr lang="es-CL" dirty="0">
                <a:solidFill>
                  <a:srgbClr val="FF0000"/>
                </a:solidFill>
              </a:rPr>
              <a:t>.-¿En qué lugar transcurre la </a:t>
            </a:r>
            <a:r>
              <a:rPr lang="es-CL" dirty="0" smtClean="0">
                <a:solidFill>
                  <a:srgbClr val="FF0000"/>
                </a:solidFill>
              </a:rPr>
              <a:t>acción?                        1 </a:t>
            </a:r>
            <a:r>
              <a:rPr lang="es-CL" dirty="0">
                <a:solidFill>
                  <a:srgbClr val="FF0000"/>
                </a:solidFill>
              </a:rPr>
              <a:t>de 25 respuestas                    </a:t>
            </a:r>
            <a:r>
              <a:rPr lang="es-CL" dirty="0" smtClean="0">
                <a:solidFill>
                  <a:srgbClr val="FF0000"/>
                </a:solidFill>
              </a:rPr>
              <a:t>  </a:t>
            </a:r>
            <a:r>
              <a:rPr lang="es-CL" dirty="0">
                <a:solidFill>
                  <a:srgbClr val="FF0000"/>
                </a:solidFill>
              </a:rPr>
              <a:t>4</a:t>
            </a:r>
            <a:r>
              <a:rPr lang="es-CL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s-CL" dirty="0" smtClean="0">
                <a:solidFill>
                  <a:srgbClr val="FF0000"/>
                </a:solidFill>
              </a:rPr>
              <a:t>8</a:t>
            </a:r>
            <a:r>
              <a:rPr lang="es-CL" dirty="0">
                <a:solidFill>
                  <a:srgbClr val="FF0000"/>
                </a:solidFill>
              </a:rPr>
              <a:t>.-¿Por qué el Capitán recluta a arponeros y </a:t>
            </a:r>
            <a:r>
              <a:rPr lang="es-CL" dirty="0" smtClean="0">
                <a:solidFill>
                  <a:srgbClr val="FF0000"/>
                </a:solidFill>
              </a:rPr>
              <a:t>marineros?12 </a:t>
            </a:r>
            <a:r>
              <a:rPr lang="es-CL" dirty="0">
                <a:solidFill>
                  <a:srgbClr val="FF0000"/>
                </a:solidFill>
              </a:rPr>
              <a:t>de 25                             48</a:t>
            </a:r>
            <a:r>
              <a:rPr lang="es-CL" dirty="0" smtClean="0">
                <a:solidFill>
                  <a:srgbClr val="FF0000"/>
                </a:solidFill>
              </a:rPr>
              <a:t>%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9</a:t>
            </a:r>
            <a:r>
              <a:rPr lang="es-CL" dirty="0"/>
              <a:t>.-¿Quién es </a:t>
            </a:r>
            <a:r>
              <a:rPr lang="es-CL" dirty="0" err="1"/>
              <a:t>Moby</a:t>
            </a:r>
            <a:r>
              <a:rPr lang="es-CL" dirty="0"/>
              <a:t> </a:t>
            </a:r>
            <a:r>
              <a:rPr lang="es-CL" dirty="0" smtClean="0"/>
              <a:t>Dick?                                              20 </a:t>
            </a:r>
            <a:r>
              <a:rPr lang="es-CL" dirty="0"/>
              <a:t>de 25 respuestas                 </a:t>
            </a:r>
            <a:r>
              <a:rPr lang="es-CL" dirty="0" smtClean="0"/>
              <a:t> 80%</a:t>
            </a:r>
          </a:p>
          <a:p>
            <a:pPr>
              <a:lnSpc>
                <a:spcPct val="150000"/>
              </a:lnSpc>
            </a:pPr>
            <a:r>
              <a:rPr lang="es-CL" dirty="0" smtClean="0"/>
              <a:t>10</a:t>
            </a:r>
            <a:r>
              <a:rPr lang="es-CL" dirty="0"/>
              <a:t>.-¿Cómo podemos relacionar los textos leídos , que tienen en común los personajes de las </a:t>
            </a:r>
            <a:r>
              <a:rPr lang="es-CL" dirty="0" smtClean="0"/>
              <a:t>historias?                                                              23 </a:t>
            </a:r>
            <a:r>
              <a:rPr lang="es-CL" dirty="0"/>
              <a:t>de 25 respuestas </a:t>
            </a:r>
            <a:r>
              <a:rPr lang="es-CL" dirty="0" smtClean="0"/>
              <a:t>                 92%</a:t>
            </a:r>
          </a:p>
          <a:p>
            <a:pPr>
              <a:lnSpc>
                <a:spcPct val="150000"/>
              </a:lnSpc>
            </a:pPr>
            <a:r>
              <a:rPr lang="es-CL" dirty="0"/>
              <a:t>11.- ¿Cuál de las tres historias </a:t>
            </a:r>
            <a:r>
              <a:rPr lang="es-CL" dirty="0" smtClean="0"/>
              <a:t>leídas </a:t>
            </a:r>
            <a:r>
              <a:rPr lang="es-CL" dirty="0"/>
              <a:t>podríamos relacionarlas con algún hecho real o posible de </a:t>
            </a:r>
            <a:r>
              <a:rPr lang="es-CL" dirty="0" smtClean="0"/>
              <a:t>suceder?                                                                  25 respuestas                 100%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577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538563"/>
            <a:ext cx="75054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dirty="0"/>
              <a:t>Inicio</a:t>
            </a:r>
            <a:br>
              <a:rPr lang="es-CL" sz="2800" dirty="0"/>
            </a:br>
            <a:r>
              <a:rPr lang="es-CL" sz="2800" dirty="0">
                <a:latin typeface="Berlin Sans FB" panose="020E0602020502020306" pitchFamily="34" charset="0"/>
              </a:rPr>
              <a:t>Activación Conocimientos </a:t>
            </a:r>
            <a:r>
              <a:rPr lang="es-CL" sz="2800" dirty="0" smtClean="0">
                <a:latin typeface="Berlin Sans FB" panose="020E0602020502020306" pitchFamily="34" charset="0"/>
              </a:rPr>
              <a:t>Previos</a:t>
            </a:r>
          </a:p>
          <a:p>
            <a:pPr algn="ctr"/>
            <a:endParaRPr lang="es-CL" sz="2800" dirty="0" smtClean="0"/>
          </a:p>
          <a:p>
            <a:r>
              <a:rPr lang="es-CL" sz="2400" dirty="0" smtClean="0"/>
              <a:t>1.- ¿Recuerdas cómo se le llama al tipo de información que  y por lo demás se expresa textualmente en el texto? ______________________________________________________________________________________________</a:t>
            </a:r>
          </a:p>
          <a:p>
            <a:endParaRPr lang="es-CL" sz="2400" dirty="0" smtClean="0"/>
          </a:p>
          <a:p>
            <a:r>
              <a:rPr lang="es-CL" sz="2400" dirty="0" smtClean="0"/>
              <a:t>2.-¿A raíz de la pregunta anterior, sabes cómo se le llama al tipo de información que no aparece en el texto pero si es posible deducirla o predecirla?</a:t>
            </a:r>
          </a:p>
          <a:p>
            <a:r>
              <a:rPr lang="es-CL" sz="2400" dirty="0" smtClean="0"/>
              <a:t>______________________________________________________________________________________________</a:t>
            </a:r>
            <a:endParaRPr lang="es-CL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90" y="4797152"/>
            <a:ext cx="1440160" cy="175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5" y="64200"/>
            <a:ext cx="1059905" cy="91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2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7" y="82765"/>
            <a:ext cx="4248472" cy="707886"/>
          </a:xfrm>
          <a:prstGeom prst="rect">
            <a:avLst/>
          </a:prstGeom>
          <a:gradFill>
            <a:gsLst>
              <a:gs pos="47000">
                <a:schemeClr val="accent1">
                  <a:lumMod val="5000"/>
                  <a:lumOff val="95000"/>
                </a:schemeClr>
              </a:gs>
              <a:gs pos="1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s-CL" sz="4000" dirty="0" smtClean="0"/>
              <a:t>   Motivación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9932"/>
            <a:ext cx="125571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331639" y="977412"/>
            <a:ext cx="7344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T</a:t>
            </a:r>
            <a:r>
              <a:rPr lang="es-CL" b="1" dirty="0" smtClean="0"/>
              <a:t>e </a:t>
            </a:r>
            <a:r>
              <a:rPr lang="es-CL" b="1" smtClean="0"/>
              <a:t>invito ahora a </a:t>
            </a:r>
            <a:r>
              <a:rPr lang="es-CL" b="1" dirty="0" smtClean="0"/>
              <a:t>profundizar tus conocimientos de comprensión lectora enfocados en los tipos de información implícita y explicita.</a:t>
            </a:r>
          </a:p>
          <a:p>
            <a:r>
              <a:rPr lang="es-CL" b="1" dirty="0">
                <a:hlinkClick r:id="rId3"/>
              </a:rPr>
              <a:t>https://</a:t>
            </a:r>
            <a:r>
              <a:rPr lang="es-CL" b="1" dirty="0" smtClean="0">
                <a:hlinkClick r:id="rId3"/>
              </a:rPr>
              <a:t>www.youtube.com/watch?v=Ys0ntMx4RCE</a:t>
            </a:r>
            <a:endParaRPr lang="es-CL" b="1" dirty="0" smtClean="0"/>
          </a:p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655" y="1986278"/>
            <a:ext cx="6552729" cy="4871721"/>
          </a:xfrm>
          <a:prstGeom prst="rect">
            <a:avLst/>
          </a:prstGeom>
        </p:spPr>
      </p:pic>
      <p:pic>
        <p:nvPicPr>
          <p:cNvPr id="2052" name="Picture 4" descr="Stickers en YouTube: una nueva apuesta para ganar dinero | Tu Nota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297" y="562335"/>
            <a:ext cx="1922590" cy="192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"/>
          <a:stretch/>
        </p:blipFill>
        <p:spPr>
          <a:xfrm>
            <a:off x="2195736" y="3356992"/>
            <a:ext cx="2808312" cy="10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784</Words>
  <Application>Microsoft Office PowerPoint</Application>
  <PresentationFormat>Presentación en pantalla (4:3)</PresentationFormat>
  <Paragraphs>114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PLANIFICACIÓN  CLASES VIRTUALES SEMANA N° 28 RETROALIMENTACIÓN 6 año A FECHA :06 de Octubre del  2020.</vt:lpstr>
      <vt:lpstr>Presentación de PowerPoint</vt:lpstr>
      <vt:lpstr>Presentación de PowerPoint</vt:lpstr>
      <vt:lpstr>Presentación de PowerPoint</vt:lpstr>
      <vt:lpstr>Presentación de PowerPoint</vt:lpstr>
      <vt:lpstr>Lenguaje  6° básico Resultados al  06-10-2020 Evaluados 25 estudiantes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166</cp:revision>
  <dcterms:created xsi:type="dcterms:W3CDTF">2020-07-06T03:06:52Z</dcterms:created>
  <dcterms:modified xsi:type="dcterms:W3CDTF">2020-10-04T14:00:01Z</dcterms:modified>
</cp:coreProperties>
</file>