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98" r:id="rId2"/>
    <p:sldId id="256" r:id="rId3"/>
    <p:sldId id="295" r:id="rId4"/>
    <p:sldId id="294" r:id="rId5"/>
    <p:sldId id="323" r:id="rId6"/>
    <p:sldId id="322" r:id="rId7"/>
    <p:sldId id="324" r:id="rId8"/>
    <p:sldId id="325" r:id="rId9"/>
    <p:sldId id="326" r:id="rId10"/>
    <p:sldId id="327" r:id="rId11"/>
    <p:sldId id="297" r:id="rId12"/>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C4FF"/>
    <a:srgbClr val="FF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86477" autoAdjust="0"/>
  </p:normalViewPr>
  <p:slideViewPr>
    <p:cSldViewPr>
      <p:cViewPr>
        <p:scale>
          <a:sx n="77" d="100"/>
          <a:sy n="77" d="100"/>
        </p:scale>
        <p:origin x="-1074" y="-72"/>
      </p:cViewPr>
      <p:guideLst>
        <p:guide orient="horz" pos="2160"/>
        <p:guide pos="2880"/>
      </p:guideLst>
    </p:cSldViewPr>
  </p:slideViewPr>
  <p:outlineViewPr>
    <p:cViewPr>
      <p:scale>
        <a:sx n="33" d="100"/>
        <a:sy n="33" d="100"/>
      </p:scale>
      <p:origin x="48" y="132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1DCF9-6906-40AE-9A3E-DA31479E690A}" type="datetimeFigureOut">
              <a:rPr lang="es-CL" smtClean="0"/>
              <a:t>12-10-2020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B537C-D402-466D-8D59-2D0DD8A6FDC3}" type="slidenum">
              <a:rPr lang="es-CL" smtClean="0"/>
              <a:t>‹Nº›</a:t>
            </a:fld>
            <a:endParaRPr lang="es-CL"/>
          </a:p>
        </p:txBody>
      </p:sp>
    </p:spTree>
    <p:extLst>
      <p:ext uri="{BB962C8B-B14F-4D97-AF65-F5344CB8AC3E}">
        <p14:creationId xmlns:p14="http://schemas.microsoft.com/office/powerpoint/2010/main" val="200874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12-10-2020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30411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12-10-2020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05741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12-10-2020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409074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12-10-2020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84622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8CC9408-C9F9-4FD8-8325-38140F465313}" type="datetimeFigureOut">
              <a:rPr lang="es-CL" smtClean="0"/>
              <a:t>12-10-2020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03314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E8CC9408-C9F9-4FD8-8325-38140F465313}" type="datetimeFigureOut">
              <a:rPr lang="es-CL" smtClean="0"/>
              <a:t>12-10-2020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48579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E8CC9408-C9F9-4FD8-8325-38140F465313}" type="datetimeFigureOut">
              <a:rPr lang="es-CL" smtClean="0"/>
              <a:t>12-10-2020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90523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E8CC9408-C9F9-4FD8-8325-38140F465313}" type="datetimeFigureOut">
              <a:rPr lang="es-CL" smtClean="0"/>
              <a:t>12-10-2020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65882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CC9408-C9F9-4FD8-8325-38140F465313}" type="datetimeFigureOut">
              <a:rPr lang="es-CL" smtClean="0"/>
              <a:t>12-10-2020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94761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12-10-2020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381090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12-10-2020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53853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C9408-C9F9-4FD8-8325-38140F465313}" type="datetimeFigureOut">
              <a:rPr lang="es-CL" smtClean="0"/>
              <a:t>12-10-2020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D08D6-E5B1-4656-83E4-64E93B7E009E}" type="slidenum">
              <a:rPr lang="es-CL" smtClean="0"/>
              <a:t>‹Nº›</a:t>
            </a:fld>
            <a:endParaRPr lang="es-CL"/>
          </a:p>
        </p:txBody>
      </p:sp>
    </p:spTree>
    <p:extLst>
      <p:ext uri="{BB962C8B-B14F-4D97-AF65-F5344CB8AC3E}">
        <p14:creationId xmlns:p14="http://schemas.microsoft.com/office/powerpoint/2010/main" val="3176902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8.gif"/></Relationships>
</file>

<file path=ppt/slides/_rels/slide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32048" y="1648892"/>
            <a:ext cx="7772400" cy="1780108"/>
          </a:xfrm>
        </p:spPr>
        <p:txBody>
          <a:bodyPr>
            <a:noAutofit/>
          </a:bodyPr>
          <a:lstStyle/>
          <a:p>
            <a:r>
              <a:rPr lang="es-CL" sz="2800" b="1" dirty="0"/>
              <a:t>PLANIFICACIÓN  CLASES VIRTUALES</a:t>
            </a:r>
            <a:r>
              <a:rPr lang="es-CL" sz="2800" dirty="0"/>
              <a:t/>
            </a:r>
            <a:br>
              <a:rPr lang="es-CL" sz="2800" dirty="0"/>
            </a:br>
            <a:r>
              <a:rPr lang="es-CL" sz="2800" dirty="0"/>
              <a:t>SEMANA N° </a:t>
            </a:r>
            <a:r>
              <a:rPr lang="es-CL" sz="2800" dirty="0" smtClean="0"/>
              <a:t>29</a:t>
            </a:r>
            <a:r>
              <a:rPr lang="es-CL" sz="2800" dirty="0"/>
              <a:t/>
            </a:r>
            <a:br>
              <a:rPr lang="es-CL" sz="2800" dirty="0"/>
            </a:br>
            <a:r>
              <a:rPr lang="es-CL" sz="2400" dirty="0" smtClean="0"/>
              <a:t>RETROALIMENTACIÓN</a:t>
            </a:r>
            <a:br>
              <a:rPr lang="es-CL" sz="2400" dirty="0" smtClean="0"/>
            </a:br>
            <a:r>
              <a:rPr lang="es-CL" sz="2400" dirty="0" smtClean="0"/>
              <a:t>6 año A</a:t>
            </a:r>
            <a:r>
              <a:rPr lang="es-CL" sz="2800" dirty="0"/>
              <a:t/>
            </a:r>
            <a:br>
              <a:rPr lang="es-CL" sz="2800" dirty="0"/>
            </a:br>
            <a:r>
              <a:rPr lang="es-CL" sz="2800" dirty="0" smtClean="0"/>
              <a:t>FECHA: 13 de Octubre del  </a:t>
            </a:r>
            <a:r>
              <a:rPr lang="es-CL" sz="2800" dirty="0"/>
              <a:t>2020.</a:t>
            </a: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solidFill>
                <a:prstClr val="black"/>
              </a:solidFill>
            </a:endParaRPr>
          </a:p>
        </p:txBody>
      </p:sp>
      <p:sp>
        <p:nvSpPr>
          <p:cNvPr id="6" name="Rectangle 3"/>
          <p:cNvSpPr>
            <a:spLocks noChangeArrowheads="1"/>
          </p:cNvSpPr>
          <p:nvPr/>
        </p:nvSpPr>
        <p:spPr bwMode="auto">
          <a:xfrm>
            <a:off x="351196" y="5900081"/>
            <a:ext cx="802838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 b="1" i="1" dirty="0">
                <a:solidFill>
                  <a:prstClr val="black"/>
                </a:solidFill>
                <a:latin typeface="Times New Roman" pitchFamily="18" charset="0"/>
                <a:ea typeface="Times New Roman" pitchFamily="18" charset="0"/>
                <a:cs typeface="Times New Roman" pitchFamily="18" charset="0"/>
              </a:rPr>
              <a:t>Colegio Jean Piaget</a:t>
            </a:r>
            <a:endParaRPr lang="es-MX" i="1" dirty="0">
              <a:solidFill>
                <a:prstClr val="black"/>
              </a:solidFill>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es-ES" sz="1600" b="1" i="1" dirty="0">
                <a:solidFill>
                  <a:prstClr val="black"/>
                </a:solidFill>
                <a:latin typeface="Times New Roman" pitchFamily="18" charset="0"/>
                <a:ea typeface="Times New Roman" pitchFamily="18" charset="0"/>
                <a:cs typeface="Times New Roman" pitchFamily="18" charset="0"/>
              </a:rPr>
              <a:t>Mi escuela, un lugar para aprender y crecer en un ambiente saludable</a:t>
            </a:r>
            <a:endParaRPr lang="es-ES" sz="1600" i="1" dirty="0">
              <a:solidFill>
                <a:prstClr val="black"/>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351196" y="443906"/>
            <a:ext cx="1167800" cy="100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44827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47000">
              <a:schemeClr val="accent1">
                <a:tint val="66000"/>
                <a:satMod val="160000"/>
              </a:schemeClr>
            </a:gs>
            <a:gs pos="23000">
              <a:srgbClr val="BACBEB"/>
            </a:gs>
            <a:gs pos="82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Rectángulo"/>
          <p:cNvSpPr/>
          <p:nvPr/>
        </p:nvSpPr>
        <p:spPr>
          <a:xfrm>
            <a:off x="395536" y="188640"/>
            <a:ext cx="7992888" cy="954107"/>
          </a:xfrm>
          <a:prstGeom prst="rect">
            <a:avLst/>
          </a:prstGeom>
        </p:spPr>
        <p:txBody>
          <a:bodyPr wrap="square">
            <a:spAutoFit/>
          </a:bodyPr>
          <a:lstStyle/>
          <a:p>
            <a:r>
              <a:rPr lang="es-CL" sz="2000" b="1" dirty="0"/>
              <a:t>3. Responde las siguientes preguntas en tu cuaderno</a:t>
            </a:r>
            <a:r>
              <a:rPr lang="es-CL" sz="2000" b="1" dirty="0" smtClean="0"/>
              <a:t>:</a:t>
            </a:r>
          </a:p>
          <a:p>
            <a:endParaRPr lang="es-CL" b="1" dirty="0"/>
          </a:p>
          <a:p>
            <a:endParaRPr lang="es-CL" dirty="0" smtClean="0"/>
          </a:p>
        </p:txBody>
      </p:sp>
      <p:graphicFrame>
        <p:nvGraphicFramePr>
          <p:cNvPr id="3" name="2 Tabla"/>
          <p:cNvGraphicFramePr>
            <a:graphicFrameLocks noGrp="1"/>
          </p:cNvGraphicFramePr>
          <p:nvPr>
            <p:extLst>
              <p:ext uri="{D42A27DB-BD31-4B8C-83A1-F6EECF244321}">
                <p14:modId xmlns:p14="http://schemas.microsoft.com/office/powerpoint/2010/main" val="3326338042"/>
              </p:ext>
            </p:extLst>
          </p:nvPr>
        </p:nvGraphicFramePr>
        <p:xfrm>
          <a:off x="539552" y="764704"/>
          <a:ext cx="7704856" cy="5933353"/>
        </p:xfrm>
        <a:graphic>
          <a:graphicData uri="http://schemas.openxmlformats.org/drawingml/2006/table">
            <a:tbl>
              <a:tblPr firstRow="1" bandRow="1">
                <a:tableStyleId>{7DF18680-E054-41AD-8BC1-D1AEF772440D}</a:tableStyleId>
              </a:tblPr>
              <a:tblGrid>
                <a:gridCol w="7704856"/>
              </a:tblGrid>
              <a:tr h="842320">
                <a:tc>
                  <a:txBody>
                    <a:bodyPr/>
                    <a:lstStyle/>
                    <a:p>
                      <a:r>
                        <a:rPr lang="es-CL" b="1" dirty="0" smtClean="0">
                          <a:solidFill>
                            <a:schemeClr val="tx1"/>
                          </a:solidFill>
                          <a:latin typeface="Century Schoolbook" panose="02040604050505020304" pitchFamily="18" charset="0"/>
                        </a:rPr>
                        <a:t>a</a:t>
                      </a:r>
                      <a:r>
                        <a:rPr lang="es-CL" b="0" dirty="0" smtClean="0">
                          <a:solidFill>
                            <a:schemeClr val="tx1"/>
                          </a:solidFill>
                          <a:latin typeface="Century Schoolbook" panose="02040604050505020304" pitchFamily="18" charset="0"/>
                        </a:rPr>
                        <a:t>. ¿Por qué se menciona a </a:t>
                      </a:r>
                      <a:r>
                        <a:rPr lang="es-CL" b="1" dirty="0" smtClean="0">
                          <a:solidFill>
                            <a:schemeClr val="tx1"/>
                          </a:solidFill>
                          <a:latin typeface="Century Schoolbook" panose="02040604050505020304" pitchFamily="18" charset="0"/>
                        </a:rPr>
                        <a:t>Harry Potter </a:t>
                      </a:r>
                      <a:r>
                        <a:rPr lang="es-CL" b="0" dirty="0" smtClean="0">
                          <a:solidFill>
                            <a:schemeClr val="tx1"/>
                          </a:solidFill>
                          <a:latin typeface="Century Schoolbook" panose="02040604050505020304" pitchFamily="18" charset="0"/>
                        </a:rPr>
                        <a:t>en el </a:t>
                      </a:r>
                      <a:r>
                        <a:rPr lang="es-CL" b="1" dirty="0" smtClean="0">
                          <a:solidFill>
                            <a:schemeClr val="tx1"/>
                          </a:solidFill>
                          <a:latin typeface="Century Schoolbook" panose="02040604050505020304" pitchFamily="18" charset="0"/>
                        </a:rPr>
                        <a:t>titular</a:t>
                      </a:r>
                      <a:r>
                        <a:rPr lang="es-CL" b="0" dirty="0" smtClean="0">
                          <a:solidFill>
                            <a:schemeClr val="tx1"/>
                          </a:solidFill>
                          <a:latin typeface="Century Schoolbook" panose="02040604050505020304" pitchFamily="18" charset="0"/>
                        </a:rPr>
                        <a:t> de </a:t>
                      </a:r>
                      <a:r>
                        <a:rPr lang="es-CL" b="1" dirty="0" smtClean="0">
                          <a:solidFill>
                            <a:schemeClr val="tx1"/>
                          </a:solidFill>
                          <a:latin typeface="Century Schoolbook" panose="02040604050505020304" pitchFamily="18" charset="0"/>
                        </a:rPr>
                        <a:t>ambos</a:t>
                      </a:r>
                      <a:r>
                        <a:rPr lang="es-CL" b="0" dirty="0" smtClean="0">
                          <a:solidFill>
                            <a:schemeClr val="tx1"/>
                          </a:solidFill>
                          <a:latin typeface="Century Schoolbook" panose="02040604050505020304" pitchFamily="18" charset="0"/>
                        </a:rPr>
                        <a:t> textos, si tratan de </a:t>
                      </a:r>
                      <a:r>
                        <a:rPr lang="es-CL" b="1" dirty="0" smtClean="0">
                          <a:solidFill>
                            <a:schemeClr val="tx1"/>
                          </a:solidFill>
                          <a:latin typeface="Century Schoolbook" panose="02040604050505020304" pitchFamily="18" charset="0"/>
                        </a:rPr>
                        <a:t>E.</a:t>
                      </a:r>
                      <a:r>
                        <a:rPr lang="es-CL" b="1" baseline="0" dirty="0" smtClean="0">
                          <a:solidFill>
                            <a:schemeClr val="tx1"/>
                          </a:solidFill>
                          <a:latin typeface="Century Schoolbook" panose="02040604050505020304" pitchFamily="18" charset="0"/>
                        </a:rPr>
                        <a:t> </a:t>
                      </a:r>
                      <a:r>
                        <a:rPr lang="es-CL" b="1" dirty="0" err="1" smtClean="0">
                          <a:solidFill>
                            <a:schemeClr val="tx1"/>
                          </a:solidFill>
                          <a:latin typeface="Century Schoolbook" panose="02040604050505020304" pitchFamily="18" charset="0"/>
                        </a:rPr>
                        <a:t>Nesbit</a:t>
                      </a:r>
                      <a:r>
                        <a:rPr lang="es-CL" b="0" dirty="0" smtClean="0">
                          <a:solidFill>
                            <a:schemeClr val="tx1"/>
                          </a:solidFill>
                          <a:latin typeface="Century Schoolbook" panose="02040604050505020304" pitchFamily="18" charset="0"/>
                        </a:rPr>
                        <a:t>?</a:t>
                      </a:r>
                    </a:p>
                    <a:p>
                      <a:endParaRPr lang="es-CL" dirty="0">
                        <a:latin typeface="Century Schoolbook" panose="02040604050505020304" pitchFamily="18" charset="0"/>
                      </a:endParaRPr>
                    </a:p>
                  </a:txBody>
                  <a:tcPr>
                    <a:gradFill>
                      <a:gsLst>
                        <a:gs pos="58000">
                          <a:srgbClr val="4FC4FF"/>
                        </a:gs>
                        <a:gs pos="83000">
                          <a:srgbClr val="BACBEB"/>
                        </a:gs>
                        <a:gs pos="92000">
                          <a:schemeClr val="accent1">
                            <a:tint val="44500"/>
                            <a:satMod val="160000"/>
                          </a:schemeClr>
                        </a:gs>
                        <a:gs pos="100000">
                          <a:schemeClr val="accent1">
                            <a:tint val="23500"/>
                            <a:satMod val="160000"/>
                          </a:schemeClr>
                        </a:gs>
                      </a:gsLst>
                      <a:lin ang="5400000" scaled="0"/>
                    </a:gradFill>
                  </a:tcPr>
                </a:tc>
              </a:tr>
              <a:tr h="591605">
                <a:tc>
                  <a:txBody>
                    <a:bodyPr/>
                    <a:lstStyle/>
                    <a:p>
                      <a:r>
                        <a:rPr lang="es-CL" b="1" dirty="0" smtClean="0">
                          <a:latin typeface="Century Schoolbook" panose="02040604050505020304" pitchFamily="18" charset="0"/>
                        </a:rPr>
                        <a:t>b</a:t>
                      </a:r>
                      <a:r>
                        <a:rPr lang="es-CL" dirty="0" smtClean="0">
                          <a:latin typeface="Century Schoolbook" panose="02040604050505020304" pitchFamily="18" charset="0"/>
                        </a:rPr>
                        <a:t>. ¿Te parece de </a:t>
                      </a:r>
                      <a:r>
                        <a:rPr lang="es-CL" b="1" dirty="0" smtClean="0">
                          <a:latin typeface="Century Schoolbook" panose="02040604050505020304" pitchFamily="18" charset="0"/>
                        </a:rPr>
                        <a:t>interés</a:t>
                      </a:r>
                      <a:r>
                        <a:rPr lang="es-CL" dirty="0" smtClean="0">
                          <a:latin typeface="Century Schoolbook" panose="02040604050505020304" pitchFamily="18" charset="0"/>
                        </a:rPr>
                        <a:t> general el </a:t>
                      </a:r>
                      <a:r>
                        <a:rPr lang="es-CL" b="1" dirty="0" smtClean="0">
                          <a:latin typeface="Century Schoolbook" panose="02040604050505020304" pitchFamily="18" charset="0"/>
                        </a:rPr>
                        <a:t>tema</a:t>
                      </a:r>
                      <a:r>
                        <a:rPr lang="es-CL" dirty="0" smtClean="0">
                          <a:latin typeface="Century Schoolbook" panose="02040604050505020304" pitchFamily="18" charset="0"/>
                        </a:rPr>
                        <a:t> que abordan </a:t>
                      </a:r>
                      <a:r>
                        <a:rPr lang="es-CL" b="1" dirty="0" smtClean="0">
                          <a:latin typeface="Century Schoolbook" panose="02040604050505020304" pitchFamily="18" charset="0"/>
                        </a:rPr>
                        <a:t>ambos</a:t>
                      </a:r>
                      <a:r>
                        <a:rPr lang="es-CL" dirty="0" smtClean="0">
                          <a:latin typeface="Century Schoolbook" panose="02040604050505020304" pitchFamily="18" charset="0"/>
                        </a:rPr>
                        <a:t> textos? ¿Por qué?</a:t>
                      </a:r>
                    </a:p>
                    <a:p>
                      <a:endParaRPr lang="es-CL" dirty="0">
                        <a:latin typeface="Century Schoolbook" panose="02040604050505020304" pitchFamily="18" charset="0"/>
                      </a:endParaRPr>
                    </a:p>
                  </a:txBody>
                  <a:tcPr>
                    <a:gradFill>
                      <a:gsLst>
                        <a:gs pos="58000">
                          <a:srgbClr val="4FC4FF"/>
                        </a:gs>
                        <a:gs pos="83000">
                          <a:srgbClr val="BACBEB"/>
                        </a:gs>
                        <a:gs pos="92000">
                          <a:schemeClr val="accent1">
                            <a:tint val="44500"/>
                            <a:satMod val="160000"/>
                          </a:schemeClr>
                        </a:gs>
                        <a:gs pos="100000">
                          <a:schemeClr val="accent1">
                            <a:tint val="23500"/>
                            <a:satMod val="160000"/>
                          </a:schemeClr>
                        </a:gs>
                      </a:gsLst>
                      <a:lin ang="5400000" scaled="0"/>
                    </a:gradFill>
                  </a:tcPr>
                </a:tc>
              </a:tr>
              <a:tr h="591605">
                <a:tc>
                  <a:txBody>
                    <a:bodyPr/>
                    <a:lstStyle/>
                    <a:p>
                      <a:r>
                        <a:rPr lang="es-CL" b="1" dirty="0" smtClean="0">
                          <a:latin typeface="Century Schoolbook" panose="02040604050505020304" pitchFamily="18" charset="0"/>
                        </a:rPr>
                        <a:t>c. </a:t>
                      </a:r>
                      <a:r>
                        <a:rPr lang="es-CL" dirty="0" smtClean="0">
                          <a:latin typeface="Century Schoolbook" panose="02040604050505020304" pitchFamily="18" charset="0"/>
                        </a:rPr>
                        <a:t>¿Con qué</a:t>
                      </a:r>
                      <a:r>
                        <a:rPr lang="es-CL" b="1" dirty="0" smtClean="0">
                          <a:latin typeface="Century Schoolbook" panose="02040604050505020304" pitchFamily="18" charset="0"/>
                        </a:rPr>
                        <a:t> finalidad </a:t>
                      </a:r>
                      <a:r>
                        <a:rPr lang="es-CL" dirty="0" smtClean="0">
                          <a:latin typeface="Century Schoolbook" panose="02040604050505020304" pitchFamily="18" charset="0"/>
                        </a:rPr>
                        <a:t>se menciona a J. K. </a:t>
                      </a:r>
                      <a:r>
                        <a:rPr lang="es-CL" dirty="0" err="1" smtClean="0">
                          <a:latin typeface="Century Schoolbook" panose="02040604050505020304" pitchFamily="18" charset="0"/>
                        </a:rPr>
                        <a:t>Rowling</a:t>
                      </a:r>
                      <a:r>
                        <a:rPr lang="es-CL" dirty="0" smtClean="0">
                          <a:latin typeface="Century Schoolbook" panose="02040604050505020304" pitchFamily="18" charset="0"/>
                        </a:rPr>
                        <a:t> en la </a:t>
                      </a:r>
                      <a:r>
                        <a:rPr lang="es-CL" b="1" dirty="0" smtClean="0">
                          <a:latin typeface="Century Schoolbook" panose="02040604050505020304" pitchFamily="18" charset="0"/>
                        </a:rPr>
                        <a:t>noticia</a:t>
                      </a:r>
                      <a:r>
                        <a:rPr lang="es-CL" dirty="0" smtClean="0">
                          <a:latin typeface="Century Schoolbook" panose="02040604050505020304" pitchFamily="18" charset="0"/>
                        </a:rPr>
                        <a:t> y en el </a:t>
                      </a:r>
                      <a:r>
                        <a:rPr lang="es-CL" b="1" dirty="0" smtClean="0">
                          <a:latin typeface="Century Schoolbook" panose="02040604050505020304" pitchFamily="18" charset="0"/>
                        </a:rPr>
                        <a:t>artículo</a:t>
                      </a:r>
                      <a:r>
                        <a:rPr lang="es-CL" dirty="0" smtClean="0">
                          <a:latin typeface="Century Schoolbook" panose="02040604050505020304" pitchFamily="18" charset="0"/>
                        </a:rPr>
                        <a:t>?</a:t>
                      </a:r>
                    </a:p>
                    <a:p>
                      <a:endParaRPr lang="es-CL" dirty="0">
                        <a:latin typeface="Century Schoolbook" panose="02040604050505020304" pitchFamily="18" charset="0"/>
                      </a:endParaRPr>
                    </a:p>
                  </a:txBody>
                  <a:tcPr>
                    <a:gradFill>
                      <a:gsLst>
                        <a:gs pos="58000">
                          <a:srgbClr val="4FC4FF"/>
                        </a:gs>
                        <a:gs pos="83000">
                          <a:srgbClr val="BACBEB"/>
                        </a:gs>
                        <a:gs pos="92000">
                          <a:schemeClr val="accent1">
                            <a:tint val="44500"/>
                            <a:satMod val="160000"/>
                          </a:schemeClr>
                        </a:gs>
                        <a:gs pos="100000">
                          <a:schemeClr val="accent1">
                            <a:tint val="23500"/>
                            <a:satMod val="160000"/>
                          </a:schemeClr>
                        </a:gs>
                      </a:gsLst>
                      <a:lin ang="5400000" scaled="0"/>
                    </a:gradFill>
                  </a:tcPr>
                </a:tc>
              </a:tr>
              <a:tr h="962425">
                <a:tc>
                  <a:txBody>
                    <a:bodyPr/>
                    <a:lstStyle/>
                    <a:p>
                      <a:r>
                        <a:rPr lang="es-CL" b="1" dirty="0" smtClean="0">
                          <a:latin typeface="Century Schoolbook" panose="02040604050505020304" pitchFamily="18" charset="0"/>
                        </a:rPr>
                        <a:t>d. </a:t>
                      </a:r>
                      <a:r>
                        <a:rPr lang="es-CL" dirty="0" smtClean="0">
                          <a:latin typeface="Century Schoolbook" panose="02040604050505020304" pitchFamily="18" charset="0"/>
                        </a:rPr>
                        <a:t>¿Por qué en la noticia </a:t>
                      </a:r>
                      <a:r>
                        <a:rPr lang="es-CL" b="1" dirty="0" smtClean="0">
                          <a:latin typeface="Century Schoolbook" panose="02040604050505020304" pitchFamily="18" charset="0"/>
                        </a:rPr>
                        <a:t>(Texto 1) </a:t>
                      </a:r>
                      <a:r>
                        <a:rPr lang="es-CL" dirty="0" smtClean="0">
                          <a:latin typeface="Century Schoolbook" panose="02040604050505020304" pitchFamily="18" charset="0"/>
                        </a:rPr>
                        <a:t>E. </a:t>
                      </a:r>
                      <a:r>
                        <a:rPr lang="es-CL" dirty="0" err="1" smtClean="0">
                          <a:latin typeface="Century Schoolbook" panose="02040604050505020304" pitchFamily="18" charset="0"/>
                        </a:rPr>
                        <a:t>Nesbit</a:t>
                      </a:r>
                      <a:r>
                        <a:rPr lang="es-CL" dirty="0" smtClean="0">
                          <a:latin typeface="Century Schoolbook" panose="02040604050505020304" pitchFamily="18" charset="0"/>
                        </a:rPr>
                        <a:t> es considerada un </a:t>
                      </a:r>
                      <a:r>
                        <a:rPr lang="es-CL" b="1" dirty="0" smtClean="0">
                          <a:latin typeface="Century Schoolbook" panose="02040604050505020304" pitchFamily="18" charset="0"/>
                        </a:rPr>
                        <a:t>ícono</a:t>
                      </a:r>
                      <a:r>
                        <a:rPr lang="es-CL" dirty="0" smtClean="0">
                          <a:latin typeface="Century Schoolbook" panose="02040604050505020304" pitchFamily="18" charset="0"/>
                        </a:rPr>
                        <a:t> de la literatura</a:t>
                      </a:r>
                      <a:r>
                        <a:rPr lang="es-CL" baseline="0" dirty="0" smtClean="0">
                          <a:latin typeface="Century Schoolbook" panose="02040604050505020304" pitchFamily="18" charset="0"/>
                        </a:rPr>
                        <a:t> </a:t>
                      </a:r>
                      <a:r>
                        <a:rPr lang="es-CL" dirty="0" smtClean="0">
                          <a:latin typeface="Century Schoolbook" panose="02040604050505020304" pitchFamily="18" charset="0"/>
                        </a:rPr>
                        <a:t>infantil?</a:t>
                      </a:r>
                    </a:p>
                    <a:p>
                      <a:endParaRPr lang="es-CL" dirty="0">
                        <a:latin typeface="Century Schoolbook" panose="02040604050505020304" pitchFamily="18" charset="0"/>
                      </a:endParaRPr>
                    </a:p>
                  </a:txBody>
                  <a:tcPr>
                    <a:gradFill>
                      <a:gsLst>
                        <a:gs pos="58000">
                          <a:srgbClr val="4FC4FF"/>
                        </a:gs>
                        <a:gs pos="83000">
                          <a:srgbClr val="BACBEB"/>
                        </a:gs>
                        <a:gs pos="92000">
                          <a:schemeClr val="accent1">
                            <a:tint val="44500"/>
                            <a:satMod val="160000"/>
                          </a:schemeClr>
                        </a:gs>
                        <a:gs pos="100000">
                          <a:schemeClr val="accent1">
                            <a:tint val="23500"/>
                            <a:satMod val="160000"/>
                          </a:schemeClr>
                        </a:gs>
                      </a:gsLst>
                      <a:lin ang="5400000" scaled="0"/>
                    </a:gradFill>
                  </a:tcPr>
                </a:tc>
              </a:tr>
              <a:tr h="962425">
                <a:tc>
                  <a:txBody>
                    <a:bodyPr/>
                    <a:lstStyle/>
                    <a:p>
                      <a:r>
                        <a:rPr lang="es-CL" b="1" dirty="0" smtClean="0">
                          <a:latin typeface="Century Schoolbook" panose="02040604050505020304" pitchFamily="18" charset="0"/>
                        </a:rPr>
                        <a:t>e. </a:t>
                      </a:r>
                      <a:r>
                        <a:rPr lang="es-CL" dirty="0" smtClean="0">
                          <a:latin typeface="Century Schoolbook" panose="02040604050505020304" pitchFamily="18" charset="0"/>
                        </a:rPr>
                        <a:t>¿Cuál es la </a:t>
                      </a:r>
                      <a:r>
                        <a:rPr lang="es-CL" b="1" dirty="0" smtClean="0">
                          <a:latin typeface="Century Schoolbook" panose="02040604050505020304" pitchFamily="18" charset="0"/>
                        </a:rPr>
                        <a:t>importancia </a:t>
                      </a:r>
                      <a:r>
                        <a:rPr lang="es-CL" dirty="0" smtClean="0">
                          <a:latin typeface="Century Schoolbook" panose="02040604050505020304" pitchFamily="18" charset="0"/>
                        </a:rPr>
                        <a:t>de E. </a:t>
                      </a:r>
                      <a:r>
                        <a:rPr lang="es-CL" dirty="0" err="1" smtClean="0">
                          <a:latin typeface="Century Schoolbook" panose="02040604050505020304" pitchFamily="18" charset="0"/>
                        </a:rPr>
                        <a:t>Nesbit</a:t>
                      </a:r>
                      <a:r>
                        <a:rPr lang="es-CL" dirty="0" smtClean="0">
                          <a:latin typeface="Century Schoolbook" panose="02040604050505020304" pitchFamily="18" charset="0"/>
                        </a:rPr>
                        <a:t> en la literatura, según Martín </a:t>
                      </a:r>
                      <a:r>
                        <a:rPr lang="es-CL" dirty="0" err="1" smtClean="0">
                          <a:latin typeface="Century Schoolbook" panose="02040604050505020304" pitchFamily="18" charset="0"/>
                        </a:rPr>
                        <a:t>Mazzini</a:t>
                      </a:r>
                      <a:r>
                        <a:rPr lang="es-CL" dirty="0" smtClean="0">
                          <a:latin typeface="Century Schoolbook" panose="02040604050505020304" pitchFamily="18" charset="0"/>
                        </a:rPr>
                        <a:t> (Texto</a:t>
                      </a:r>
                      <a:r>
                        <a:rPr lang="es-CL" baseline="0" dirty="0" smtClean="0">
                          <a:latin typeface="Century Schoolbook" panose="02040604050505020304" pitchFamily="18" charset="0"/>
                        </a:rPr>
                        <a:t> </a:t>
                      </a:r>
                      <a:r>
                        <a:rPr lang="es-CL" dirty="0" smtClean="0">
                          <a:latin typeface="Century Schoolbook" panose="02040604050505020304" pitchFamily="18" charset="0"/>
                        </a:rPr>
                        <a:t>2)? ¿Cómo lo sabes?</a:t>
                      </a:r>
                    </a:p>
                    <a:p>
                      <a:endParaRPr lang="es-CL" dirty="0">
                        <a:latin typeface="Century Schoolbook" panose="02040604050505020304" pitchFamily="18" charset="0"/>
                      </a:endParaRPr>
                    </a:p>
                  </a:txBody>
                  <a:tcPr>
                    <a:gradFill>
                      <a:gsLst>
                        <a:gs pos="58000">
                          <a:srgbClr val="4FC4FF"/>
                        </a:gs>
                        <a:gs pos="83000">
                          <a:srgbClr val="BACBEB"/>
                        </a:gs>
                        <a:gs pos="92000">
                          <a:schemeClr val="accent1">
                            <a:tint val="44500"/>
                            <a:satMod val="160000"/>
                          </a:schemeClr>
                        </a:gs>
                        <a:gs pos="100000">
                          <a:schemeClr val="accent1">
                            <a:tint val="23500"/>
                            <a:satMod val="160000"/>
                          </a:schemeClr>
                        </a:gs>
                      </a:gsLst>
                      <a:lin ang="5400000" scaled="0"/>
                    </a:gradFill>
                  </a:tcPr>
                </a:tc>
              </a:tr>
              <a:tr h="591605">
                <a:tc>
                  <a:txBody>
                    <a:bodyPr/>
                    <a:lstStyle/>
                    <a:p>
                      <a:r>
                        <a:rPr lang="es-CL" b="1" dirty="0" smtClean="0">
                          <a:latin typeface="Century Schoolbook" panose="02040604050505020304" pitchFamily="18" charset="0"/>
                        </a:rPr>
                        <a:t>f. </a:t>
                      </a:r>
                      <a:r>
                        <a:rPr lang="es-CL" dirty="0" smtClean="0">
                          <a:latin typeface="Century Schoolbook" panose="02040604050505020304" pitchFamily="18" charset="0"/>
                        </a:rPr>
                        <a:t>¿Qué </a:t>
                      </a:r>
                      <a:r>
                        <a:rPr lang="es-CL" b="1" dirty="0" smtClean="0">
                          <a:latin typeface="Century Schoolbook" panose="02040604050505020304" pitchFamily="18" charset="0"/>
                        </a:rPr>
                        <a:t>motiva</a:t>
                      </a:r>
                      <a:r>
                        <a:rPr lang="es-CL" dirty="0" smtClean="0">
                          <a:latin typeface="Century Schoolbook" panose="02040604050505020304" pitchFamily="18" charset="0"/>
                        </a:rPr>
                        <a:t> la escritura del </a:t>
                      </a:r>
                      <a:r>
                        <a:rPr lang="es-CL" b="1" dirty="0" smtClean="0">
                          <a:latin typeface="Century Schoolbook" panose="02040604050505020304" pitchFamily="18" charset="0"/>
                        </a:rPr>
                        <a:t>artículo</a:t>
                      </a:r>
                      <a:r>
                        <a:rPr lang="es-CL" dirty="0" smtClean="0">
                          <a:latin typeface="Century Schoolbook" panose="02040604050505020304" pitchFamily="18" charset="0"/>
                        </a:rPr>
                        <a:t> y la </a:t>
                      </a:r>
                      <a:r>
                        <a:rPr lang="es-CL" b="1" dirty="0" smtClean="0">
                          <a:latin typeface="Century Schoolbook" panose="02040604050505020304" pitchFamily="18" charset="0"/>
                        </a:rPr>
                        <a:t>noticia</a:t>
                      </a:r>
                      <a:r>
                        <a:rPr lang="es-CL" dirty="0" smtClean="0">
                          <a:latin typeface="Century Schoolbook" panose="02040604050505020304" pitchFamily="18" charset="0"/>
                        </a:rPr>
                        <a:t> sobre E. </a:t>
                      </a:r>
                      <a:r>
                        <a:rPr lang="es-CL" dirty="0" err="1" smtClean="0">
                          <a:latin typeface="Century Schoolbook" panose="02040604050505020304" pitchFamily="18" charset="0"/>
                        </a:rPr>
                        <a:t>Nesbit</a:t>
                      </a:r>
                      <a:r>
                        <a:rPr lang="es-CL" dirty="0" smtClean="0">
                          <a:latin typeface="Century Schoolbook" panose="02040604050505020304" pitchFamily="18" charset="0"/>
                        </a:rPr>
                        <a:t>?</a:t>
                      </a:r>
                      <a:endParaRPr lang="es-CL" dirty="0">
                        <a:latin typeface="Century Schoolbook" panose="02040604050505020304" pitchFamily="18" charset="0"/>
                      </a:endParaRPr>
                    </a:p>
                  </a:txBody>
                  <a:tcPr>
                    <a:gradFill>
                      <a:gsLst>
                        <a:gs pos="58000">
                          <a:srgbClr val="4FC4FF"/>
                        </a:gs>
                        <a:gs pos="83000">
                          <a:srgbClr val="BACBEB"/>
                        </a:gs>
                        <a:gs pos="92000">
                          <a:schemeClr val="accent1">
                            <a:tint val="44500"/>
                            <a:satMod val="160000"/>
                          </a:schemeClr>
                        </a:gs>
                        <a:gs pos="100000">
                          <a:schemeClr val="accent1">
                            <a:tint val="23500"/>
                            <a:satMod val="160000"/>
                          </a:schemeClr>
                        </a:gs>
                      </a:gsLst>
                      <a:lin ang="5400000" scaled="0"/>
                    </a:gradFill>
                  </a:tcPr>
                </a:tc>
              </a:tr>
              <a:tr h="673698">
                <a:tc>
                  <a:txBody>
                    <a:bodyPr/>
                    <a:lstStyle/>
                    <a:p>
                      <a:r>
                        <a:rPr lang="es-CL" b="1" dirty="0" smtClean="0">
                          <a:latin typeface="Century Schoolbook" panose="02040604050505020304" pitchFamily="18" charset="0"/>
                        </a:rPr>
                        <a:t>g. </a:t>
                      </a:r>
                      <a:r>
                        <a:rPr lang="es-CL" dirty="0" smtClean="0">
                          <a:latin typeface="Century Schoolbook" panose="02040604050505020304" pitchFamily="18" charset="0"/>
                        </a:rPr>
                        <a:t>¿Qué otro </a:t>
                      </a:r>
                      <a:r>
                        <a:rPr lang="es-CL" b="1" dirty="0" smtClean="0">
                          <a:latin typeface="Century Schoolbook" panose="02040604050505020304" pitchFamily="18" charset="0"/>
                        </a:rPr>
                        <a:t>titular</a:t>
                      </a:r>
                      <a:r>
                        <a:rPr lang="es-CL" dirty="0" smtClean="0">
                          <a:latin typeface="Century Schoolbook" panose="02040604050505020304" pitchFamily="18" charset="0"/>
                        </a:rPr>
                        <a:t> le pondrías a la noticia y al artículo? Propón uno y justifica tu respuesta.</a:t>
                      </a:r>
                      <a:endParaRPr lang="es-CL" dirty="0">
                        <a:latin typeface="Century Schoolbook" panose="02040604050505020304" pitchFamily="18" charset="0"/>
                      </a:endParaRPr>
                    </a:p>
                  </a:txBody>
                  <a:tcPr>
                    <a:gradFill>
                      <a:gsLst>
                        <a:gs pos="58000">
                          <a:srgbClr val="4FC4FF"/>
                        </a:gs>
                        <a:gs pos="83000">
                          <a:srgbClr val="BACBEB"/>
                        </a:gs>
                        <a:gs pos="92000">
                          <a:schemeClr val="accent1">
                            <a:tint val="44500"/>
                            <a:satMod val="160000"/>
                          </a:schemeClr>
                        </a:gs>
                        <a:gs pos="100000">
                          <a:schemeClr val="accent1">
                            <a:tint val="23500"/>
                            <a:satMod val="160000"/>
                          </a:schemeClr>
                        </a:gs>
                      </a:gsLst>
                      <a:lin ang="5400000" scaled="0"/>
                    </a:gradFill>
                  </a:tcPr>
                </a:tc>
              </a:tr>
            </a:tbl>
          </a:graphicData>
        </a:graphic>
      </p:graphicFrame>
      <p:pic>
        <p:nvPicPr>
          <p:cNvPr id="4098" name="Picture 2" descr="Los Segundos del Lorca: ¡Trabajamos la Unidad 2 de Lengu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2564904"/>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424" y="0"/>
            <a:ext cx="976631" cy="84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405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123728" y="251714"/>
            <a:ext cx="4752528" cy="9361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sz="2000" b="1" dirty="0"/>
              <a:t>TICKET DE SALIDA</a:t>
            </a:r>
          </a:p>
          <a:p>
            <a:pPr algn="ctr"/>
            <a:r>
              <a:rPr lang="es-CL" sz="2000" b="1" dirty="0" smtClean="0"/>
              <a:t>Lenguaje y Comunicación </a:t>
            </a:r>
            <a:endParaRPr lang="es-CL" sz="2000" b="1" dirty="0"/>
          </a:p>
          <a:p>
            <a:pPr algn="ctr"/>
            <a:r>
              <a:rPr lang="es-CL" sz="2000" b="1" dirty="0"/>
              <a:t>SEMANA </a:t>
            </a:r>
            <a:r>
              <a:rPr lang="es-CL" sz="2000" b="1" dirty="0" smtClean="0"/>
              <a:t>29</a:t>
            </a:r>
            <a:endParaRPr lang="es-CL" sz="2000" b="1" dirty="0"/>
          </a:p>
        </p:txBody>
      </p:sp>
      <p:sp>
        <p:nvSpPr>
          <p:cNvPr id="3" name="2 Rectángulo redondeado"/>
          <p:cNvSpPr/>
          <p:nvPr/>
        </p:nvSpPr>
        <p:spPr>
          <a:xfrm>
            <a:off x="701109" y="1236973"/>
            <a:ext cx="6408712"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dirty="0"/>
              <a:t>Nombre: _______________________________________ </a:t>
            </a:r>
          </a:p>
        </p:txBody>
      </p:sp>
      <p:sp>
        <p:nvSpPr>
          <p:cNvPr id="5" name="4 Rectángulo redondeado"/>
          <p:cNvSpPr/>
          <p:nvPr/>
        </p:nvSpPr>
        <p:spPr>
          <a:xfrm>
            <a:off x="5364088" y="5655922"/>
            <a:ext cx="3528392" cy="120207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L" sz="1600" dirty="0"/>
              <a:t>Enviar fotografía de este ticket de salida al: </a:t>
            </a:r>
          </a:p>
          <a:p>
            <a:pPr algn="ctr"/>
            <a:r>
              <a:rPr lang="es-CL" sz="1600" dirty="0"/>
              <a:t>Correo: </a:t>
            </a:r>
            <a:r>
              <a:rPr lang="es-CL" sz="1600" dirty="0" smtClean="0">
                <a:solidFill>
                  <a:srgbClr val="FF0000"/>
                </a:solidFill>
                <a:effectLst>
                  <a:outerShdw blurRad="38100" dist="38100" dir="2700000" algn="tl">
                    <a:srgbClr val="000000">
                      <a:alpha val="43137"/>
                    </a:srgbClr>
                  </a:outerShdw>
                </a:effectLst>
              </a:rPr>
              <a:t>ximena.gallardo@colegio-jeanpiaget.cl</a:t>
            </a:r>
            <a:endParaRPr lang="es-CL" sz="1600" dirty="0">
              <a:solidFill>
                <a:srgbClr val="FF0000"/>
              </a:solidFill>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8468585" y="4394"/>
            <a:ext cx="847790" cy="732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n 11"/>
          <p:cNvPicPr/>
          <p:nvPr/>
        </p:nvPicPr>
        <p:blipFill>
          <a:blip r:embed="rId4">
            <a:extLst>
              <a:ext uri="{28A0092B-C50C-407E-A947-70E740481C1C}">
                <a14:useLocalDpi xmlns:a14="http://schemas.microsoft.com/office/drawing/2010/main" val="0"/>
              </a:ext>
            </a:extLst>
          </a:blip>
          <a:srcRect/>
          <a:stretch>
            <a:fillRect/>
          </a:stretch>
        </p:blipFill>
        <p:spPr bwMode="auto">
          <a:xfrm>
            <a:off x="7223377" y="752309"/>
            <a:ext cx="1669103" cy="11366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631" t="13535" r="4586" b="40791"/>
          <a:stretch/>
        </p:blipFill>
        <p:spPr bwMode="auto">
          <a:xfrm>
            <a:off x="600777" y="2576763"/>
            <a:ext cx="7867807" cy="18467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600778" y="4581128"/>
            <a:ext cx="7867808" cy="923330"/>
          </a:xfrm>
          <a:prstGeom prst="rect">
            <a:avLst/>
          </a:prstGeom>
        </p:spPr>
        <p:txBody>
          <a:bodyPr wrap="square">
            <a:spAutoFit/>
          </a:bodyPr>
          <a:lstStyle/>
          <a:p>
            <a:r>
              <a:rPr lang="es-CL" dirty="0" smtClean="0"/>
              <a:t>2.-Indica una </a:t>
            </a:r>
            <a:r>
              <a:rPr lang="es-CL" dirty="0"/>
              <a:t>semejanza y diferencia entre los dos textos y a quiénes van dirigidos</a:t>
            </a:r>
            <a:r>
              <a:rPr lang="es-CL" dirty="0" smtClean="0"/>
              <a:t>.</a:t>
            </a:r>
          </a:p>
          <a:p>
            <a:r>
              <a:rPr lang="es-CL" dirty="0" smtClean="0"/>
              <a:t>______________________________________________________________________________________________________________________________________</a:t>
            </a:r>
            <a:endParaRPr lang="es-CL" dirty="0"/>
          </a:p>
        </p:txBody>
      </p:sp>
      <p:sp>
        <p:nvSpPr>
          <p:cNvPr id="7" name="6 Rectángulo"/>
          <p:cNvSpPr/>
          <p:nvPr/>
        </p:nvSpPr>
        <p:spPr>
          <a:xfrm>
            <a:off x="701109" y="1916833"/>
            <a:ext cx="7471291" cy="646331"/>
          </a:xfrm>
          <a:prstGeom prst="rect">
            <a:avLst/>
          </a:prstGeom>
        </p:spPr>
        <p:txBody>
          <a:bodyPr wrap="square">
            <a:spAutoFit/>
          </a:bodyPr>
          <a:lstStyle/>
          <a:p>
            <a:r>
              <a:rPr lang="es-CL" dirty="0" smtClean="0"/>
              <a:t>1.- Desarrolla el siguiente cuadro</a:t>
            </a:r>
            <a:r>
              <a:rPr lang="es-CL" b="1" dirty="0" smtClean="0"/>
              <a:t> comparativo </a:t>
            </a:r>
            <a:r>
              <a:rPr lang="es-CL" dirty="0"/>
              <a:t>a partir del análisis de los textos </a:t>
            </a:r>
            <a:r>
              <a:rPr lang="es-CL" dirty="0" smtClean="0"/>
              <a:t>leídos.</a:t>
            </a:r>
            <a:endParaRPr lang="es-CL" dirty="0"/>
          </a:p>
        </p:txBody>
      </p:sp>
    </p:spTree>
    <p:extLst>
      <p:ext uri="{BB962C8B-B14F-4D97-AF65-F5344CB8AC3E}">
        <p14:creationId xmlns:p14="http://schemas.microsoft.com/office/powerpoint/2010/main" val="468096424"/>
      </p:ext>
    </p:extLst>
  </p:cSld>
  <p:clrMapOvr>
    <a:masterClrMapping/>
  </p:clrMapOvr>
  <mc:AlternateContent xmlns:mc="http://schemas.openxmlformats.org/markup-compatibility/2006" xmlns:p14="http://schemas.microsoft.com/office/powerpoint/2010/main">
    <mc:Choice Requires="p14">
      <p:transition spd="slow" p14:dur="30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000"/>
                                        <p:tgtEl>
                                          <p:spTgt spid="12"/>
                                        </p:tgtEl>
                                      </p:cBhvr>
                                    </p:animEffect>
                                    <p:anim calcmode="lin" valueType="num">
                                      <p:cBhvr>
                                        <p:cTn id="25" dur="2000" fill="hold"/>
                                        <p:tgtEl>
                                          <p:spTgt spid="12"/>
                                        </p:tgtEl>
                                        <p:attrNameLst>
                                          <p:attrName>ppt_w</p:attrName>
                                        </p:attrNameLst>
                                      </p:cBhvr>
                                      <p:tavLst>
                                        <p:tav tm="0" fmla="#ppt_w*sin(2.5*pi*$)">
                                          <p:val>
                                            <p:fltVal val="0"/>
                                          </p:val>
                                        </p:tav>
                                        <p:tav tm="100000">
                                          <p:val>
                                            <p:fltVal val="1"/>
                                          </p:val>
                                        </p:tav>
                                      </p:tavLst>
                                    </p:anim>
                                    <p:anim calcmode="lin" valueType="num">
                                      <p:cBhvr>
                                        <p:cTn id="26"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circle(in)">
                                      <p:cBhvr>
                                        <p:cTn id="31"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1298157208"/>
              </p:ext>
            </p:extLst>
          </p:nvPr>
        </p:nvGraphicFramePr>
        <p:xfrm>
          <a:off x="179512" y="1052736"/>
          <a:ext cx="8784976" cy="5140360"/>
        </p:xfrm>
        <a:graphic>
          <a:graphicData uri="http://schemas.openxmlformats.org/drawingml/2006/table">
            <a:tbl>
              <a:tblPr firstRow="1" firstCol="1" bandRow="1"/>
              <a:tblGrid>
                <a:gridCol w="2160240">
                  <a:extLst>
                    <a:ext uri="{9D8B030D-6E8A-4147-A177-3AD203B41FA5}">
                      <a16:colId xmlns="" xmlns:a16="http://schemas.microsoft.com/office/drawing/2014/main" val="20000"/>
                    </a:ext>
                  </a:extLst>
                </a:gridCol>
                <a:gridCol w="6624736">
                  <a:extLst>
                    <a:ext uri="{9D8B030D-6E8A-4147-A177-3AD203B41FA5}">
                      <a16:colId xmlns="" xmlns:a16="http://schemas.microsoft.com/office/drawing/2014/main" val="20001"/>
                    </a:ext>
                  </a:extLst>
                </a:gridCol>
              </a:tblGrid>
              <a:tr h="26946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_tradnl" sz="1200" b="1" dirty="0" smtClean="0">
                          <a:effectLst/>
                          <a:latin typeface="+mn-lt"/>
                          <a:ea typeface="Calibri"/>
                          <a:cs typeface="Times New Roman"/>
                        </a:rPr>
                        <a:t>ASIGNATURA /CURSO</a:t>
                      </a:r>
                      <a:endParaRPr lang="es-CL" sz="1200" dirty="0" smtClean="0">
                        <a:effectLst/>
                        <a:latin typeface="+mn-lt"/>
                        <a:ea typeface="Calibri"/>
                        <a:cs typeface="Times New Roman"/>
                      </a:endParaRPr>
                    </a:p>
                    <a:p>
                      <a:pPr algn="just">
                        <a:spcAft>
                          <a:spcPts val="0"/>
                        </a:spcAft>
                      </a:pP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tabLst>
                          <a:tab pos="2276475" algn="l"/>
                        </a:tabLst>
                      </a:pPr>
                      <a:r>
                        <a:rPr lang="es-CL" sz="1400" baseline="0" dirty="0">
                          <a:effectLst/>
                          <a:latin typeface="+mn-lt"/>
                          <a:ea typeface="Calibri"/>
                          <a:cs typeface="Times New Roman"/>
                        </a:rPr>
                        <a:t>Lenguaje y Comunicación  / </a:t>
                      </a:r>
                      <a:r>
                        <a:rPr lang="es-CL" sz="1400" baseline="0" dirty="0" smtClean="0">
                          <a:effectLst/>
                          <a:latin typeface="+mn-lt"/>
                          <a:ea typeface="Calibri"/>
                          <a:cs typeface="Times New Roman"/>
                        </a:rPr>
                        <a:t>6 </a:t>
                      </a:r>
                      <a:r>
                        <a:rPr lang="es-CL" sz="1400" baseline="0" dirty="0">
                          <a:effectLst/>
                          <a:latin typeface="+mn-lt"/>
                          <a:ea typeface="Calibri"/>
                          <a:cs typeface="Times New Roman"/>
                        </a:rPr>
                        <a:t>AÑO A</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50330">
                <a:tc>
                  <a:txBody>
                    <a:bodyPr/>
                    <a:lstStyle/>
                    <a:p>
                      <a:pPr algn="just">
                        <a:spcAft>
                          <a:spcPts val="0"/>
                        </a:spcAft>
                      </a:pPr>
                      <a:r>
                        <a:rPr lang="es-ES_tradnl" sz="1200" b="1" dirty="0">
                          <a:effectLst/>
                          <a:latin typeface="+mn-lt"/>
                          <a:ea typeface="Calibri"/>
                          <a:cs typeface="Times New Roman"/>
                        </a:rPr>
                        <a:t>NOMBRE DEL PROFESOR/A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a:effectLst/>
                          <a:latin typeface="+mn-lt"/>
                          <a:ea typeface="Calibri"/>
                          <a:cs typeface="Times New Roman"/>
                        </a:rPr>
                        <a:t>Ximena Gallardo </a:t>
                      </a:r>
                      <a:r>
                        <a:rPr lang="es-CL" sz="1400" dirty="0" smtClean="0">
                          <a:effectLst/>
                          <a:latin typeface="+mn-lt"/>
                          <a:ea typeface="Calibri"/>
                          <a:cs typeface="Times New Roman"/>
                        </a:rPr>
                        <a:t>M</a:t>
                      </a:r>
                      <a:r>
                        <a:rPr lang="es-CL" sz="1400" dirty="0">
                          <a:effectLst/>
                          <a:latin typeface="+mn-lt"/>
                          <a:ea typeface="Calibri"/>
                          <a:cs typeface="Times New Roman"/>
                        </a:rPr>
                        <a:t>.</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28538">
                <a:tc>
                  <a:txBody>
                    <a:bodyPr/>
                    <a:lstStyle/>
                    <a:p>
                      <a:pPr algn="just">
                        <a:spcAft>
                          <a:spcPts val="0"/>
                        </a:spcAft>
                      </a:pPr>
                      <a:r>
                        <a:rPr lang="es-CL" sz="1200" b="1" dirty="0">
                          <a:effectLst/>
                          <a:latin typeface="+mn-lt"/>
                          <a:ea typeface="Calibri"/>
                          <a:cs typeface="Times New Roman"/>
                        </a:rPr>
                        <a:t>EDUCADORA</a:t>
                      </a:r>
                      <a:r>
                        <a:rPr lang="es-CL" sz="1200" b="1" baseline="0" dirty="0">
                          <a:effectLst/>
                          <a:latin typeface="+mn-lt"/>
                          <a:ea typeface="Calibri"/>
                          <a:cs typeface="Times New Roman"/>
                        </a:rPr>
                        <a:t> DIFERENCIAL</a:t>
                      </a:r>
                      <a:endParaRPr lang="es-CL" sz="12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smtClean="0">
                          <a:effectLst/>
                          <a:latin typeface="+mn-lt"/>
                          <a:ea typeface="Calibri"/>
                          <a:cs typeface="Times New Roman"/>
                        </a:rPr>
                        <a:t>Inés Cariñe Mena.</a:t>
                      </a:r>
                    </a:p>
                    <a:p>
                      <a:pPr algn="just">
                        <a:spcAft>
                          <a:spcPts val="0"/>
                        </a:spcAft>
                      </a:pP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75924">
                <a:tc>
                  <a:txBody>
                    <a:bodyPr/>
                    <a:lstStyle/>
                    <a:p>
                      <a:pPr algn="just">
                        <a:spcAft>
                          <a:spcPts val="0"/>
                        </a:spcAft>
                      </a:pPr>
                      <a:r>
                        <a:rPr lang="es-ES_tradnl" sz="1200" b="1" dirty="0">
                          <a:effectLst/>
                          <a:latin typeface="+mn-lt"/>
                          <a:ea typeface="Calibri"/>
                          <a:cs typeface="Times New Roman"/>
                        </a:rPr>
                        <a:t>OBJETIVO DE APRENDIZAJE PRIORIZACIÓN NIVEL 1</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smtClean="0">
                          <a:effectLst/>
                          <a:latin typeface="+mn-lt"/>
                          <a:ea typeface="Calibri"/>
                          <a:cs typeface="Times New Roman"/>
                        </a:rPr>
                        <a:t>OA9</a:t>
                      </a:r>
                      <a:r>
                        <a:rPr lang="es-CL" sz="1400" baseline="0" dirty="0" smtClean="0">
                          <a:effectLst/>
                          <a:latin typeface="+mn-lt"/>
                          <a:ea typeface="Calibri"/>
                          <a:cs typeface="Times New Roman"/>
                        </a:rPr>
                        <a:t> Desarrollar el gusto por la lectura, leyendo habitualmente diversos textos</a:t>
                      </a:r>
                      <a:endParaRPr lang="es-CL" sz="1400" dirty="0" smtClean="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456004">
                <a:tc>
                  <a:txBody>
                    <a:bodyPr/>
                    <a:lstStyle/>
                    <a:p>
                      <a:pPr algn="just">
                        <a:spcAft>
                          <a:spcPts val="0"/>
                        </a:spcAft>
                      </a:pPr>
                      <a:endParaRPr lang="es-ES_tradnl" sz="1200" b="1" dirty="0">
                        <a:effectLst/>
                        <a:highlight>
                          <a:srgbClr val="FFFF00"/>
                        </a:highlight>
                        <a:latin typeface="+mn-lt"/>
                        <a:ea typeface="Calibri"/>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_tradnl" sz="1200" b="1" dirty="0">
                          <a:effectLst/>
                          <a:latin typeface="+mn-lt"/>
                          <a:ea typeface="Calibri"/>
                          <a:cs typeface="Times New Roman"/>
                        </a:rPr>
                        <a:t>INDICADORES DE EVALUACIÓN PARA OA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15000"/>
                        </a:lnSpc>
                        <a:spcAft>
                          <a:spcPts val="0"/>
                        </a:spcAft>
                      </a:pPr>
                      <a:endParaRPr lang="x-none" sz="1400" dirty="0"/>
                    </a:p>
                    <a:p>
                      <a:pPr>
                        <a:lnSpc>
                          <a:spcPct val="115000"/>
                        </a:lnSpc>
                        <a:spcAft>
                          <a:spcPts val="0"/>
                        </a:spcAft>
                      </a:pPr>
                      <a:r>
                        <a:rPr lang="es-CL" sz="1400" dirty="0" smtClean="0"/>
                        <a:t>Aluden a información implícita o explícita del texto leído al comentar o escribir</a:t>
                      </a:r>
                    </a:p>
                    <a:p>
                      <a:pPr>
                        <a:lnSpc>
                          <a:spcPct val="115000"/>
                        </a:lnSpc>
                        <a:spcAft>
                          <a:spcPts val="0"/>
                        </a:spcAft>
                      </a:pPr>
                      <a:r>
                        <a:rPr lang="es-CL" sz="1400" dirty="0" smtClean="0"/>
                        <a:t>Expresan opiniones sobre la información encontrada en los textos, explicando su punto de vista a partir de conocimientos previos o información de la lectura</a:t>
                      </a:r>
                    </a:p>
                    <a:p>
                      <a:pPr>
                        <a:lnSpc>
                          <a:spcPct val="115000"/>
                        </a:lnSpc>
                        <a:spcAft>
                          <a:spcPts val="0"/>
                        </a:spcAft>
                      </a:pPr>
                      <a:endParaRPr lang="es-CL" sz="1400" dirty="0" smtClean="0"/>
                    </a:p>
                    <a:p>
                      <a:pPr>
                        <a:lnSpc>
                          <a:spcPct val="115000"/>
                        </a:lnSpc>
                        <a:spcAft>
                          <a:spcPts val="0"/>
                        </a:spcAft>
                      </a:pPr>
                      <a:endParaRPr lang="es-CL" sz="1400" dirty="0"/>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639800">
                <a:tc>
                  <a:txBody>
                    <a:bodyPr/>
                    <a:lstStyle/>
                    <a:p>
                      <a:pPr algn="just">
                        <a:spcAft>
                          <a:spcPts val="0"/>
                        </a:spcAft>
                      </a:pPr>
                      <a:r>
                        <a:rPr lang="es-ES_tradnl" sz="1200" b="1" dirty="0">
                          <a:effectLst/>
                          <a:latin typeface="+mn-lt"/>
                          <a:ea typeface="Calibri"/>
                          <a:cs typeface="Times New Roman"/>
                        </a:rPr>
                        <a:t>CONTENIDO /HABILIDADES</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smtClean="0">
                          <a:effectLst/>
                          <a:latin typeface="+mn-lt"/>
                          <a:ea typeface="Calibri"/>
                          <a:cs typeface="Times New Roman"/>
                        </a:rPr>
                        <a:t>Comprensión</a:t>
                      </a:r>
                      <a:r>
                        <a:rPr lang="es-CL" sz="1400" baseline="0" dirty="0" smtClean="0">
                          <a:effectLst/>
                          <a:latin typeface="+mn-lt"/>
                          <a:ea typeface="Calibri"/>
                          <a:cs typeface="Times New Roman"/>
                        </a:rPr>
                        <a:t> Lectora” / Leen – comprenden -relacionan- comentan –analizan.</a:t>
                      </a:r>
                    </a:p>
                    <a:p>
                      <a:pPr algn="just">
                        <a:spcAft>
                          <a:spcPts val="0"/>
                        </a:spcAft>
                      </a:pP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401003">
                <a:tc>
                  <a:txBody>
                    <a:bodyPr/>
                    <a:lstStyle/>
                    <a:p>
                      <a:pPr algn="just">
                        <a:spcAft>
                          <a:spcPts val="0"/>
                        </a:spcAft>
                      </a:pPr>
                      <a:r>
                        <a:rPr lang="es-ES_tradnl" sz="1200" b="1">
                          <a:effectLst/>
                          <a:latin typeface="+mn-lt"/>
                          <a:ea typeface="Calibri"/>
                          <a:cs typeface="Times New Roman"/>
                        </a:rPr>
                        <a:t>OBJETIVO DE LA CLASE</a:t>
                      </a:r>
                      <a:endParaRPr lang="es-CL" sz="120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smtClean="0">
                          <a:effectLst/>
                          <a:latin typeface="+mn-lt"/>
                          <a:ea typeface="Calibri"/>
                          <a:cs typeface="Times New Roman"/>
                        </a:rPr>
                        <a:t>Leer y analizar</a:t>
                      </a:r>
                      <a:r>
                        <a:rPr lang="es-CL" sz="1400" baseline="0" dirty="0" smtClean="0">
                          <a:effectLst/>
                          <a:latin typeface="+mn-lt"/>
                          <a:ea typeface="Calibri"/>
                          <a:cs typeface="Times New Roman"/>
                        </a:rPr>
                        <a:t> </a:t>
                      </a:r>
                      <a:r>
                        <a:rPr lang="es-CL" sz="1400" dirty="0" smtClean="0">
                          <a:effectLst/>
                          <a:latin typeface="+mn-lt"/>
                          <a:ea typeface="Calibri"/>
                          <a:cs typeface="Times New Roman"/>
                        </a:rPr>
                        <a:t>una noticia y un artículo informativo sobre</a:t>
                      </a:r>
                      <a:r>
                        <a:rPr lang="es-CL" sz="1400" baseline="0" dirty="0" smtClean="0">
                          <a:effectLst/>
                          <a:latin typeface="+mn-lt"/>
                          <a:ea typeface="Calibri"/>
                          <a:cs typeface="Times New Roman"/>
                        </a:rPr>
                        <a:t> </a:t>
                      </a:r>
                      <a:r>
                        <a:rPr lang="es-CL" sz="1400" dirty="0" smtClean="0">
                          <a:effectLst/>
                          <a:latin typeface="+mn-lt"/>
                          <a:ea typeface="Calibri"/>
                          <a:cs typeface="Times New Roman"/>
                        </a:rPr>
                        <a:t>Edith </a:t>
                      </a:r>
                      <a:r>
                        <a:rPr lang="es-CL" sz="1400" dirty="0" err="1" smtClean="0">
                          <a:effectLst/>
                          <a:latin typeface="+mn-lt"/>
                          <a:ea typeface="Calibri"/>
                          <a:cs typeface="Times New Roman"/>
                        </a:rPr>
                        <a:t>Nesbit</a:t>
                      </a:r>
                      <a:r>
                        <a:rPr lang="es-CL" sz="1400" dirty="0" smtClean="0">
                          <a:effectLst/>
                          <a:latin typeface="+mn-lt"/>
                          <a:ea typeface="Calibri"/>
                          <a:cs typeface="Times New Roman"/>
                        </a:rPr>
                        <a:t>, extrayendo información explícita e implícita y opinando con</a:t>
                      </a:r>
                      <a:r>
                        <a:rPr lang="es-CL" sz="1400" baseline="0" dirty="0" smtClean="0">
                          <a:effectLst/>
                          <a:latin typeface="+mn-lt"/>
                          <a:ea typeface="Calibri"/>
                          <a:cs typeface="Times New Roman"/>
                        </a:rPr>
                        <a:t> </a:t>
                      </a:r>
                      <a:r>
                        <a:rPr lang="es-CL" sz="1400" dirty="0" smtClean="0">
                          <a:effectLst/>
                          <a:latin typeface="+mn-lt"/>
                          <a:ea typeface="Calibri"/>
                          <a:cs typeface="Times New Roman"/>
                        </a:rPr>
                        <a:t>argumentos sobre el tema que se presenta en estos textos.</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538935">
                <a:tc>
                  <a:txBody>
                    <a:bodyPr/>
                    <a:lstStyle/>
                    <a:p>
                      <a:pPr marL="0" marR="0" algn="just">
                        <a:spcBef>
                          <a:spcPts val="0"/>
                        </a:spcBef>
                        <a:spcAft>
                          <a:spcPts val="0"/>
                        </a:spcAft>
                      </a:pPr>
                      <a:r>
                        <a:rPr lang="es-CL" sz="1200" b="1" dirty="0">
                          <a:effectLst/>
                          <a:latin typeface="+mn-lt"/>
                        </a:rPr>
                        <a:t>EVALUACIÓN</a:t>
                      </a:r>
                      <a:endParaRPr lang="es-CL" sz="1200" dirty="0">
                        <a:effectLst/>
                        <a:latin typeface="+mn-lt"/>
                      </a:endParaRPr>
                    </a:p>
                    <a:p>
                      <a:pPr marL="0" marR="0" algn="just">
                        <a:spcBef>
                          <a:spcPts val="0"/>
                        </a:spcBef>
                        <a:spcAft>
                          <a:spcPts val="0"/>
                        </a:spcAft>
                      </a:pPr>
                      <a:r>
                        <a:rPr lang="es-CL" sz="1200" b="1" dirty="0">
                          <a:effectLst/>
                          <a:latin typeface="+mn-lt"/>
                        </a:rPr>
                        <a:t> </a:t>
                      </a:r>
                      <a:endParaRPr lang="es-CL" sz="1200"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s-CL" sz="1400" b="0" dirty="0">
                          <a:effectLst/>
                          <a:latin typeface="+mn-lt"/>
                        </a:rPr>
                        <a:t>Responder</a:t>
                      </a:r>
                      <a:r>
                        <a:rPr lang="es-CL" sz="1400" b="0" baseline="0" dirty="0">
                          <a:effectLst/>
                          <a:latin typeface="+mn-lt"/>
                        </a:rPr>
                        <a:t> </a:t>
                      </a:r>
                      <a:r>
                        <a:rPr lang="es-CL" sz="1400" b="0" baseline="0" dirty="0">
                          <a:solidFill>
                            <a:srgbClr val="FF0000"/>
                          </a:solidFill>
                          <a:effectLst>
                            <a:outerShdw blurRad="38100" dist="38100" dir="2700000" algn="tl">
                              <a:srgbClr val="000000">
                                <a:alpha val="43137"/>
                              </a:srgbClr>
                            </a:outerShdw>
                          </a:effectLst>
                          <a:latin typeface="+mn-lt"/>
                        </a:rPr>
                        <a:t>ticket de salida </a:t>
                      </a:r>
                      <a:r>
                        <a:rPr lang="es-CL" sz="1400" b="0" baseline="0" dirty="0">
                          <a:effectLst/>
                          <a:latin typeface="+mn-lt"/>
                        </a:rPr>
                        <a:t>y enviar a </a:t>
                      </a:r>
                      <a:r>
                        <a:rPr lang="es-CL" sz="1400" b="0" baseline="0" dirty="0" smtClean="0">
                          <a:effectLst/>
                          <a:latin typeface="+mn-lt"/>
                        </a:rPr>
                        <a:t>ximena.gallardo@colegio-jeanpiaget.cl </a:t>
                      </a:r>
                    </a:p>
                    <a:p>
                      <a:pPr marL="0" marR="0" algn="just">
                        <a:spcBef>
                          <a:spcPts val="0"/>
                        </a:spcBef>
                        <a:spcAft>
                          <a:spcPts val="0"/>
                        </a:spcAft>
                      </a:pPr>
                      <a:r>
                        <a:rPr lang="es-CL" sz="1400" b="0" baseline="0" dirty="0" smtClean="0">
                          <a:effectLst/>
                          <a:latin typeface="+mn-lt"/>
                        </a:rPr>
                        <a:t>ENVIAR FOTOGRAFÍA POR WSP</a:t>
                      </a:r>
                    </a:p>
                    <a:p>
                      <a:pPr marL="0" marR="0" algn="just">
                        <a:spcBef>
                          <a:spcPts val="0"/>
                        </a:spcBef>
                        <a:spcAft>
                          <a:spcPts val="0"/>
                        </a:spcAft>
                      </a:pPr>
                      <a:r>
                        <a:rPr lang="es-CL" sz="1400" b="0" baseline="0" dirty="0" smtClean="0">
                          <a:effectLst/>
                          <a:latin typeface="+mn-lt"/>
                        </a:rPr>
                        <a:t>56- 964519597  Fecha el </a:t>
                      </a:r>
                      <a:r>
                        <a:rPr lang="es-CL" sz="1400" b="0" baseline="0" dirty="0">
                          <a:effectLst/>
                          <a:latin typeface="+mn-lt"/>
                        </a:rPr>
                        <a:t>día </a:t>
                      </a:r>
                      <a:r>
                        <a:rPr lang="es-CL" sz="1400" b="1" baseline="0" dirty="0" smtClean="0">
                          <a:effectLst/>
                          <a:latin typeface="+mn-lt"/>
                        </a:rPr>
                        <a:t>13/10/20</a:t>
                      </a:r>
                      <a:endParaRPr lang="es-CL" sz="1600" b="0"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8133921" y="116632"/>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4" descr="La Inclusión Escolar Nos Beneficia a Todos (con imágenes) | Dibujo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95897"/>
            <a:ext cx="2232248" cy="5760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glow" dir="t"/>
          </a:scene3d>
          <a:sp3d prstMaterial="translucentPowder"/>
        </p:spPr>
      </p:pic>
    </p:spTree>
    <p:extLst>
      <p:ext uri="{BB962C8B-B14F-4D97-AF65-F5344CB8AC3E}">
        <p14:creationId xmlns:p14="http://schemas.microsoft.com/office/powerpoint/2010/main" val="390381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18602" y="260648"/>
            <a:ext cx="2016224" cy="2642714"/>
          </a:xfrm>
        </p:spPr>
      </p:pic>
      <p:pic>
        <p:nvPicPr>
          <p:cNvPr id="9" name="Picture 2" descr="C:\Users\Profesor\Downloads\WhatsApp Image 2020-08-01 at 13.42.49 (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507" y="2101941"/>
            <a:ext cx="2088232" cy="27869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rofesor\Downloads\WhatsApp Image 2020-08-01 at 13.42.50.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8602" y="3495438"/>
            <a:ext cx="2376264" cy="30364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1900941"/>
            <a:ext cx="2376264" cy="292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8133921" y="116632"/>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29294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1000"/>
                                        <p:tgtEl>
                                          <p:spTgt spid="1027"/>
                                        </p:tgtEl>
                                      </p:cBhvr>
                                    </p:animEffect>
                                    <p:anim calcmode="lin" valueType="num">
                                      <p:cBhvr>
                                        <p:cTn id="22" dur="1000" fill="hold"/>
                                        <p:tgtEl>
                                          <p:spTgt spid="1027"/>
                                        </p:tgtEl>
                                        <p:attrNameLst>
                                          <p:attrName>ppt_x</p:attrName>
                                        </p:attrNameLst>
                                      </p:cBhvr>
                                      <p:tavLst>
                                        <p:tav tm="0">
                                          <p:val>
                                            <p:strVal val="#ppt_x"/>
                                          </p:val>
                                        </p:tav>
                                        <p:tav tm="100000">
                                          <p:val>
                                            <p:strVal val="#ppt_x"/>
                                          </p:val>
                                        </p:tav>
                                      </p:tavLst>
                                    </p:anim>
                                    <p:anim calcmode="lin" valueType="num">
                                      <p:cBhvr>
                                        <p:cTn id="23"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Profesor\Downloads\WhatsApp Image 2020-08-01 at 13.42.51 (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708920"/>
            <a:ext cx="2145888" cy="286118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Profesor\Downloads\WhatsApp Image 2020-08-01 at 13.42.51 (3).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2542401"/>
            <a:ext cx="2297899" cy="306053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5875" y="1058946"/>
            <a:ext cx="2360101" cy="2966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8133921" y="116632"/>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49808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Effect transition="in" filter="fade">
                                      <p:cBhvr>
                                        <p:cTn id="14" dur="1000"/>
                                        <p:tgtEl>
                                          <p:spTgt spid="2054"/>
                                        </p:tgtEl>
                                      </p:cBhvr>
                                    </p:animEffect>
                                    <p:anim calcmode="lin" valueType="num">
                                      <p:cBhvr>
                                        <p:cTn id="15" dur="1000" fill="hold"/>
                                        <p:tgtEl>
                                          <p:spTgt spid="2054"/>
                                        </p:tgtEl>
                                        <p:attrNameLst>
                                          <p:attrName>ppt_x</p:attrName>
                                        </p:attrNameLst>
                                      </p:cBhvr>
                                      <p:tavLst>
                                        <p:tav tm="0">
                                          <p:val>
                                            <p:strVal val="#ppt_x"/>
                                          </p:val>
                                        </p:tav>
                                        <p:tav tm="100000">
                                          <p:val>
                                            <p:strVal val="#ppt_x"/>
                                          </p:val>
                                        </p:tav>
                                      </p:tavLst>
                                    </p:anim>
                                    <p:anim calcmode="lin" valueType="num">
                                      <p:cBhvr>
                                        <p:cTn id="16"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61693" y="17207"/>
            <a:ext cx="7018487" cy="707886"/>
          </a:xfrm>
          <a:prstGeom prst="rect">
            <a:avLst/>
          </a:prstGeom>
          <a:gradFill>
            <a:gsLst>
              <a:gs pos="47000">
                <a:schemeClr val="accent1">
                  <a:lumMod val="5000"/>
                  <a:lumOff val="95000"/>
                </a:schemeClr>
              </a:gs>
              <a:gs pos="1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s-CL" sz="4000" dirty="0" smtClean="0"/>
              <a:t>   </a:t>
            </a:r>
            <a:r>
              <a:rPr lang="es-CL" sz="3600" dirty="0" smtClean="0"/>
              <a:t>Motivación: Desafío No Literario </a:t>
            </a:r>
            <a:r>
              <a:rPr lang="es-CL" sz="1600" dirty="0" smtClean="0"/>
              <a:t> </a:t>
            </a:r>
            <a:endParaRPr lang="es-C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461" y="29932"/>
            <a:ext cx="1073636" cy="92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4"/>
          <p:cNvPicPr>
            <a:picLocks noChangeAspect="1"/>
          </p:cNvPicPr>
          <p:nvPr/>
        </p:nvPicPr>
        <p:blipFill>
          <a:blip r:embed="rId3">
            <a:clrChange>
              <a:clrFrom>
                <a:srgbClr val="FFFFFF"/>
              </a:clrFrom>
              <a:clrTo>
                <a:srgbClr val="FFFFFF">
                  <a:alpha val="0"/>
                </a:srgbClr>
              </a:clrTo>
            </a:clrChange>
          </a:blip>
          <a:stretch>
            <a:fillRect/>
          </a:stretch>
        </p:blipFill>
        <p:spPr>
          <a:xfrm>
            <a:off x="322649" y="1554060"/>
            <a:ext cx="8450105" cy="3972193"/>
          </a:xfrm>
          <a:prstGeom prst="rect">
            <a:avLst/>
          </a:prstGeom>
        </p:spPr>
      </p:pic>
      <p:sp>
        <p:nvSpPr>
          <p:cNvPr id="7" name="Rectángulo 6"/>
          <p:cNvSpPr/>
          <p:nvPr/>
        </p:nvSpPr>
        <p:spPr>
          <a:xfrm>
            <a:off x="286058" y="744210"/>
            <a:ext cx="8136904"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2000" b="1" i="1" dirty="0" smtClean="0">
                <a:ln/>
                <a:solidFill>
                  <a:srgbClr val="7030A0"/>
                </a:solidFill>
              </a:rPr>
              <a:t>Observa y lee con atención cada característica y clasifica los tipos de artículos donde corresponda.</a:t>
            </a:r>
            <a:endParaRPr lang="es-ES" sz="2000" b="1" i="1" cap="none" spc="0" dirty="0">
              <a:ln/>
              <a:solidFill>
                <a:srgbClr val="7030A0"/>
              </a:solidFill>
              <a:effectLst/>
            </a:endParaRPr>
          </a:p>
        </p:txBody>
      </p:sp>
      <p:sp>
        <p:nvSpPr>
          <p:cNvPr id="18" name="CuadroTexto 17"/>
          <p:cNvSpPr txBox="1"/>
          <p:nvPr/>
        </p:nvSpPr>
        <p:spPr>
          <a:xfrm>
            <a:off x="1192758" y="5602064"/>
            <a:ext cx="1224136" cy="338554"/>
          </a:xfrm>
          <a:prstGeom prst="rect">
            <a:avLst/>
          </a:prstGeom>
          <a:noFill/>
        </p:spPr>
        <p:txBody>
          <a:bodyPr wrap="square" rtlCol="0">
            <a:spAutoFit/>
          </a:bodyPr>
          <a:lstStyle/>
          <a:p>
            <a:r>
              <a:rPr lang="es-ES" sz="1600" b="1" dirty="0" smtClean="0"/>
              <a:t>-La crítica</a:t>
            </a:r>
            <a:endParaRPr lang="es-ES" sz="1600" b="1" dirty="0"/>
          </a:p>
        </p:txBody>
      </p:sp>
      <p:sp>
        <p:nvSpPr>
          <p:cNvPr id="19" name="CuadroTexto 18"/>
          <p:cNvSpPr txBox="1"/>
          <p:nvPr/>
        </p:nvSpPr>
        <p:spPr>
          <a:xfrm>
            <a:off x="349625" y="6232179"/>
            <a:ext cx="1224136" cy="338554"/>
          </a:xfrm>
          <a:prstGeom prst="rect">
            <a:avLst/>
          </a:prstGeom>
          <a:noFill/>
        </p:spPr>
        <p:txBody>
          <a:bodyPr wrap="square" rtlCol="0">
            <a:spAutoFit/>
          </a:bodyPr>
          <a:lstStyle/>
          <a:p>
            <a:r>
              <a:rPr lang="es-ES" sz="1600" b="1" dirty="0" smtClean="0"/>
              <a:t>-La noticia</a:t>
            </a:r>
            <a:endParaRPr lang="es-ES" sz="1600" b="1" dirty="0"/>
          </a:p>
        </p:txBody>
      </p:sp>
      <p:sp>
        <p:nvSpPr>
          <p:cNvPr id="20" name="CuadroTexto 19"/>
          <p:cNvSpPr txBox="1"/>
          <p:nvPr/>
        </p:nvSpPr>
        <p:spPr>
          <a:xfrm>
            <a:off x="1966830" y="6121978"/>
            <a:ext cx="1590036" cy="584775"/>
          </a:xfrm>
          <a:prstGeom prst="rect">
            <a:avLst/>
          </a:prstGeom>
          <a:noFill/>
        </p:spPr>
        <p:txBody>
          <a:bodyPr wrap="square" rtlCol="0">
            <a:spAutoFit/>
          </a:bodyPr>
          <a:lstStyle/>
          <a:p>
            <a:r>
              <a:rPr lang="es-ES" sz="1600" b="1" dirty="0" smtClean="0"/>
              <a:t>-El artículo de opinión</a:t>
            </a:r>
            <a:endParaRPr lang="es-ES" sz="1600" b="1" dirty="0"/>
          </a:p>
        </p:txBody>
      </p:sp>
      <p:sp>
        <p:nvSpPr>
          <p:cNvPr id="21" name="CuadroTexto 20"/>
          <p:cNvSpPr txBox="1"/>
          <p:nvPr/>
        </p:nvSpPr>
        <p:spPr>
          <a:xfrm>
            <a:off x="3197083" y="5681460"/>
            <a:ext cx="1567886" cy="338554"/>
          </a:xfrm>
          <a:prstGeom prst="rect">
            <a:avLst/>
          </a:prstGeom>
          <a:noFill/>
        </p:spPr>
        <p:txBody>
          <a:bodyPr wrap="square" rtlCol="0">
            <a:spAutoFit/>
          </a:bodyPr>
          <a:lstStyle/>
          <a:p>
            <a:r>
              <a:rPr lang="es-ES" sz="1600" b="1" dirty="0" smtClean="0"/>
              <a:t>-La entrevista</a:t>
            </a:r>
            <a:endParaRPr lang="es-ES" sz="1600" b="1" dirty="0"/>
          </a:p>
        </p:txBody>
      </p:sp>
      <p:sp>
        <p:nvSpPr>
          <p:cNvPr id="22" name="CuadroTexto 21"/>
          <p:cNvSpPr txBox="1"/>
          <p:nvPr/>
        </p:nvSpPr>
        <p:spPr>
          <a:xfrm>
            <a:off x="4354510" y="6195459"/>
            <a:ext cx="1351862" cy="338554"/>
          </a:xfrm>
          <a:prstGeom prst="rect">
            <a:avLst/>
          </a:prstGeom>
          <a:noFill/>
        </p:spPr>
        <p:txBody>
          <a:bodyPr wrap="square" rtlCol="0">
            <a:spAutoFit/>
          </a:bodyPr>
          <a:lstStyle/>
          <a:p>
            <a:r>
              <a:rPr lang="es-ES" sz="1600" b="1" dirty="0" smtClean="0"/>
              <a:t>-El reportaje</a:t>
            </a:r>
            <a:endParaRPr lang="es-ES" sz="1600" b="1" dirty="0"/>
          </a:p>
        </p:txBody>
      </p:sp>
      <p:sp>
        <p:nvSpPr>
          <p:cNvPr id="23" name="CuadroTexto 22"/>
          <p:cNvSpPr txBox="1"/>
          <p:nvPr/>
        </p:nvSpPr>
        <p:spPr>
          <a:xfrm>
            <a:off x="5364088" y="5681460"/>
            <a:ext cx="1321577" cy="338554"/>
          </a:xfrm>
          <a:prstGeom prst="rect">
            <a:avLst/>
          </a:prstGeom>
          <a:noFill/>
        </p:spPr>
        <p:txBody>
          <a:bodyPr wrap="square" rtlCol="0">
            <a:spAutoFit/>
          </a:bodyPr>
          <a:lstStyle/>
          <a:p>
            <a:r>
              <a:rPr lang="es-ES" sz="1600" b="1" dirty="0" smtClean="0"/>
              <a:t>-La columna</a:t>
            </a:r>
            <a:endParaRPr lang="es-ES" sz="1600" b="1" dirty="0"/>
          </a:p>
        </p:txBody>
      </p:sp>
      <p:sp>
        <p:nvSpPr>
          <p:cNvPr id="24" name="CuadroTexto 23"/>
          <p:cNvSpPr txBox="1"/>
          <p:nvPr/>
        </p:nvSpPr>
        <p:spPr>
          <a:xfrm>
            <a:off x="6504016" y="6195459"/>
            <a:ext cx="1476164" cy="338554"/>
          </a:xfrm>
          <a:prstGeom prst="rect">
            <a:avLst/>
          </a:prstGeom>
          <a:noFill/>
        </p:spPr>
        <p:txBody>
          <a:bodyPr wrap="square" rtlCol="0">
            <a:spAutoFit/>
          </a:bodyPr>
          <a:lstStyle/>
          <a:p>
            <a:r>
              <a:rPr lang="es-ES" sz="1600" b="1" dirty="0" smtClean="0"/>
              <a:t>-El editorial</a:t>
            </a:r>
            <a:endParaRPr lang="es-ES" sz="1600" b="1" dirty="0"/>
          </a:p>
        </p:txBody>
      </p:sp>
      <p:sp>
        <p:nvSpPr>
          <p:cNvPr id="25" name="CuadroTexto 24"/>
          <p:cNvSpPr txBox="1"/>
          <p:nvPr/>
        </p:nvSpPr>
        <p:spPr>
          <a:xfrm>
            <a:off x="7582180" y="5681460"/>
            <a:ext cx="1224136" cy="338554"/>
          </a:xfrm>
          <a:prstGeom prst="rect">
            <a:avLst/>
          </a:prstGeom>
          <a:noFill/>
        </p:spPr>
        <p:txBody>
          <a:bodyPr wrap="square" rtlCol="0">
            <a:spAutoFit/>
          </a:bodyPr>
          <a:lstStyle/>
          <a:p>
            <a:r>
              <a:rPr lang="es-ES" sz="1600" b="1" dirty="0" smtClean="0"/>
              <a:t>-La crónica</a:t>
            </a:r>
            <a:endParaRPr lang="es-ES" sz="1600" b="1" dirty="0"/>
          </a:p>
        </p:txBody>
      </p:sp>
      <p:pic>
        <p:nvPicPr>
          <p:cNvPr id="15" name="Imagen 14"/>
          <p:cNvPicPr>
            <a:picLocks noChangeAspect="1"/>
          </p:cNvPicPr>
          <p:nvPr/>
        </p:nvPicPr>
        <p:blipFill>
          <a:blip r:embed="rId4"/>
          <a:stretch>
            <a:fillRect/>
          </a:stretch>
        </p:blipFill>
        <p:spPr>
          <a:xfrm>
            <a:off x="7222536" y="4293096"/>
            <a:ext cx="877855" cy="197122"/>
          </a:xfrm>
          <a:prstGeom prst="rect">
            <a:avLst/>
          </a:prstGeom>
        </p:spPr>
      </p:pic>
    </p:spTree>
    <p:extLst>
      <p:ext uri="{BB962C8B-B14F-4D97-AF65-F5344CB8AC3E}">
        <p14:creationId xmlns:p14="http://schemas.microsoft.com/office/powerpoint/2010/main" val="3074012915"/>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3958 0.02547 L -0.03958 0.0257 C -0.03784 0.01898 -0.03611 0.01273 -0.03402 0.00648 C -0.03229 0.00139 -0.02934 -0.00301 -0.02847 -0.00833 C -0.0276 -0.01227 -0.02673 -0.01782 -0.02552 -0.02152 C -0.02482 -0.02407 -0.02361 -0.02662 -0.02274 -0.02916 C -0.02222 -0.05856 -0.02222 -0.08796 -0.02135 -0.11736 C -0.02118 -0.12083 -0.01875 -0.12615 -0.01718 -0.12847 C -0.01579 -0.13055 -0.01406 -0.13217 -0.01284 -0.13426 C -0.01076 -0.13773 -0.0092 -0.14166 -0.00729 -0.14537 C -0.00625 -0.14722 -0.00503 -0.14884 -0.00451 -0.15115 C 0.00278 -0.18009 -0.00555 -0.15023 0.00122 -0.16805 C 0.00191 -0.16967 0.00191 -0.17176 0.00261 -0.17361 C 0.00435 -0.17824 0.00556 -0.17939 0.00834 -0.18287 L 0.00834 -0.18264 L 0.00834 -0.18287 " pathEditMode="relative" rAng="0" ptsTypes="AAAAAAAAAAAAAAAA">
                                      <p:cBhvr>
                                        <p:cTn id="6" dur="2000" fill="hold"/>
                                        <p:tgtEl>
                                          <p:spTgt spid="19"/>
                                        </p:tgtEl>
                                        <p:attrNameLst>
                                          <p:attrName>ppt_x</p:attrName>
                                          <p:attrName>ppt_y</p:attrName>
                                        </p:attrNameLst>
                                      </p:cBhvr>
                                      <p:rCtr x="2396" y="-10417"/>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2.22222E-6 -0.00024 L -2.22222E-6 0.00023 C 0.004 -0.00278 0.00851 -0.00487 0.0125 -0.00811 C 0.01441 -0.0095 0.01528 -0.0125 0.01736 -0.01389 C 0.02031 -0.01598 0.02674 -0.0176 0.02674 -0.01737 C 0.03663 -0.0257 0.02604 -0.01806 0.04427 -0.02547 C 0.0474 -0.02663 0.05052 -0.02871 0.05365 -0.0294 C 0.06372 -0.03172 0.05903 -0.03056 0.06788 -0.03311 L 0.18368 -0.03125 C 0.18525 -0.03125 0.20504 -0.02801 0.20747 -0.02732 C 0.20955 -0.02686 0.21163 -0.02593 0.21389 -0.02547 C 0.22084 -0.02385 0.23247 -0.02269 0.23924 -0.02176 C 0.24427 -0.01945 0.24566 -0.01852 0.25174 -0.0176 C 0.25764 -0.0169 0.26354 -0.01667 0.26927 -0.01575 C 0.30139 -0.01135 0.24792 -0.01644 0.30573 -0.01181 C 0.3125 -0.00973 0.31268 -0.00973 0.31997 -0.00811 C 0.32309 -0.00741 0.32639 -0.00695 0.32952 -0.00602 C 0.33472 -0.00487 0.34531 -0.00232 0.34531 -0.00209 L 0.42778 -0.00417 C 0.42986 -0.00417 0.43195 -0.00556 0.43403 -0.00602 C 0.43733 -0.00695 0.44045 -0.00741 0.44358 -0.00811 C 0.44514 -0.0088 0.4467 -0.0095 0.44827 -0.00996 C 0.45278 -0.01135 0.46163 -0.01297 0.4658 -0.01389 C 0.48681 -0.02663 0.46059 -0.01112 0.47674 -0.01968 C 0.49636 -0.02987 0.47205 -0.0176 0.48802 -0.02732 C 0.48959 -0.02848 0.49115 -0.02871 0.49288 -0.0294 C 0.49445 -0.03079 0.49584 -0.03218 0.49757 -0.03311 C 0.49983 -0.03473 0.5066 -0.03658 0.50868 -0.03727 C 0.51025 -0.03913 0.51146 -0.04167 0.51337 -0.04306 C 0.51476 -0.04422 0.51667 -0.04399 0.51806 -0.04491 C 0.529 -0.05163 0.51615 -0.04653 0.52917 -0.0507 C 0.53229 -0.05463 0.53733 -0.05718 0.53872 -0.0625 C 0.53941 -0.06436 0.53941 -0.06644 0.54028 -0.06806 C 0.54271 -0.07269 0.54636 -0.075 0.54983 -0.07801 C 0.55087 -0.07987 0.55139 -0.08218 0.55295 -0.0838 L 0.56268 -0.08936 L 0.56268 -0.08913 " pathEditMode="relative" rAng="0" ptsTypes="AAAAAAAAAAAAAAAAAAAAAAAAAAAAAAAAAAAAA">
                                      <p:cBhvr>
                                        <p:cTn id="10" dur="2000" fill="hold"/>
                                        <p:tgtEl>
                                          <p:spTgt spid="18"/>
                                        </p:tgtEl>
                                        <p:attrNameLst>
                                          <p:attrName>ppt_x</p:attrName>
                                          <p:attrName>ppt_y</p:attrName>
                                        </p:attrNameLst>
                                      </p:cBhvr>
                                      <p:rCtr x="28125" y="-4444"/>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07483 0.01458 L 0.07483 0.01481 C 0.0757 0.0081 0.07657 0.00185 0.07761 -0.0044 C 0.07795 -0.00625 0.07865 -0.00811 0.079 -0.00996 C 0.07969 -0.01482 0.07986 -0.01991 0.08039 -0.025 C 0.08073 -0.02825 0.08143 -0.03125 0.08177 -0.03426 C 0.08334 -0.04607 0.08525 -0.06482 0.0875 -0.07385 C 0.08837 -0.07755 0.08959 -0.08125 0.09028 -0.08519 C 0.09132 -0.09051 0.09167 -0.09329 0.09306 -0.09815 C 0.0948 -0.10463 0.09688 -0.11065 0.09879 -0.11713 C 0.09966 -0.12014 0.1007 -0.12315 0.10157 -0.12639 L 0.10712 -0.14908 C 0.10764 -0.15093 0.10782 -0.15301 0.10851 -0.15463 L 0.11146 -0.16019 C 0.11181 -0.16274 0.11198 -0.16528 0.11285 -0.16783 C 0.11389 -0.17107 0.11789 -0.17732 0.1198 -0.17894 C 0.12101 -0.1801 0.12275 -0.17987 0.12414 -0.18079 C 0.13855 -0.19167 0.12726 -0.18612 0.13681 -0.19028 C 0.14566 -0.19815 0.14184 -0.19769 0.1467 -0.19769 L 0.1467 -0.19746 " pathEditMode="relative" rAng="0" ptsTypes="AAAAAAAAAAAAAAAAAAAA">
                                      <p:cBhvr>
                                        <p:cTn id="14" dur="2000" fill="hold"/>
                                        <p:tgtEl>
                                          <p:spTgt spid="20"/>
                                        </p:tgtEl>
                                        <p:attrNameLst>
                                          <p:attrName>ppt_x</p:attrName>
                                          <p:attrName>ppt_y</p:attrName>
                                        </p:attrNameLst>
                                      </p:cBhvr>
                                      <p:rCtr x="3594" y="-10625"/>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1562 -0.00417 L 0.01562 -0.0037 L 0.00034 -0.01019 C -0.00139 -0.01111 -0.00365 -0.01134 -0.00556 -0.01227 C -0.03351 -0.02593 0.00034 -0.01088 -0.025 -0.02454 C -0.02691 -0.02546 -0.029 -0.0257 -0.03091 -0.02639 C -0.0474 -0.03773 -0.02674 -0.02431 -0.04289 -0.03241 C -0.04497 -0.03333 -0.0467 -0.03542 -0.04879 -0.03634 C -0.05035 -0.0375 -0.05191 -0.03773 -0.0533 -0.03843 C -0.05539 -0.03958 -0.05729 -0.04167 -0.05938 -0.04259 C -0.06424 -0.04445 -0.0691 -0.04514 -0.07431 -0.04653 C -0.07604 -0.04722 -0.07813 -0.04769 -0.08021 -0.04861 C -0.08525 -0.05116 -0.09011 -0.0544 -0.09514 -0.05648 C -0.09827 -0.0581 -0.10122 -0.05903 -0.10417 -0.06088 C -0.10573 -0.06181 -0.10695 -0.06389 -0.10851 -0.06482 C -0.11042 -0.06574 -0.11268 -0.06597 -0.11441 -0.0669 C -0.125 -0.07083 -0.11181 -0.06736 -0.12934 -0.07083 C -0.13195 -0.07222 -0.13438 -0.07361 -0.13681 -0.07477 C -0.13837 -0.07546 -0.14011 -0.07593 -0.14132 -0.07708 C -0.15539 -0.08519 -0.14514 -0.08125 -0.15625 -0.08495 C -0.15868 -0.08704 -0.16094 -0.08935 -0.16389 -0.09097 C -0.18733 -0.1044 -0.16441 -0.08889 -0.18021 -0.09722 C -0.18229 -0.09815 -0.1842 -0.1 -0.18629 -0.10116 C -0.18785 -0.10185 -0.18907 -0.10208 -0.19063 -0.10324 C -0.19236 -0.10417 -0.19358 -0.10579 -0.19514 -0.10718 C -0.19705 -0.10857 -0.19931 -0.10972 -0.20122 -0.11134 L -0.21459 -0.12338 L -0.2191 -0.12732 C -0.22101 -0.13148 -0.22396 -0.13495 -0.22518 -0.13958 C -0.22674 -0.1463 -0.22795 -0.14537 -0.22518 -0.14537 L -0.22518 -0.14514 " pathEditMode="relative" rAng="0" ptsTypes="AAAAAAAAAAAAAAAAAAAAAAAAAAAAAAA">
                                      <p:cBhvr>
                                        <p:cTn id="18" dur="2000" fill="hold"/>
                                        <p:tgtEl>
                                          <p:spTgt spid="21"/>
                                        </p:tgtEl>
                                        <p:attrNameLst>
                                          <p:attrName>ppt_x</p:attrName>
                                          <p:attrName>ppt_y</p:attrName>
                                        </p:attrNameLst>
                                      </p:cBhvr>
                                      <p:rCtr x="-12135" y="-7060"/>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3.61111E-6 -0.00023 L -3.61111E-6 0.00023 C -0.00902 -0.00394 -0.01753 -0.00833 -0.02673 -0.01134 C -0.0309 -0.01296 -0.03541 -0.0132 -0.03993 -0.01482 C -0.07378 -0.02523 -0.04027 -0.0169 -0.07187 -0.02546 C -0.07777 -0.02732 -0.08437 -0.02847 -0.09045 -0.03056 C -0.09461 -0.03171 -0.09774 -0.03403 -0.10173 -0.03519 C -0.10607 -0.03657 -0.11059 -0.03727 -0.11493 -0.03843 C -0.13437 -0.04375 -0.11614 -0.03889 -0.13003 -0.04491 C -0.13177 -0.0456 -0.13368 -0.0456 -0.13559 -0.0463 C -0.14062 -0.04838 -0.146 -0.05 -0.15052 -0.05278 C -0.15243 -0.0537 -0.15434 -0.05486 -0.15625 -0.05602 C -0.15625 -0.05579 -0.18454 -0.06782 -0.18993 -0.07037 L -0.20503 -0.07639 L -0.21267 -0.07963 C -0.21944 -0.08565 -0.21736 -0.08403 -0.22586 -0.08935 C -0.2276 -0.09028 -0.22968 -0.0912 -0.23142 -0.09236 C -0.24461 -0.10185 -0.23437 -0.09514 -0.2427 -0.1037 C -0.25468 -0.11574 -0.24288 -0.10116 -0.25225 -0.11296 C -0.25573 -0.12176 -0.25191 -0.11389 -0.25764 -0.12245 C -0.25902 -0.12454 -0.26059 -0.12685 -0.26145 -0.12917 C -0.26232 -0.13056 -0.2625 -0.13218 -0.26354 -0.1338 C -0.26441 -0.13542 -0.26597 -0.13681 -0.26718 -0.13843 C -0.27187 -0.15023 -0.26909 -0.14514 -0.27465 -0.1544 C -0.275 -0.15532 -0.27743 -0.16412 -0.27829 -0.16528 C -0.27882 -0.16597 -0.27986 -0.16528 -0.28003 -0.16528 L -0.28003 -0.16505 " pathEditMode="relative" rAng="0" ptsTypes="AAAAAAAAAAAAAAAAAAAAAAAAAAA">
                                      <p:cBhvr>
                                        <p:cTn id="22" dur="2000" fill="hold"/>
                                        <p:tgtEl>
                                          <p:spTgt spid="22"/>
                                        </p:tgtEl>
                                        <p:attrNameLst>
                                          <p:attrName>ppt_x</p:attrName>
                                          <p:attrName>ppt_y</p:attrName>
                                        </p:attrNameLst>
                                      </p:cBhvr>
                                      <p:rCtr x="-14010" y="-8241"/>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0132 -0.00232 L 0.0132 -0.00162 C 0.01216 -0.0088 0.01233 -0.01597 0.01059 -0.02176 C 0.00903 -0.02732 0.00521 -0.02963 0.00348 -0.03472 C 0.00261 -0.03681 0.00209 -0.03935 0.00105 -0.0412 C -4.16667E-6 -0.04329 -0.00138 -0.04445 -0.0026 -0.04583 C -0.0085 -0.06157 -0.00069 -0.0419 -0.00868 -0.0588 C -0.01354 -0.06945 -0.00781 -0.06134 -0.01458 -0.06945 C -0.02135 -0.08796 -0.01007 -0.05926 -0.02413 -0.08472 C -0.02534 -0.08704 -0.02638 -0.08935 -0.0276 -0.0912 C -0.0276 -0.09097 -0.03663 -0.10208 -0.03836 -0.1044 L -0.04218 -0.10857 C -0.04322 -0.11019 -0.04461 -0.11111 -0.04566 -0.11296 C -0.04687 -0.11528 -0.04774 -0.11782 -0.04913 -0.11945 C -0.05138 -0.12153 -0.05399 -0.12222 -0.05642 -0.12361 C -0.05763 -0.12431 -0.05902 -0.125 -0.06007 -0.12593 C -0.06493 -0.13195 -0.06215 -0.12963 -0.0684 -0.13264 C -0.0717 -0.13634 -0.07482 -0.14097 -0.07916 -0.14097 L -0.08263 -0.14097 L -0.08263 -0.14514 " pathEditMode="relative" rAng="0" ptsTypes="AAAAAAAAAAAAAAAAAAAA">
                                      <p:cBhvr>
                                        <p:cTn id="26" dur="2000" fill="hold"/>
                                        <p:tgtEl>
                                          <p:spTgt spid="23"/>
                                        </p:tgtEl>
                                        <p:attrNameLst>
                                          <p:attrName>ppt_x</p:attrName>
                                          <p:attrName>ppt_y</p:attrName>
                                        </p:attrNameLst>
                                      </p:cBhvr>
                                      <p:rCtr x="-4792" y="-7106"/>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0.06927 0.00255 L 0.06927 0.00301 C 0.06528 7.40741E-7 0.06146 -0.00232 0.05782 -0.00532 C 0.05157 -0.01019 0.04618 -0.01782 0.03924 -0.02083 C 0.03785 -0.02176 0.03629 -0.02199 0.03507 -0.02292 C 0.03212 -0.025 0.02987 -0.02917 0.02657 -0.03056 C 0.02379 -0.03195 0.02084 -0.03287 0.01806 -0.03472 C 0.01615 -0.03565 0.01441 -0.0375 0.01233 -0.03843 C 0.00921 -0.04028 0.00573 -0.04097 0.00243 -0.04236 C -0.02083 -0.05324 0.00938 -0.04005 -0.01024 -0.05023 C -0.01198 -0.05116 -0.01388 -0.05162 -0.01597 -0.05232 C -0.01788 -0.05347 -0.01961 -0.05486 -0.0217 -0.05602 C -0.02534 -0.05833 -0.02882 -0.0588 -0.03281 -0.05995 C -0.03524 -0.06134 -0.0375 -0.06273 -0.03993 -0.06389 C -0.05416 -0.06991 -0.04132 -0.0625 -0.05138 -0.06782 C -0.06892 -0.07685 -0.04913 -0.06667 -0.06406 -0.0757 C -0.06875 -0.07847 -0.06857 -0.07708 -0.07413 -0.0794 C -0.07656 -0.08056 -0.07882 -0.08218 -0.08107 -0.08357 C -0.08854 -0.08727 -0.08263 -0.08333 -0.09236 -0.08935 C -0.10208 -0.09514 -0.09409 -0.09167 -0.10382 -0.09514 C -0.12725 -0.11111 -0.09791 -0.09167 -0.12066 -0.10486 C -0.12361 -0.10671 -0.12638 -0.10903 -0.12934 -0.11065 C -0.13211 -0.1125 -0.13507 -0.11296 -0.13784 -0.11458 C -0.14149 -0.11713 -0.14513 -0.1206 -0.14913 -0.12245 C -0.15191 -0.12384 -0.15486 -0.125 -0.15763 -0.12639 C -0.16007 -0.12778 -0.16232 -0.12917 -0.16475 -0.13032 C -0.16701 -0.13125 -0.16944 -0.13171 -0.1717 -0.13241 C -0.17673 -0.13588 -0.17673 -0.13634 -0.18177 -0.1382 C -0.18368 -0.13889 -0.18559 -0.13912 -0.1875 -0.14005 C -0.20208 -0.14792 -0.1842 -0.14074 -0.19861 -0.14583 C -0.20538 -0.15208 -0.20034 -0.14838 -0.2085 -0.15185 C -0.21163 -0.15301 -0.21441 -0.1544 -0.21718 -0.15579 L -0.22569 -0.15949 C -0.22708 -0.16042 -0.22847 -0.16065 -0.22986 -0.16157 C -0.23593 -0.16597 -0.23333 -0.16528 -0.2368 -0.16528 L -0.2368 -0.16505 " pathEditMode="relative" rAng="0" ptsTypes="AAAAAAAAAAAAAAAAAAAAAAAAAAAAAAAAAAAA">
                                      <p:cBhvr>
                                        <p:cTn id="30" dur="2000" fill="hold"/>
                                        <p:tgtEl>
                                          <p:spTgt spid="24"/>
                                        </p:tgtEl>
                                        <p:attrNameLst>
                                          <p:attrName>ppt_x</p:attrName>
                                          <p:attrName>ppt_y</p:attrName>
                                        </p:attrNameLst>
                                      </p:cBhvr>
                                      <p:rCtr x="-15313" y="-8380"/>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0.0085 0.01042 L 0.0085 0.01134 C 0.00607 0.00671 0.00382 0.0044 0.00208 -0.00023 C 0.00052 -0.0044 -0.00243 -0.01551 -0.00243 -0.01528 C -0.00295 -0.01852 -0.00313 -0.02176 -0.004 -0.02407 C -0.00591 -0.03241 -0.00799 -0.03796 -0.01042 -0.04352 C -0.01129 -0.04537 -0.01181 -0.04653 -0.0125 -0.04792 C -0.01632 -0.06667 -0.01129 -0.04491 -0.01598 -0.05648 C -0.0165 -0.0581 -0.01684 -0.06134 -0.01719 -0.0632 C -0.01771 -0.06551 -0.01858 -0.06759 -0.01927 -0.06991 C -0.01945 -0.07338 -0.01945 -0.07708 -0.01979 -0.08032 C -0.01997 -0.08287 -0.02049 -0.08495 -0.02049 -0.08727 C -0.02049 -0.09144 -0.02014 -0.0956 -0.01979 -0.09977 C -0.02049 -0.10093 -0.02136 -0.10185 -0.02205 -0.10208 C -0.02518 -0.10417 -0.02483 -0.10394 -0.02691 -0.10394 L -0.02691 -0.1037 " pathEditMode="relative" rAng="0" ptsTypes="AAAAAAAAAAAAAAAA">
                                      <p:cBhvr>
                                        <p:cTn id="34" dur="2000" fill="hold"/>
                                        <p:tgtEl>
                                          <p:spTgt spid="25"/>
                                        </p:tgtEl>
                                        <p:attrNameLst>
                                          <p:attrName>ppt_x</p:attrName>
                                          <p:attrName>ppt_y</p:attrName>
                                        </p:attrNameLst>
                                      </p:cBhvr>
                                      <p:rCtr x="-1771" y="-56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34273" y="332656"/>
            <a:ext cx="7505470" cy="3970318"/>
          </a:xfrm>
          <a:prstGeom prst="rect">
            <a:avLst/>
          </a:prstGeom>
        </p:spPr>
        <p:txBody>
          <a:bodyPr wrap="square">
            <a:spAutoFit/>
          </a:bodyPr>
          <a:lstStyle/>
          <a:p>
            <a:pPr algn="ctr"/>
            <a:r>
              <a:rPr lang="es-CL" sz="2800" dirty="0"/>
              <a:t>Inicio</a:t>
            </a:r>
            <a:br>
              <a:rPr lang="es-CL" sz="2800" dirty="0"/>
            </a:br>
            <a:r>
              <a:rPr lang="es-CL" sz="2800" dirty="0">
                <a:latin typeface="Berlin Sans FB" panose="020E0602020502020306" pitchFamily="34" charset="0"/>
              </a:rPr>
              <a:t>Activación Conocimientos </a:t>
            </a:r>
            <a:r>
              <a:rPr lang="es-CL" sz="2800" dirty="0" smtClean="0">
                <a:latin typeface="Berlin Sans FB" panose="020E0602020502020306" pitchFamily="34" charset="0"/>
              </a:rPr>
              <a:t>Previos</a:t>
            </a:r>
          </a:p>
          <a:p>
            <a:pPr algn="ctr"/>
            <a:endParaRPr lang="es-CL" sz="2800" dirty="0" smtClean="0"/>
          </a:p>
          <a:p>
            <a:r>
              <a:rPr lang="es-CL" sz="2400" dirty="0" smtClean="0"/>
              <a:t>1.-¿</a:t>
            </a:r>
            <a:r>
              <a:rPr lang="es-CL" sz="2400" dirty="0"/>
              <a:t>Qué es un artículo </a:t>
            </a:r>
            <a:r>
              <a:rPr lang="es-CL" sz="2400" dirty="0" smtClean="0"/>
              <a:t>periodístico? ______________________________________________________________________________________________</a:t>
            </a:r>
          </a:p>
          <a:p>
            <a:endParaRPr lang="es-CL" sz="2400" dirty="0" smtClean="0"/>
          </a:p>
          <a:p>
            <a:r>
              <a:rPr lang="es-CL" sz="2400" dirty="0" smtClean="0"/>
              <a:t>2.-¿Has leído alguno?¿Sobre qué tema en especial trataba?</a:t>
            </a:r>
          </a:p>
          <a:p>
            <a:r>
              <a:rPr lang="es-CL" sz="2400" dirty="0" smtClean="0"/>
              <a:t>______________________________________________________________________________________________</a:t>
            </a:r>
            <a:endParaRPr lang="es-CL" sz="24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7245" y="64200"/>
            <a:ext cx="1059905" cy="916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Normal 1 3º 1º Gonzalez Antonell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4245540"/>
            <a:ext cx="2160240" cy="26124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ifs animados de Signos de Interrogación ~ Gifmania | Signo de  interrogación, Signos de puntuacion, Preguntas al az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66359" y="3588591"/>
            <a:ext cx="1630791" cy="199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2841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09626" y="535199"/>
            <a:ext cx="7488832" cy="1008112"/>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b="1" dirty="0" smtClean="0">
                <a:latin typeface="Aharoni" panose="02010803020104030203" pitchFamily="2" charset="-79"/>
                <a:cs typeface="Aharoni" panose="02010803020104030203" pitchFamily="2" charset="-79"/>
              </a:rPr>
              <a:t>Profundicemos nuestros conocimientos</a:t>
            </a:r>
            <a:endParaRPr lang="es-CL" sz="2800" b="1" dirty="0">
              <a:latin typeface="Aharoni" panose="02010803020104030203" pitchFamily="2" charset="-79"/>
              <a:cs typeface="Aharoni" panose="02010803020104030203" pitchFamily="2" charset="-79"/>
            </a:endParaRPr>
          </a:p>
        </p:txBody>
      </p:sp>
      <p:sp>
        <p:nvSpPr>
          <p:cNvPr id="3" name="2 Rectángulo"/>
          <p:cNvSpPr/>
          <p:nvPr/>
        </p:nvSpPr>
        <p:spPr>
          <a:xfrm>
            <a:off x="395536" y="1844824"/>
            <a:ext cx="7488832" cy="34563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sz="2400" b="1" dirty="0"/>
              <a:t>El artículo periodístico</a:t>
            </a:r>
          </a:p>
          <a:p>
            <a:pPr algn="just"/>
            <a:r>
              <a:rPr lang="es-CL" sz="2000" dirty="0"/>
              <a:t>El </a:t>
            </a:r>
            <a:r>
              <a:rPr lang="es-CL" sz="2000" b="1" dirty="0">
                <a:solidFill>
                  <a:srgbClr val="FF0000"/>
                </a:solidFill>
              </a:rPr>
              <a:t>artículo</a:t>
            </a:r>
            <a:r>
              <a:rPr lang="es-CL" sz="2000" dirty="0"/>
              <a:t> es un texto periodístico que aparece usualmente en revistas y se </a:t>
            </a:r>
            <a:r>
              <a:rPr lang="es-CL" sz="2000" dirty="0" smtClean="0"/>
              <a:t>caracteriza por </a:t>
            </a:r>
            <a:r>
              <a:rPr lang="es-CL" sz="2000" dirty="0"/>
              <a:t>presentar la visión de una persona que es especialista o conocedora del </a:t>
            </a:r>
            <a:r>
              <a:rPr lang="es-CL" sz="2000" dirty="0" smtClean="0"/>
              <a:t>tema, razón </a:t>
            </a:r>
            <a:r>
              <a:rPr lang="es-CL" sz="2000" dirty="0"/>
              <a:t>por la que aparece firmado. Su temática es variada, pero debe ser de interés </a:t>
            </a:r>
            <a:r>
              <a:rPr lang="es-CL" sz="2000" dirty="0" smtClean="0"/>
              <a:t>o actualidad </a:t>
            </a:r>
            <a:r>
              <a:rPr lang="es-CL" sz="2000" dirty="0"/>
              <a:t>para los lectores. Su formato es más libre que otros textos </a:t>
            </a:r>
            <a:r>
              <a:rPr lang="es-CL" sz="2000" dirty="0" smtClean="0"/>
              <a:t>periodísticos, como </a:t>
            </a:r>
            <a:r>
              <a:rPr lang="es-CL" sz="2000" dirty="0"/>
              <a:t>la noticia o la entrevista, ya que se impone el estilo del autor. Este tipo de </a:t>
            </a:r>
            <a:r>
              <a:rPr lang="es-CL" sz="2000" dirty="0" smtClean="0"/>
              <a:t>texto cumple </a:t>
            </a:r>
            <a:r>
              <a:rPr lang="es-CL" sz="2000" dirty="0"/>
              <a:t>con las exigencias de la escritura periodística: en la redacción se respetan </a:t>
            </a:r>
            <a:r>
              <a:rPr lang="es-CL" sz="2000" dirty="0" smtClean="0"/>
              <a:t>los principios </a:t>
            </a:r>
            <a:r>
              <a:rPr lang="es-CL" sz="2000" dirty="0"/>
              <a:t>de claridad, concisión y coherencia. </a:t>
            </a:r>
          </a:p>
        </p:txBody>
      </p:sp>
      <p:pic>
        <p:nvPicPr>
          <p:cNvPr id="1026" name="Picture 2" descr="Periódico De Dibujos Animados Con Maletín - Ilustración Vectorial.  Ilustraciones Vectoriales, Clip Art Vectorizado Libre De Derechos. Image  652048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92280" y="4806732"/>
            <a:ext cx="2019709" cy="19346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7245" y="64200"/>
            <a:ext cx="1059905" cy="916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38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80">
                                          <p:stCondLst>
                                            <p:cond delay="0"/>
                                          </p:stCondLst>
                                        </p:cTn>
                                        <p:tgtEl>
                                          <p:spTgt spid="1026"/>
                                        </p:tgtEl>
                                      </p:cBhvr>
                                    </p:animEffect>
                                    <p:anim calcmode="lin" valueType="num">
                                      <p:cBhvr>
                                        <p:cTn id="1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3" dur="26">
                                          <p:stCondLst>
                                            <p:cond delay="650"/>
                                          </p:stCondLst>
                                        </p:cTn>
                                        <p:tgtEl>
                                          <p:spTgt spid="1026"/>
                                        </p:tgtEl>
                                      </p:cBhvr>
                                      <p:to x="100000" y="60000"/>
                                    </p:animScale>
                                    <p:animScale>
                                      <p:cBhvr>
                                        <p:cTn id="24" dur="166" decel="50000">
                                          <p:stCondLst>
                                            <p:cond delay="676"/>
                                          </p:stCondLst>
                                        </p:cTn>
                                        <p:tgtEl>
                                          <p:spTgt spid="1026"/>
                                        </p:tgtEl>
                                      </p:cBhvr>
                                      <p:to x="100000" y="100000"/>
                                    </p:animScale>
                                    <p:animScale>
                                      <p:cBhvr>
                                        <p:cTn id="25" dur="26">
                                          <p:stCondLst>
                                            <p:cond delay="1312"/>
                                          </p:stCondLst>
                                        </p:cTn>
                                        <p:tgtEl>
                                          <p:spTgt spid="1026"/>
                                        </p:tgtEl>
                                      </p:cBhvr>
                                      <p:to x="100000" y="80000"/>
                                    </p:animScale>
                                    <p:animScale>
                                      <p:cBhvr>
                                        <p:cTn id="26" dur="166" decel="50000">
                                          <p:stCondLst>
                                            <p:cond delay="1338"/>
                                          </p:stCondLst>
                                        </p:cTn>
                                        <p:tgtEl>
                                          <p:spTgt spid="1026"/>
                                        </p:tgtEl>
                                      </p:cBhvr>
                                      <p:to x="100000" y="100000"/>
                                    </p:animScale>
                                    <p:animScale>
                                      <p:cBhvr>
                                        <p:cTn id="27" dur="26">
                                          <p:stCondLst>
                                            <p:cond delay="1642"/>
                                          </p:stCondLst>
                                        </p:cTn>
                                        <p:tgtEl>
                                          <p:spTgt spid="1026"/>
                                        </p:tgtEl>
                                      </p:cBhvr>
                                      <p:to x="100000" y="90000"/>
                                    </p:animScale>
                                    <p:animScale>
                                      <p:cBhvr>
                                        <p:cTn id="28" dur="166" decel="50000">
                                          <p:stCondLst>
                                            <p:cond delay="1668"/>
                                          </p:stCondLst>
                                        </p:cTn>
                                        <p:tgtEl>
                                          <p:spTgt spid="1026"/>
                                        </p:tgtEl>
                                      </p:cBhvr>
                                      <p:to x="100000" y="100000"/>
                                    </p:animScale>
                                    <p:animScale>
                                      <p:cBhvr>
                                        <p:cTn id="29" dur="26">
                                          <p:stCondLst>
                                            <p:cond delay="1808"/>
                                          </p:stCondLst>
                                        </p:cTn>
                                        <p:tgtEl>
                                          <p:spTgt spid="1026"/>
                                        </p:tgtEl>
                                      </p:cBhvr>
                                      <p:to x="100000" y="95000"/>
                                    </p:animScale>
                                    <p:animScale>
                                      <p:cBhvr>
                                        <p:cTn id="3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2255" y="788670"/>
            <a:ext cx="8064896" cy="4062651"/>
          </a:xfrm>
          <a:prstGeom prst="rect">
            <a:avLst/>
          </a:prstGeom>
        </p:spPr>
        <p:txBody>
          <a:bodyPr wrap="square">
            <a:spAutoFit/>
          </a:bodyPr>
          <a:lstStyle/>
          <a:p>
            <a:r>
              <a:rPr lang="es-CL" b="1" dirty="0"/>
              <a:t>Realiza las siguientes actividades en tu cuaderno:</a:t>
            </a:r>
          </a:p>
          <a:p>
            <a:endParaRPr lang="es-CL" dirty="0" smtClean="0"/>
          </a:p>
          <a:p>
            <a:pPr marL="342900" indent="-342900" algn="just">
              <a:buAutoNum type="arabicPeriod"/>
            </a:pPr>
            <a:r>
              <a:rPr lang="es-CL" sz="2000" dirty="0" smtClean="0"/>
              <a:t>Lee </a:t>
            </a:r>
            <a:r>
              <a:rPr lang="es-CL" sz="2000" dirty="0"/>
              <a:t>la noticia </a:t>
            </a:r>
            <a:r>
              <a:rPr lang="es-CL" sz="2000" b="1" dirty="0"/>
              <a:t>“Edith </a:t>
            </a:r>
            <a:r>
              <a:rPr lang="es-CL" sz="2000" b="1" dirty="0" err="1"/>
              <a:t>Nesbit</a:t>
            </a:r>
            <a:r>
              <a:rPr lang="es-CL" sz="2000" b="1" dirty="0"/>
              <a:t>: Vuelve la autora que inspiró Harry Potter” </a:t>
            </a:r>
            <a:r>
              <a:rPr lang="es-CL" sz="2000" dirty="0"/>
              <a:t>de </a:t>
            </a:r>
            <a:r>
              <a:rPr lang="es-CL" sz="2000" dirty="0" smtClean="0"/>
              <a:t>Carolina </a:t>
            </a:r>
            <a:r>
              <a:rPr lang="es-CL" sz="2000" dirty="0" err="1" smtClean="0"/>
              <a:t>Andoine</a:t>
            </a:r>
            <a:r>
              <a:rPr lang="es-CL" sz="2000" dirty="0" smtClean="0"/>
              <a:t> </a:t>
            </a:r>
            <a:r>
              <a:rPr lang="es-CL" sz="2000" dirty="0" err="1"/>
              <a:t>Dracos</a:t>
            </a:r>
            <a:r>
              <a:rPr lang="es-CL" sz="2000" dirty="0"/>
              <a:t> </a:t>
            </a:r>
            <a:r>
              <a:rPr lang="es-CL" sz="2000" b="1" dirty="0"/>
              <a:t>(página 178). </a:t>
            </a:r>
            <a:r>
              <a:rPr lang="es-CL" sz="2000" dirty="0"/>
              <a:t>Cuida que tu lectura sea fluida, respeta la puntuación </a:t>
            </a:r>
            <a:r>
              <a:rPr lang="es-CL" sz="2000" dirty="0" smtClean="0"/>
              <a:t>y la </a:t>
            </a:r>
            <a:r>
              <a:rPr lang="es-CL" sz="2000" dirty="0"/>
              <a:t>correcta pronunciación de cada palabra</a:t>
            </a:r>
            <a:r>
              <a:rPr lang="es-CL" sz="2000" dirty="0" smtClean="0"/>
              <a:t>.</a:t>
            </a:r>
          </a:p>
          <a:p>
            <a:pPr marL="342900" indent="-342900" algn="just">
              <a:buAutoNum type="arabicPeriod"/>
            </a:pPr>
            <a:endParaRPr lang="es-CL" dirty="0"/>
          </a:p>
          <a:p>
            <a:pPr marL="342900" indent="-342900" algn="just">
              <a:buAutoNum type="arabicPeriod"/>
            </a:pPr>
            <a:endParaRPr lang="es-CL" dirty="0"/>
          </a:p>
          <a:p>
            <a:pPr algn="just"/>
            <a:endParaRPr lang="es-CL" dirty="0" smtClean="0"/>
          </a:p>
          <a:p>
            <a:pPr algn="just"/>
            <a:endParaRPr lang="es-CL" dirty="0" smtClean="0"/>
          </a:p>
          <a:p>
            <a:pPr algn="just"/>
            <a:endParaRPr lang="es-CL" dirty="0"/>
          </a:p>
          <a:p>
            <a:pPr algn="just"/>
            <a:endParaRPr lang="es-CL" dirty="0" smtClean="0"/>
          </a:p>
          <a:p>
            <a:pPr algn="just"/>
            <a:endParaRPr lang="es-CL" dirty="0"/>
          </a:p>
          <a:p>
            <a:pPr algn="just"/>
            <a:endParaRPr lang="es-CL" dirty="0" smtClean="0"/>
          </a:p>
          <a:p>
            <a:pPr algn="just"/>
            <a:r>
              <a:rPr lang="es-CL" dirty="0" smtClean="0"/>
              <a:t>.</a:t>
            </a:r>
            <a:endParaRPr lang="es-CL" dirty="0"/>
          </a:p>
        </p:txBody>
      </p:sp>
      <p:sp>
        <p:nvSpPr>
          <p:cNvPr id="3" name="2 Rectángulo"/>
          <p:cNvSpPr/>
          <p:nvPr/>
        </p:nvSpPr>
        <p:spPr>
          <a:xfrm>
            <a:off x="909545" y="149367"/>
            <a:ext cx="6912768" cy="576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sz="2400" b="1" dirty="0" smtClean="0"/>
              <a:t>DESARROLLO DE LA CLASE </a:t>
            </a:r>
            <a:r>
              <a:rPr lang="es-CL" dirty="0" smtClean="0"/>
              <a:t> </a:t>
            </a:r>
            <a:endParaRPr lang="es-C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255" y="2420888"/>
            <a:ext cx="3615269" cy="43204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Flecha derecha"/>
          <p:cNvSpPr/>
          <p:nvPr/>
        </p:nvSpPr>
        <p:spPr>
          <a:xfrm>
            <a:off x="4196589" y="3633843"/>
            <a:ext cx="106662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Rectángulo"/>
          <p:cNvSpPr/>
          <p:nvPr/>
        </p:nvSpPr>
        <p:spPr>
          <a:xfrm>
            <a:off x="5283352" y="3253332"/>
            <a:ext cx="3672408" cy="1265079"/>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CL" b="1" dirty="0" smtClean="0">
                <a:latin typeface="Gill Sans MT" panose="020B0502020104020203" pitchFamily="34" charset="0"/>
              </a:rPr>
              <a:t>ANTES DE LA LECTURA</a:t>
            </a:r>
          </a:p>
          <a:p>
            <a:pPr algn="ctr"/>
            <a:r>
              <a:rPr lang="es-CL" b="1" dirty="0" smtClean="0">
                <a:latin typeface="Gill Sans MT" panose="020B0502020104020203" pitchFamily="34" charset="0"/>
              </a:rPr>
              <a:t>¿De qué crees que tratará la noticia? </a:t>
            </a:r>
            <a:endParaRPr lang="es-CL" b="1" dirty="0">
              <a:latin typeface="Gill Sans MT" panose="020B0502020104020203" pitchFamily="34" charset="0"/>
            </a:endParaRPr>
          </a:p>
        </p:txBody>
      </p:sp>
      <p:pic>
        <p:nvPicPr>
          <p:cNvPr id="2050" name="Picture 2" descr="Niña Inteligente Africana Con Una Idea Brillante. Muchacha Lista Con La  Boca Abierta Apuntando Con El índice En La Bombilla Incandescente.  Ilustraciones Vectoriales, Clip Art Vectorizado Libre De Derechos. Image  8599966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05214" y="4371377"/>
            <a:ext cx="2195177" cy="25450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nes animadas de Libros, Gifs animados de Oficina &gt; Libros"/>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6983" y="1990510"/>
            <a:ext cx="1046677" cy="11995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6416" y="74860"/>
            <a:ext cx="974992" cy="843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63671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1000"/>
                                        <p:tgtEl>
                                          <p:spTgt spid="2050"/>
                                        </p:tgtEl>
                                      </p:cBhvr>
                                    </p:animEffect>
                                    <p:anim calcmode="lin" valueType="num">
                                      <p:cBhvr>
                                        <p:cTn id="21" dur="1000" fill="hold"/>
                                        <p:tgtEl>
                                          <p:spTgt spid="2050"/>
                                        </p:tgtEl>
                                        <p:attrNameLst>
                                          <p:attrName>ppt_x</p:attrName>
                                        </p:attrNameLst>
                                      </p:cBhvr>
                                      <p:tavLst>
                                        <p:tav tm="0">
                                          <p:val>
                                            <p:strVal val="#ppt_x"/>
                                          </p:val>
                                        </p:tav>
                                        <p:tav tm="100000">
                                          <p:val>
                                            <p:strVal val="#ppt_x"/>
                                          </p:val>
                                        </p:tav>
                                      </p:tavLst>
                                    </p:anim>
                                    <p:anim calcmode="lin" valueType="num">
                                      <p:cBhvr>
                                        <p:cTn id="22"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89248" y="332656"/>
            <a:ext cx="8136904" cy="1015663"/>
          </a:xfrm>
          <a:prstGeom prst="rect">
            <a:avLst/>
          </a:prstGeom>
        </p:spPr>
        <p:txBody>
          <a:bodyPr wrap="square">
            <a:spAutoFit/>
          </a:bodyPr>
          <a:lstStyle/>
          <a:p>
            <a:r>
              <a:rPr lang="es-CL" sz="2000" dirty="0"/>
              <a:t>2. Lee el artículo “La abuela de Harry Potter” de Martín </a:t>
            </a:r>
            <a:r>
              <a:rPr lang="es-CL" sz="2000" dirty="0" err="1"/>
              <a:t>Mazzini</a:t>
            </a:r>
            <a:r>
              <a:rPr lang="es-CL" sz="2000" dirty="0"/>
              <a:t> </a:t>
            </a:r>
            <a:endParaRPr lang="es-CL" sz="2000" dirty="0" smtClean="0"/>
          </a:p>
          <a:p>
            <a:r>
              <a:rPr lang="es-CL" sz="2000" b="1" dirty="0" smtClean="0"/>
              <a:t>(</a:t>
            </a:r>
            <a:r>
              <a:rPr lang="es-CL" sz="2000" b="1" dirty="0"/>
              <a:t>página 179), </a:t>
            </a:r>
            <a:r>
              <a:rPr lang="es-CL" sz="2000" dirty="0"/>
              <a:t>cuidando la fluidez de tu lectura, respetando la puntuación y la pronunciación de las </a:t>
            </a:r>
            <a:r>
              <a:rPr lang="es-CL" sz="2000" dirty="0" smtClean="0"/>
              <a:t>palabras.</a:t>
            </a:r>
            <a:endParaRPr lang="es-CL" sz="20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041" t="21788" r="36067" b="13093"/>
          <a:stretch/>
        </p:blipFill>
        <p:spPr bwMode="auto">
          <a:xfrm>
            <a:off x="259436" y="1649255"/>
            <a:ext cx="4091400" cy="51845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Flecha derecha"/>
          <p:cNvSpPr/>
          <p:nvPr/>
        </p:nvSpPr>
        <p:spPr>
          <a:xfrm>
            <a:off x="4379548" y="3197192"/>
            <a:ext cx="99332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3 Rectángulo"/>
          <p:cNvSpPr/>
          <p:nvPr/>
        </p:nvSpPr>
        <p:spPr>
          <a:xfrm>
            <a:off x="5401588" y="2801148"/>
            <a:ext cx="3240360" cy="1296144"/>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CL" sz="2400" b="1" dirty="0" smtClean="0">
                <a:latin typeface="Gill Sans MT" panose="020B0502020104020203" pitchFamily="34" charset="0"/>
                <a:cs typeface="Gisha" panose="020B0502040204020203" pitchFamily="34" charset="-79"/>
              </a:rPr>
              <a:t>Vamos al texto de lenguaje</a:t>
            </a:r>
            <a:r>
              <a:rPr lang="es-CL" b="1" dirty="0" smtClean="0">
                <a:latin typeface="Gill Sans MT" panose="020B0502020104020203" pitchFamily="34" charset="0"/>
                <a:cs typeface="Gisha" panose="020B0502040204020203" pitchFamily="34" charset="-79"/>
              </a:rPr>
              <a:t>.</a:t>
            </a:r>
            <a:endParaRPr lang="es-CL" b="1" dirty="0">
              <a:latin typeface="Gill Sans MT" panose="020B0502020104020203" pitchFamily="34" charset="0"/>
              <a:cs typeface="Gisha" panose="020B0502040204020203" pitchFamily="34" charset="-79"/>
            </a:endParaRPr>
          </a:p>
        </p:txBody>
      </p:sp>
      <p:pic>
        <p:nvPicPr>
          <p:cNvPr id="3074" name="Picture 2" descr="Imagenes animadas de Libros, Gifs animados de Oficina &gt; Libros"/>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1094673"/>
            <a:ext cx="1343115" cy="16189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aughing schoolboy clipart. Free download transparent .PNG | Creazill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1439" y="4272375"/>
            <a:ext cx="1788303" cy="24265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3489" y="64200"/>
            <a:ext cx="843661" cy="72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2296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076"/>
                                        </p:tgtEl>
                                        <p:attrNameLst>
                                          <p:attrName>style.visibility</p:attrName>
                                        </p:attrNameLst>
                                      </p:cBhvr>
                                      <p:to>
                                        <p:strVal val="visible"/>
                                      </p:to>
                                    </p:set>
                                    <p:animEffect transition="in" filter="fade">
                                      <p:cBhvr>
                                        <p:cTn id="20" dur="1000"/>
                                        <p:tgtEl>
                                          <p:spTgt spid="3076"/>
                                        </p:tgtEl>
                                      </p:cBhvr>
                                    </p:animEffect>
                                    <p:anim calcmode="lin" valueType="num">
                                      <p:cBhvr>
                                        <p:cTn id="21" dur="1000" fill="hold"/>
                                        <p:tgtEl>
                                          <p:spTgt spid="3076"/>
                                        </p:tgtEl>
                                        <p:attrNameLst>
                                          <p:attrName>ppt_x</p:attrName>
                                        </p:attrNameLst>
                                      </p:cBhvr>
                                      <p:tavLst>
                                        <p:tav tm="0">
                                          <p:val>
                                            <p:strVal val="#ppt_x"/>
                                          </p:val>
                                        </p:tav>
                                        <p:tav tm="100000">
                                          <p:val>
                                            <p:strVal val="#ppt_x"/>
                                          </p:val>
                                        </p:tav>
                                      </p:tavLst>
                                    </p:anim>
                                    <p:anim calcmode="lin" valueType="num">
                                      <p:cBhvr>
                                        <p:cTn id="22"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4351</TotalTime>
  <Words>665</Words>
  <Application>Microsoft Office PowerPoint</Application>
  <PresentationFormat>Presentación en pantalla (4:3)</PresentationFormat>
  <Paragraphs>79</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PLANIFICACIÓN  CLASES VIRTUALES SEMANA N° 29 RETROALIMENTACIÓN 6 año A FECHA: 13 de Octubre del  2020.</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 Jean Piaget</dc:creator>
  <cp:lastModifiedBy>HP</cp:lastModifiedBy>
  <cp:revision>194</cp:revision>
  <dcterms:created xsi:type="dcterms:W3CDTF">2020-07-06T03:06:52Z</dcterms:created>
  <dcterms:modified xsi:type="dcterms:W3CDTF">2020-10-12T21:28:28Z</dcterms:modified>
</cp:coreProperties>
</file>