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8" r:id="rId3"/>
    <p:sldId id="256" r:id="rId4"/>
    <p:sldId id="384" r:id="rId5"/>
    <p:sldId id="349" r:id="rId6"/>
    <p:sldId id="368" r:id="rId7"/>
    <p:sldId id="307" r:id="rId8"/>
    <p:sldId id="372" r:id="rId9"/>
    <p:sldId id="375" r:id="rId10"/>
    <p:sldId id="373" r:id="rId11"/>
    <p:sldId id="374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297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55" d="100"/>
          <a:sy n="55" d="100"/>
        </p:scale>
        <p:origin x="-1812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1JBLP_XtvMk" TargetMode="Externa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s://forms.gle/Ypscer481DdwSuAz5" TargetMode="Externa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2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16024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N°29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Jueves 15 de Octubre</a:t>
            </a:r>
            <a:br>
              <a:rPr lang="es-CL" sz="2800" dirty="0" smtClean="0"/>
            </a:br>
            <a:r>
              <a:rPr lang="es-CL" sz="2800" dirty="0" smtClean="0"/>
              <a:t>CURSO: 6° Básico</a:t>
            </a:r>
            <a:br>
              <a:rPr lang="es-CL" sz="2800" dirty="0" smtClean="0"/>
            </a:br>
            <a:r>
              <a:rPr lang="es-CL" sz="2800" dirty="0" smtClean="0"/>
              <a:t>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98" y="690220"/>
            <a:ext cx="6827384" cy="2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475656" y="1556792"/>
            <a:ext cx="6192688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mic Sans MS" pitchFamily="66" charset="0"/>
              </a:rPr>
              <a:t>Te invito a observar el siguiente video, que explica qué es una igualdad y cómo utilizar una balanza</a:t>
            </a:r>
            <a:endParaRPr lang="es-CL" dirty="0">
              <a:latin typeface="Comic Sans MS" pitchFamily="66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3455876" y="3212976"/>
            <a:ext cx="2232248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2077587" y="4540478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www.youtube.com/watch?v=1JBLP_XtvMk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7" y="4164929"/>
            <a:ext cx="19685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Matemáticas 4º | CEIP LEÓN Y CAST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47" y="416660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9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26738" y="368646"/>
            <a:ext cx="712605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25033" y="301216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 smtClean="0"/>
              <a:t>Reforcemos la expresión algebraica</a:t>
            </a:r>
            <a:endParaRPr lang="es-CL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18869" r="5854" b="24056"/>
          <a:stretch/>
        </p:blipFill>
        <p:spPr bwMode="auto">
          <a:xfrm>
            <a:off x="179512" y="1844824"/>
            <a:ext cx="8784976" cy="31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>
            <a:off x="3707904" y="3284984"/>
            <a:ext cx="3888432" cy="14401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3989767" y="3717032"/>
            <a:ext cx="3606569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5004048" y="3573017"/>
            <a:ext cx="2592288" cy="6480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5793051" y="2924947"/>
            <a:ext cx="1955685" cy="18001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 descr="Matemáticas 4º | CEIP LEÓN Y CASTIL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06" y="4761135"/>
            <a:ext cx="1440102" cy="19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9" y="5301208"/>
            <a:ext cx="1098802" cy="13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ABE8310F-C38F-47A6-A202-C0A7AEB4C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121" y="1279914"/>
            <a:ext cx="3249418" cy="214908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23EE7D9-7D97-4000-BF81-105BBE04B3E4}"/>
              </a:ext>
            </a:extLst>
          </p:cNvPr>
          <p:cNvSpPr/>
          <p:nvPr/>
        </p:nvSpPr>
        <p:spPr>
          <a:xfrm>
            <a:off x="4572000" y="1862088"/>
            <a:ext cx="2096087" cy="9847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/>
              <a:t>X =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209E206-FBB1-4067-B9CE-071C964DB4C7}"/>
              </a:ext>
            </a:extLst>
          </p:cNvPr>
          <p:cNvSpPr/>
          <p:nvPr/>
        </p:nvSpPr>
        <p:spPr>
          <a:xfrm>
            <a:off x="4579034" y="4159739"/>
            <a:ext cx="2096087" cy="9847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/>
              <a:t>X =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079B210-E01C-4C12-88A2-E78AD409E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21" y="3720539"/>
            <a:ext cx="3249418" cy="2497429"/>
          </a:xfrm>
          <a:prstGeom prst="rect">
            <a:avLst/>
          </a:prstGeom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0" y="-37979"/>
            <a:ext cx="1098802" cy="13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3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23EE7D9-7D97-4000-BF81-105BBE04B3E4}"/>
              </a:ext>
            </a:extLst>
          </p:cNvPr>
          <p:cNvSpPr/>
          <p:nvPr/>
        </p:nvSpPr>
        <p:spPr>
          <a:xfrm>
            <a:off x="5725331" y="1698674"/>
            <a:ext cx="2096087" cy="9847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/>
              <a:t>X =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209E206-FBB1-4067-B9CE-071C964DB4C7}"/>
              </a:ext>
            </a:extLst>
          </p:cNvPr>
          <p:cNvSpPr/>
          <p:nvPr/>
        </p:nvSpPr>
        <p:spPr>
          <a:xfrm>
            <a:off x="5725331" y="4177715"/>
            <a:ext cx="2096087" cy="9847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/>
              <a:t>X =</a:t>
            </a:r>
          </a:p>
        </p:txBody>
      </p:sp>
      <p:pic>
        <p:nvPicPr>
          <p:cNvPr id="9" name="3 Imagen">
            <a:extLst>
              <a:ext uri="{FF2B5EF4-FFF2-40B4-BE49-F238E27FC236}">
                <a16:creationId xmlns="" xmlns:a16="http://schemas.microsoft.com/office/drawing/2014/main" id="{A79F9F05-1431-465E-8DD2-CE40A5A3BCF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121" y="1119164"/>
            <a:ext cx="3682000" cy="23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0B82B91-2E4F-4045-8EF5-6BD9A140E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29" y="3995226"/>
            <a:ext cx="4500443" cy="1927273"/>
          </a:xfrm>
          <a:prstGeom prst="rect">
            <a:avLst/>
          </a:prstGeom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" y="5185750"/>
            <a:ext cx="1255309" cy="153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0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4377966-23CB-4144-8257-867C4FF46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1" y="1347641"/>
            <a:ext cx="4079081" cy="17430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529610B7-04FA-45C9-AFEE-81ABC0AB79E4}"/>
              </a:ext>
            </a:extLst>
          </p:cNvPr>
          <p:cNvSpPr/>
          <p:nvPr/>
        </p:nvSpPr>
        <p:spPr>
          <a:xfrm>
            <a:off x="5725331" y="1698674"/>
            <a:ext cx="2096087" cy="9847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/>
              <a:t>X =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F83216A-1C0A-45D7-8767-869693520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86" y="3429000"/>
            <a:ext cx="3949230" cy="288597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C33F54D-E6BA-494B-BCBE-899113D6FE1A}"/>
              </a:ext>
            </a:extLst>
          </p:cNvPr>
          <p:cNvSpPr/>
          <p:nvPr/>
        </p:nvSpPr>
        <p:spPr>
          <a:xfrm>
            <a:off x="5725331" y="4174589"/>
            <a:ext cx="2096087" cy="9847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/>
              <a:t>X =</a:t>
            </a:r>
          </a:p>
        </p:txBody>
      </p:sp>
      <p:pic>
        <p:nvPicPr>
          <p:cNvPr id="9" name="Picture 9" descr="Matemáticas 4º | CEIP LEÓN Y CAST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1" y="4852634"/>
            <a:ext cx="1623867" cy="198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C4C7E09-4030-432D-83A7-1AFD89CF8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40" y="1250119"/>
            <a:ext cx="3773660" cy="20833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92EBFEE-D680-40B9-BB96-CE72E35273C8}"/>
              </a:ext>
            </a:extLst>
          </p:cNvPr>
          <p:cNvSpPr/>
          <p:nvPr/>
        </p:nvSpPr>
        <p:spPr>
          <a:xfrm>
            <a:off x="4997328" y="1740877"/>
            <a:ext cx="2096087" cy="9847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/>
              <a:t> =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D1B256D-1915-4D8A-B34C-0F52A2088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077" y="1890052"/>
            <a:ext cx="669227" cy="6863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36DF091-4EE4-4379-9800-CD3224A5A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40" y="3951556"/>
            <a:ext cx="3773660" cy="197315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838CF95A-3CA7-4AF6-B7B1-66B6C46B9653}"/>
              </a:ext>
            </a:extLst>
          </p:cNvPr>
          <p:cNvSpPr/>
          <p:nvPr/>
        </p:nvSpPr>
        <p:spPr>
          <a:xfrm>
            <a:off x="4997328" y="4445763"/>
            <a:ext cx="2096087" cy="9847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/>
              <a:t> =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1A3E889-C4AE-4BA7-8F8E-91A1E2A65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956" y="4714294"/>
            <a:ext cx="321469" cy="447675"/>
          </a:xfrm>
          <a:prstGeom prst="rect">
            <a:avLst/>
          </a:prstGeom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1" y="4852634"/>
            <a:ext cx="1623867" cy="198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Matemáticas 4º | CEIP LEÓN Y CASTILL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5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7128792" cy="1143000"/>
          </a:xfrm>
        </p:spPr>
        <p:txBody>
          <a:bodyPr>
            <a:noAutofit/>
          </a:bodyPr>
          <a:lstStyle/>
          <a:p>
            <a:r>
              <a:rPr lang="es-CL" sz="2800" b="1" dirty="0" smtClean="0">
                <a:latin typeface="Comic Sans MS" pitchFamily="66" charset="0"/>
              </a:rPr>
              <a:t>ACTIVIDAD</a:t>
            </a:r>
            <a:r>
              <a:rPr lang="es-CL" sz="2800" dirty="0" smtClean="0">
                <a:latin typeface="Comic Sans MS" pitchFamily="66" charset="0"/>
              </a:rPr>
              <a:t>: Desarrolla los ejercicios 1, 2 y 3 de la </a:t>
            </a:r>
            <a:r>
              <a:rPr lang="es-CL" sz="2800" dirty="0" smtClean="0">
                <a:solidFill>
                  <a:srgbClr val="FF0000"/>
                </a:solidFill>
                <a:latin typeface="Comic Sans MS" pitchFamily="66" charset="0"/>
              </a:rPr>
              <a:t>página 56 </a:t>
            </a:r>
            <a:r>
              <a:rPr lang="es-CL" sz="2800" dirty="0" smtClean="0">
                <a:latin typeface="Comic Sans MS" pitchFamily="66" charset="0"/>
              </a:rPr>
              <a:t>del cuaderno de actividades de matemática (libro delgado)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6" t="17925" r="33567" b="6250"/>
          <a:stretch/>
        </p:blipFill>
        <p:spPr bwMode="auto">
          <a:xfrm>
            <a:off x="752401" y="2060848"/>
            <a:ext cx="3569433" cy="458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6" t="17983" r="34088" b="6078"/>
          <a:stretch/>
        </p:blipFill>
        <p:spPr bwMode="auto">
          <a:xfrm>
            <a:off x="4572000" y="2060848"/>
            <a:ext cx="3611568" cy="467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57" y="5349187"/>
            <a:ext cx="1100603" cy="132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9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4" t="24764" r="35822" b="35613"/>
          <a:stretch/>
        </p:blipFill>
        <p:spPr bwMode="auto">
          <a:xfrm>
            <a:off x="2908" y="0"/>
            <a:ext cx="9184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6372200" y="188640"/>
            <a:ext cx="22322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56</a:t>
            </a:r>
            <a:endParaRPr lang="es-CL" dirty="0"/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1844824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1" t="65330" r="33965" b="11557"/>
          <a:stretch/>
        </p:blipFill>
        <p:spPr bwMode="auto">
          <a:xfrm>
            <a:off x="75656" y="1565368"/>
            <a:ext cx="9102937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6371210" y="1633508"/>
            <a:ext cx="22322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56</a:t>
            </a:r>
            <a:endParaRPr lang="es-CL" dirty="0"/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42839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7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MATEMÁTICA 6°</a:t>
            </a:r>
          </a:p>
          <a:p>
            <a:pPr algn="ctr"/>
            <a:r>
              <a:rPr lang="es-CL" sz="2000" b="1" dirty="0" smtClean="0"/>
              <a:t>SEMANA 29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55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88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hacia abajo"/>
          <p:cNvSpPr/>
          <p:nvPr/>
        </p:nvSpPr>
        <p:spPr>
          <a:xfrm>
            <a:off x="2745379" y="3429000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745377" y="5051421"/>
            <a:ext cx="388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forms.gle/Ypscer481DdwSuAz5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2054" name="Picture 6" descr="14 ilustraciones, clipart, dibujos animados e iconos de stock de Rellenar  Formulario - Getty Imag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7EAEF"/>
              </a:clrFrom>
              <a:clrTo>
                <a:srgbClr val="E7E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93" y="5420753"/>
            <a:ext cx="1176065" cy="11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91172"/>
              </p:ext>
            </p:extLst>
          </p:nvPr>
        </p:nvGraphicFramePr>
        <p:xfrm>
          <a:off x="194730" y="916373"/>
          <a:ext cx="8748464" cy="5854823"/>
        </p:xfrm>
        <a:graphic>
          <a:graphicData uri="http://schemas.openxmlformats.org/drawingml/2006/table">
            <a:tbl>
              <a:tblPr firstRow="1" firstCol="1" bandRow="1"/>
              <a:tblGrid>
                <a:gridCol w="1424941"/>
                <a:gridCol w="7323523"/>
              </a:tblGrid>
              <a:tr h="27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6to</a:t>
                      </a:r>
                      <a:r>
                        <a:rPr lang="es-CL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/>
                        <a:t>OA 11. Resolver ecuaciones de primer grado con una incógnita, utilizando estrategias como: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/>
                        <a:t>• usando una balanza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/>
                        <a:t>• usar la descomposición y la correspondencia 1 a 1 entre los términos en cada lado de la ecuación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/>
                        <a:t>• y aplicando procedimientos formales de resolución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Determinan soluciones de ecuaciones que involucran sumas, agregando objetos hasta equilibrar una balanza.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Expresan números en una forma que involucre adiciones o sustracciones con números. Por ejemplo: expresan 17 en la forma 2 · 8 + 1, o 25 en la forma 3 · 9 - 2.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Expresan números en una forma que involucre adiciones o sustracciones con números y con incógnitas. Por ejemplo: expresan 19 en la forma 4 · x + 3.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Resuelven ecuaciones, descomponiendo de acuerdo a una forma dada y haciendo una correspondencia 1 a 1. Por ejemplo: resuelven la ecuación 5 · x + 4 = 39, expresando 39 en la forma 5 · x + 4, y mediante correspondencia 1 a 1 determinan el valor de x.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Aplican procedimientos formales, como sumar o restar números a ambos lados de una ecuación, para resolver ecuaciones.</a:t>
                      </a:r>
                      <a:endParaRPr lang="es-CL" sz="12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Ecuaciones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4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Recordar</a:t>
                      </a:r>
                      <a:r>
                        <a:rPr lang="es-CL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concepto de ecuación. Aplicar ecuaciones en una balanza. Identificar ecuaciones.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10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200" b="1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200" b="1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</a:rPr>
                        <a:t>Correo electrónico: Constanza.barrios@colegio-jeanpiaget.cl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9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964"/>
            <a:ext cx="2088232" cy="51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43" y="181288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Ojo GIFs | Ten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4" y="2928682"/>
            <a:ext cx="1307272" cy="10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nsar GIFs | Teno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41" y="1762082"/>
            <a:ext cx="5531180" cy="44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425206"/>
            <a:ext cx="7560840" cy="10368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23341"/>
            <a:ext cx="7704856" cy="840593"/>
          </a:xfrm>
        </p:spPr>
        <p:txBody>
          <a:bodyPr>
            <a:noAutofit/>
          </a:bodyPr>
          <a:lstStyle/>
          <a:p>
            <a:r>
              <a:rPr lang="es-CL" sz="3200" dirty="0" smtClean="0"/>
              <a:t>Activando nuestros conocimientos previos</a:t>
            </a:r>
            <a:endParaRPr lang="es-CL" sz="32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60737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1246062" y="2615488"/>
            <a:ext cx="7286735" cy="2809672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qué es una ecuación?</a:t>
            </a:r>
            <a:endParaRPr lang="es-CL" sz="2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¿Por qué una ecuación la podemos definir como una igualdad?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¿Qué es la incógnita?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344816" cy="720080"/>
          </a:xfrm>
        </p:spPr>
        <p:txBody>
          <a:bodyPr>
            <a:noAutofit/>
          </a:bodyPr>
          <a:lstStyle/>
          <a:p>
            <a:r>
              <a:rPr lang="es-CL" sz="2800" b="1" dirty="0" smtClean="0">
                <a:latin typeface="Comic Sans MS" pitchFamily="66" charset="0"/>
              </a:rPr>
              <a:t>¿Conoces este instrumento?</a:t>
            </a:r>
            <a:br>
              <a:rPr lang="es-CL" sz="2800" b="1" dirty="0" smtClean="0">
                <a:latin typeface="Comic Sans MS" pitchFamily="66" charset="0"/>
              </a:rPr>
            </a:br>
            <a:r>
              <a:rPr lang="es-CL" sz="2800" b="1" dirty="0" smtClean="0">
                <a:latin typeface="Comic Sans MS" pitchFamily="66" charset="0"/>
              </a:rPr>
              <a:t>¿Para qué creen que sirve?</a:t>
            </a:r>
            <a:endParaRPr lang="es-CL" sz="2800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58473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LOG DE &quot;PRIMARIA&quot;: ATENCIÓN: REUNIÓN DE LOS PADRES DE ALUMNOS DE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17039"/>
            <a:ext cx="1633170" cy="189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2394"/>
            <a:ext cx="1573309" cy="192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82445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9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15040" y="1628800"/>
            <a:ext cx="8784976" cy="21884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Elipse"/>
          <p:cNvSpPr/>
          <p:nvPr/>
        </p:nvSpPr>
        <p:spPr>
          <a:xfrm>
            <a:off x="1110182" y="448473"/>
            <a:ext cx="7134226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228998"/>
          </a:xfrm>
        </p:spPr>
        <p:txBody>
          <a:bodyPr>
            <a:normAutofit/>
          </a:bodyPr>
          <a:lstStyle/>
          <a:p>
            <a:r>
              <a:rPr lang="es-CL" sz="4000" dirty="0" smtClean="0">
                <a:solidFill>
                  <a:schemeClr val="bg1"/>
                </a:solidFill>
                <a:latin typeface="Comic Sans MS" pitchFamily="66" charset="0"/>
              </a:rPr>
              <a:t>¿Qué es una ecuación?</a:t>
            </a:r>
            <a:endParaRPr lang="es-CL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728" y="182470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>
                <a:latin typeface="Comic Sans MS" pitchFamily="66" charset="0"/>
              </a:rPr>
              <a:t>Una ecuación es una igualdad entre dos expresiones que se satisface para uno o varios valores de la incógnita.</a:t>
            </a: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1573309" cy="192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403648" y="2996952"/>
            <a:ext cx="6336704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mic Sans MS" pitchFamily="66" charset="0"/>
              </a:rPr>
              <a:t>Una</a:t>
            </a:r>
            <a:r>
              <a:rPr lang="es-CL" dirty="0">
                <a:latin typeface="Comic Sans MS" pitchFamily="66" charset="0"/>
              </a:rPr>
              <a:t> </a:t>
            </a:r>
            <a:r>
              <a:rPr lang="es-CL" b="1" dirty="0">
                <a:latin typeface="Comic Sans MS" pitchFamily="66" charset="0"/>
              </a:rPr>
              <a:t>igualdad</a:t>
            </a:r>
            <a:r>
              <a:rPr lang="es-CL" dirty="0">
                <a:latin typeface="Comic Sans MS" pitchFamily="66" charset="0"/>
              </a:rPr>
              <a:t>, (=), es una relación de </a:t>
            </a:r>
            <a:r>
              <a:rPr lang="es-CL" b="1" dirty="0" smtClean="0">
                <a:latin typeface="Comic Sans MS" pitchFamily="66" charset="0"/>
              </a:rPr>
              <a:t>equivalencia</a:t>
            </a:r>
            <a:r>
              <a:rPr lang="es-CL" dirty="0" smtClean="0">
                <a:latin typeface="Comic Sans MS" pitchFamily="66" charset="0"/>
              </a:rPr>
              <a:t> </a:t>
            </a:r>
            <a:r>
              <a:rPr lang="es-CL" dirty="0">
                <a:latin typeface="Comic Sans MS" pitchFamily="66" charset="0"/>
              </a:rPr>
              <a:t>entre dos expresiones, numéricas o literales, que se cumple para algún, alguno o todos los valores. Cada una de las expresiones recibe el nombre de miembro. · Si la </a:t>
            </a:r>
            <a:r>
              <a:rPr lang="es-CL" b="1" dirty="0">
                <a:latin typeface="Comic Sans MS" pitchFamily="66" charset="0"/>
              </a:rPr>
              <a:t>igualdad</a:t>
            </a:r>
            <a:r>
              <a:rPr lang="es-CL" dirty="0">
                <a:latin typeface="Comic Sans MS" pitchFamily="66" charset="0"/>
              </a:rPr>
              <a:t> se cumple entre números se denomina identidad numérica.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051720" y="1671120"/>
            <a:ext cx="4752528" cy="7882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CL" sz="2400" b="1" dirty="0" smtClean="0">
                <a:solidFill>
                  <a:schemeClr val="tx1"/>
                </a:solidFill>
                <a:latin typeface="Comic Sans MS" pitchFamily="66" charset="0"/>
              </a:rPr>
              <a:t>¿Qué es una igualdad?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1566823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6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5599</TotalTime>
  <Words>599</Words>
  <Application>Microsoft Office PowerPoint</Application>
  <PresentationFormat>Presentación en pantalla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1_Tema de Office</vt:lpstr>
      <vt:lpstr>PLANIFICACIÓN  PARA CLASES VIRTUALES SEMANA N°29 FECHA : Jueves 15 de Octubre CURSO: 6° Básico Matemática</vt:lpstr>
      <vt:lpstr>Presentación de PowerPoint</vt:lpstr>
      <vt:lpstr>Presentación de PowerPoint</vt:lpstr>
      <vt:lpstr>Importante:</vt:lpstr>
      <vt:lpstr>Desafío matemático: ¡Juguemos! ¡Atentos!</vt:lpstr>
      <vt:lpstr>Activando nuestros conocimientos previos</vt:lpstr>
      <vt:lpstr>¿Conoces este instrumento? ¿Para qué creen que sirve?</vt:lpstr>
      <vt:lpstr>¿Qué es una ecuación?</vt:lpstr>
      <vt:lpstr>Presentación de PowerPoint</vt:lpstr>
      <vt:lpstr>Presentación de PowerPoint</vt:lpstr>
      <vt:lpstr>Reforcemos la expresión algebraica</vt:lpstr>
      <vt:lpstr>Presentación de PowerPoint</vt:lpstr>
      <vt:lpstr>Presentación de PowerPoint</vt:lpstr>
      <vt:lpstr>Presentación de PowerPoint</vt:lpstr>
      <vt:lpstr>Presentación de PowerPoint</vt:lpstr>
      <vt:lpstr>ACTIVIDAD: Desarrolla los ejercicios 1, 2 y 3 de la página 56 del cuaderno de actividades de matemática (libro delgado)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201</cp:revision>
  <dcterms:created xsi:type="dcterms:W3CDTF">2020-07-06T03:06:52Z</dcterms:created>
  <dcterms:modified xsi:type="dcterms:W3CDTF">2020-10-12T21:20:57Z</dcterms:modified>
</cp:coreProperties>
</file>