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56" r:id="rId3"/>
    <p:sldId id="295" r:id="rId4"/>
    <p:sldId id="294" r:id="rId5"/>
    <p:sldId id="323" r:id="rId6"/>
    <p:sldId id="322" r:id="rId7"/>
    <p:sldId id="324" r:id="rId8"/>
    <p:sldId id="325" r:id="rId9"/>
    <p:sldId id="326" r:id="rId10"/>
    <p:sldId id="327" r:id="rId11"/>
    <p:sldId id="297" r:id="rId12"/>
    <p:sldId id="328" r:id="rId13"/>
    <p:sldId id="329" r:id="rId14"/>
    <p:sldId id="330" r:id="rId15"/>
    <p:sldId id="331" r:id="rId16"/>
    <p:sldId id="332" r:id="rId17"/>
    <p:sldId id="334" r:id="rId18"/>
    <p:sldId id="335" r:id="rId19"/>
    <p:sldId id="336" r:id="rId20"/>
    <p:sldId id="337" r:id="rId21"/>
    <p:sldId id="338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C4FF"/>
    <a:srgbClr val="99FF66"/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434" autoAdjust="0"/>
  </p:normalViewPr>
  <p:slideViewPr>
    <p:cSldViewPr>
      <p:cViewPr>
        <p:scale>
          <a:sx n="77" d="100"/>
          <a:sy n="77" d="100"/>
        </p:scale>
        <p:origin x="-101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90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Clase N°1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6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 20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443906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1">
                <a:tint val="66000"/>
                <a:satMod val="160000"/>
              </a:schemeClr>
            </a:gs>
            <a:gs pos="23000">
              <a:srgbClr val="BACBEB"/>
            </a:gs>
            <a:gs pos="8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58741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/>
              <a:t> </a:t>
            </a:r>
            <a:endParaRPr lang="es-CL" b="1" dirty="0"/>
          </a:p>
          <a:p>
            <a:endParaRPr lang="es-CL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976631" cy="8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0324" y="356103"/>
            <a:ext cx="79668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REVISEMOS LO APRENDIDO</a:t>
            </a:r>
          </a:p>
          <a:p>
            <a:endParaRPr lang="es-CL" dirty="0" smtClean="0"/>
          </a:p>
          <a:p>
            <a:endParaRPr lang="es-CL" b="1" dirty="0" smtClean="0"/>
          </a:p>
          <a:p>
            <a:r>
              <a:rPr lang="es-CL" b="1" dirty="0" smtClean="0"/>
              <a:t>El </a:t>
            </a:r>
            <a:r>
              <a:rPr lang="es-CL" b="1" dirty="0"/>
              <a:t>texto y yo</a:t>
            </a:r>
          </a:p>
          <a:p>
            <a:r>
              <a:rPr lang="es-CL" dirty="0"/>
              <a:t>• Antes de leer este cómic: ¿qué sabían sobre el proyecto ALMA?, ¿qué </a:t>
            </a:r>
            <a:r>
              <a:rPr lang="es-CL" dirty="0" smtClean="0"/>
              <a:t>aprendieron luego </a:t>
            </a:r>
            <a:r>
              <a:rPr lang="es-CL" dirty="0"/>
              <a:t>de su lectura</a:t>
            </a:r>
            <a:r>
              <a:rPr lang="es-CL" dirty="0" smtClean="0"/>
              <a:t>?</a:t>
            </a:r>
          </a:p>
          <a:p>
            <a:endParaRPr lang="es-CL" dirty="0"/>
          </a:p>
          <a:p>
            <a:r>
              <a:rPr lang="es-CL" dirty="0" smtClean="0"/>
              <a:t> </a:t>
            </a:r>
            <a:r>
              <a:rPr lang="es-CL" b="1" dirty="0"/>
              <a:t>Entre textos</a:t>
            </a:r>
          </a:p>
          <a:p>
            <a:r>
              <a:rPr lang="es-CL" dirty="0"/>
              <a:t>• ¿Cómo se </a:t>
            </a:r>
            <a:r>
              <a:rPr lang="es-CL" b="1" dirty="0"/>
              <a:t>relaciona</a:t>
            </a:r>
            <a:r>
              <a:rPr lang="es-CL" dirty="0"/>
              <a:t> el cómic </a:t>
            </a:r>
            <a:r>
              <a:rPr lang="es-CL" dirty="0" err="1"/>
              <a:t>Chajnantor</a:t>
            </a:r>
            <a:r>
              <a:rPr lang="es-CL" dirty="0"/>
              <a:t> con Talma conoce ALMA?</a:t>
            </a:r>
          </a:p>
          <a:p>
            <a:r>
              <a:rPr lang="es-CL" dirty="0"/>
              <a:t>• Ambos cómics tienen </a:t>
            </a:r>
            <a:r>
              <a:rPr lang="es-CL" b="1" dirty="0"/>
              <a:t>propósitos comunicativos </a:t>
            </a:r>
            <a:r>
              <a:rPr lang="es-CL" dirty="0"/>
              <a:t>distintos. Explíquenlos.</a:t>
            </a:r>
            <a:endParaRPr lang="es-CL" dirty="0" smtClean="0"/>
          </a:p>
          <a:p>
            <a:endParaRPr lang="es-CL" dirty="0"/>
          </a:p>
          <a:p>
            <a:r>
              <a:rPr lang="es-CL" b="1" dirty="0" smtClean="0"/>
              <a:t>El  </a:t>
            </a:r>
            <a:r>
              <a:rPr lang="es-CL" b="1" dirty="0"/>
              <a:t>texto y el mundo</a:t>
            </a:r>
          </a:p>
          <a:p>
            <a:r>
              <a:rPr lang="es-CL" dirty="0"/>
              <a:t>• Si tuvieran que explicar el origen e importancia de ALMA, ¿cómo lo harían? </a:t>
            </a:r>
            <a:r>
              <a:rPr lang="es-CL" dirty="0" smtClean="0"/>
              <a:t>  </a:t>
            </a:r>
          </a:p>
          <a:p>
            <a:r>
              <a:rPr lang="es-CL" dirty="0" smtClean="0"/>
              <a:t>Diseñen una </a:t>
            </a:r>
            <a:r>
              <a:rPr lang="es-CL" dirty="0"/>
              <a:t>estrategia para difundir la información que contiene este </a:t>
            </a:r>
            <a:r>
              <a:rPr lang="es-CL" dirty="0" smtClean="0"/>
              <a:t>cómic.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86" y="4509120"/>
            <a:ext cx="454107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ón 1 2"/>
          <p:cNvSpPr/>
          <p:nvPr/>
        </p:nvSpPr>
        <p:spPr>
          <a:xfrm>
            <a:off x="-4796" y="70101"/>
            <a:ext cx="4644008" cy="1054388"/>
          </a:xfrm>
          <a:prstGeom prst="irregularSeal1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Mix Marketing – Desarrollo de Estrategias de Contenidos Digita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55" y="-112557"/>
            <a:ext cx="1419704" cy="14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64088" y="5655922"/>
            <a:ext cx="3528392" cy="12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85" y="4394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77" y="752309"/>
            <a:ext cx="1669103" cy="1136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495917" y="1946098"/>
            <a:ext cx="5776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1.- </a:t>
            </a:r>
            <a:r>
              <a:rPr lang="es-CL" dirty="0" smtClean="0"/>
              <a:t>¿Qué </a:t>
            </a:r>
            <a:r>
              <a:rPr lang="es-CL" dirty="0"/>
              <a:t>le ocurre a Talma en esta viñeta?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35" y="2250549"/>
            <a:ext cx="2459168" cy="221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doblada hacia arriba 3"/>
          <p:cNvSpPr/>
          <p:nvPr/>
        </p:nvSpPr>
        <p:spPr>
          <a:xfrm rot="5400000">
            <a:off x="3695311" y="2607468"/>
            <a:ext cx="817274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8 Rectángulo"/>
          <p:cNvSpPr/>
          <p:nvPr/>
        </p:nvSpPr>
        <p:spPr>
          <a:xfrm>
            <a:off x="500539" y="4557406"/>
            <a:ext cx="8008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2</a:t>
            </a:r>
            <a:r>
              <a:rPr lang="es-CL" b="1" dirty="0" smtClean="0"/>
              <a:t>.-</a:t>
            </a:r>
            <a:r>
              <a:rPr lang="es-CL" dirty="0" smtClean="0"/>
              <a:t>¿</a:t>
            </a:r>
            <a:r>
              <a:rPr lang="es-CL" dirty="0"/>
              <a:t>Crees que es posible </a:t>
            </a:r>
            <a:r>
              <a:rPr lang="es-CL" i="1" dirty="0"/>
              <a:t>Leer comprensivamente el cómic </a:t>
            </a:r>
            <a:r>
              <a:rPr lang="es-CL" dirty="0"/>
              <a:t>“Talma conoce ALMA”, extrayendo información </a:t>
            </a:r>
            <a:r>
              <a:rPr lang="es-CL" b="1" dirty="0"/>
              <a:t>explícita</a:t>
            </a:r>
            <a:r>
              <a:rPr lang="es-CL" dirty="0"/>
              <a:t> e </a:t>
            </a:r>
            <a:r>
              <a:rPr lang="es-CL" b="1" dirty="0"/>
              <a:t>implícita</a:t>
            </a:r>
            <a:r>
              <a:rPr lang="es-CL" dirty="0"/>
              <a:t> y estableciendo </a:t>
            </a:r>
            <a:r>
              <a:rPr lang="es-CL" b="1" dirty="0"/>
              <a:t>relaciones </a:t>
            </a:r>
            <a:r>
              <a:rPr lang="es-CL" dirty="0"/>
              <a:t>con un tema actual?</a:t>
            </a:r>
          </a:p>
          <a:p>
            <a:r>
              <a:rPr lang="es-CL" b="1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16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06140" y="1700808"/>
            <a:ext cx="75542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800" dirty="0" smtClean="0"/>
          </a:p>
          <a:p>
            <a:pPr algn="ctr"/>
            <a:r>
              <a:rPr lang="es-CL" sz="2800" dirty="0" smtClean="0"/>
              <a:t>PLANIFICACIÓN  </a:t>
            </a:r>
            <a:r>
              <a:rPr lang="es-CL" sz="2800" dirty="0"/>
              <a:t>CLASES VIRTUALES</a:t>
            </a:r>
            <a:br>
              <a:rPr lang="es-CL" sz="2800" dirty="0"/>
            </a:br>
            <a:r>
              <a:rPr lang="es-CL" sz="2800" dirty="0"/>
              <a:t>SEMANA N° 30</a:t>
            </a:r>
            <a:br>
              <a:rPr lang="es-CL" sz="2800" dirty="0"/>
            </a:br>
            <a:r>
              <a:rPr lang="es-CL" sz="2800" dirty="0"/>
              <a:t>Clase </a:t>
            </a:r>
            <a:r>
              <a:rPr lang="es-CL" sz="2800" dirty="0" smtClean="0"/>
              <a:t>N°2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6 año A</a:t>
            </a:r>
            <a:br>
              <a:rPr lang="es-CL" sz="2800" dirty="0"/>
            </a:br>
            <a:r>
              <a:rPr lang="es-CL" sz="2800" dirty="0"/>
              <a:t>FECHA: </a:t>
            </a:r>
            <a:r>
              <a:rPr lang="es-CL" sz="2800" dirty="0" smtClean="0"/>
              <a:t>23 de </a:t>
            </a:r>
            <a:r>
              <a:rPr lang="es-CL" sz="2800" dirty="0"/>
              <a:t>Octubre del  2020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4813994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sz="1400" b="1" i="1" dirty="0" smtClean="0"/>
              <a:t>Colegio </a:t>
            </a:r>
            <a:r>
              <a:rPr lang="es-CL" sz="1400" b="1" i="1" dirty="0"/>
              <a:t>Jean Piaget</a:t>
            </a:r>
          </a:p>
          <a:p>
            <a:r>
              <a:rPr lang="es-CL" sz="1400" b="1" i="1" dirty="0"/>
              <a:t>Mi escuela, un lugar para aprender y crecer en un ambiente saludable</a:t>
            </a:r>
          </a:p>
        </p:txBody>
      </p:sp>
    </p:spTree>
    <p:extLst>
      <p:ext uri="{BB962C8B-B14F-4D97-AF65-F5344CB8AC3E}">
        <p14:creationId xmlns:p14="http://schemas.microsoft.com/office/powerpoint/2010/main" val="23366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73341"/>
              </p:ext>
            </p:extLst>
          </p:nvPr>
        </p:nvGraphicFramePr>
        <p:xfrm>
          <a:off x="107504" y="908720"/>
          <a:ext cx="8856984" cy="5722857"/>
        </p:xfrm>
        <a:graphic>
          <a:graphicData uri="http://schemas.openxmlformats.org/drawingml/2006/table">
            <a:tbl>
              <a:tblPr firstRow="1" firstCol="1" bandRow="1"/>
              <a:tblGrid>
                <a:gridCol w="2177947"/>
                <a:gridCol w="6679037"/>
              </a:tblGrid>
              <a:tr h="4162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18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Escribir, revisar y editar sus textos para satisfacer un propósito y transmitir sus ideas con claridad. Durante este proceso: agregan ejemplos, datos y justificaciones para profundizar las ideas.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Desarrollan ideas que son relevantes para el tema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Utilizan un registro acorde al destinatario y al propósito del texto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Lectora” / Leen – comprenden -relacionan- comentan –analizan.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Investigar acerca de un lugar de tu interés con la finalidad de elaborar un texto expositivo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23/10/20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4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41" y="116632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154583" y="1596179"/>
            <a:ext cx="2880320" cy="504056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TEXTOS EXPOSITIVOS</a:t>
            </a:r>
            <a:endParaRPr lang="es-ES" b="1" dirty="0"/>
          </a:p>
        </p:txBody>
      </p:sp>
      <p:sp>
        <p:nvSpPr>
          <p:cNvPr id="3" name="Llamada de flecha hacia abajo 2"/>
          <p:cNvSpPr/>
          <p:nvPr/>
        </p:nvSpPr>
        <p:spPr>
          <a:xfrm>
            <a:off x="423426" y="2354117"/>
            <a:ext cx="2304256" cy="764949"/>
          </a:xfrm>
          <a:prstGeom prst="downArrowCallout">
            <a:avLst/>
          </a:prstGeom>
          <a:solidFill>
            <a:srgbClr val="4FC4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Estructura</a:t>
            </a:r>
            <a:endParaRPr lang="es-ES" b="1" dirty="0"/>
          </a:p>
        </p:txBody>
      </p:sp>
      <p:sp>
        <p:nvSpPr>
          <p:cNvPr id="6" name="Llamada de flecha hacia abajo 5"/>
          <p:cNvSpPr/>
          <p:nvPr/>
        </p:nvSpPr>
        <p:spPr>
          <a:xfrm>
            <a:off x="3243459" y="3094437"/>
            <a:ext cx="2304256" cy="77710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Formas de exposición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784093" y="2318851"/>
            <a:ext cx="356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 propósito es ________mediante la explicación sobre un tema.</a:t>
            </a:r>
            <a:endParaRPr lang="es-ES" dirty="0"/>
          </a:p>
        </p:txBody>
      </p:sp>
      <p:sp>
        <p:nvSpPr>
          <p:cNvPr id="9" name="Llamada de flecha hacia abajo 8"/>
          <p:cNvSpPr/>
          <p:nvPr/>
        </p:nvSpPr>
        <p:spPr>
          <a:xfrm>
            <a:off x="6358905" y="2319582"/>
            <a:ext cx="2304256" cy="799483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Clasificación</a:t>
            </a:r>
            <a:endParaRPr lang="es-ES" b="1" dirty="0"/>
          </a:p>
        </p:txBody>
      </p:sp>
      <p:sp>
        <p:nvSpPr>
          <p:cNvPr id="5" name="Flecha abajo 4"/>
          <p:cNvSpPr/>
          <p:nvPr/>
        </p:nvSpPr>
        <p:spPr>
          <a:xfrm>
            <a:off x="4376545" y="2181968"/>
            <a:ext cx="333497" cy="1656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423426" y="3236434"/>
            <a:ext cx="2232248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17232" y="3821385"/>
            <a:ext cx="2232248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17232" y="4406810"/>
            <a:ext cx="2232248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3191549" y="3925961"/>
            <a:ext cx="2232248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3191549" y="4522544"/>
            <a:ext cx="2232248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Descriptiva </a:t>
            </a:r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191549" y="5128280"/>
            <a:ext cx="2232248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5909198" y="3192728"/>
            <a:ext cx="1518137" cy="432048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7555754" y="3192728"/>
            <a:ext cx="1445092" cy="432048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</a:t>
            </a:r>
            <a:r>
              <a:rPr lang="es-ES" dirty="0" smtClean="0"/>
              <a:t>ociales</a:t>
            </a:r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962216" y="3764319"/>
            <a:ext cx="1376186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Noticia</a:t>
            </a:r>
            <a:endParaRPr lang="es-E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5962216" y="4346840"/>
            <a:ext cx="1376186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reportaje</a:t>
            </a:r>
            <a:endParaRPr lang="es-ES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5962216" y="4929361"/>
            <a:ext cx="1376186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crónica</a:t>
            </a:r>
            <a:endParaRPr lang="es-ES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7653675" y="3758614"/>
            <a:ext cx="1234233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informe</a:t>
            </a:r>
            <a:endParaRPr lang="es-ES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7661184" y="4343097"/>
            <a:ext cx="1234233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7653674" y="4908983"/>
            <a:ext cx="1241743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C.V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29082" y="823369"/>
            <a:ext cx="805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ln/>
                <a:solidFill>
                  <a:srgbClr val="7030A0"/>
                </a:solidFill>
              </a:rPr>
              <a:t>Observa y lee con atención. </a:t>
            </a:r>
          </a:p>
          <a:p>
            <a:pPr algn="ctr"/>
            <a:r>
              <a:rPr lang="es-ES" sz="2000" b="1" i="1" dirty="0" smtClean="0">
                <a:ln/>
                <a:solidFill>
                  <a:srgbClr val="7030A0"/>
                </a:solidFill>
              </a:rPr>
              <a:t>Completa el organizador gráfico clasificando los términos que se señalan.</a:t>
            </a:r>
            <a:endParaRPr lang="es-ES" sz="2000" b="1" i="1" dirty="0">
              <a:ln/>
              <a:solidFill>
                <a:srgbClr val="7030A0"/>
              </a:solidFill>
            </a:endParaRPr>
          </a:p>
        </p:txBody>
      </p:sp>
      <p:sp>
        <p:nvSpPr>
          <p:cNvPr id="31" name="1 Rectángulo"/>
          <p:cNvSpPr/>
          <p:nvPr/>
        </p:nvSpPr>
        <p:spPr>
          <a:xfrm>
            <a:off x="949756" y="107971"/>
            <a:ext cx="7018487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CL" sz="4000" kern="12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es-CL" sz="3600" kern="1200" dirty="0" smtClean="0">
                <a:solidFill>
                  <a:prstClr val="black"/>
                </a:solidFill>
                <a:latin typeface="Calibri"/>
              </a:rPr>
              <a:t>Motivación: Desafío No Literario </a:t>
            </a:r>
            <a:r>
              <a:rPr lang="es-CL" sz="1600" kern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s-CL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74875" y="5814842"/>
            <a:ext cx="8239735" cy="810396"/>
          </a:xfrm>
          <a:prstGeom prst="rect">
            <a:avLst/>
          </a:prstGeom>
          <a:noFill/>
          <a:ln w="38100" cmpd="thickThin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745284" y="6173896"/>
            <a:ext cx="1049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Narrativa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623554" y="59015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La Noticia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545274" y="5901506"/>
            <a:ext cx="13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Periodísticos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565364" y="6194594"/>
            <a:ext cx="1154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Desarrollo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505015" y="6162272"/>
            <a:ext cx="1373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Introducción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451073" y="5869766"/>
            <a:ext cx="119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El contrato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406300" y="6194594"/>
            <a:ext cx="162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Argumentativa 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7511033" y="5869766"/>
            <a:ext cx="100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informar</a:t>
            </a:r>
          </a:p>
        </p:txBody>
      </p:sp>
      <p:pic>
        <p:nvPicPr>
          <p:cNvPr id="42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" y="-374613"/>
            <a:ext cx="1193256" cy="14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lecha abajo 43"/>
          <p:cNvSpPr/>
          <p:nvPr/>
        </p:nvSpPr>
        <p:spPr>
          <a:xfrm rot="2677078">
            <a:off x="2573169" y="1915558"/>
            <a:ext cx="333497" cy="2804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 abajo 44"/>
          <p:cNvSpPr/>
          <p:nvPr/>
        </p:nvSpPr>
        <p:spPr>
          <a:xfrm rot="19338592">
            <a:off x="6192156" y="1888227"/>
            <a:ext cx="333497" cy="2468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6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/>
      <p:bldP spid="9" grpId="0" animBg="1"/>
      <p:bldP spid="5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42" y="357806"/>
            <a:ext cx="524976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686741"/>
            <a:ext cx="8388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latin typeface="Kristen ITC" panose="03050502040202030202" pitchFamily="66" charset="0"/>
              </a:rPr>
              <a:t> </a:t>
            </a:r>
            <a:r>
              <a:rPr lang="es-CL" sz="2000" dirty="0">
                <a:latin typeface="Britannic Bold" panose="020B0903060703020204" pitchFamily="34" charset="0"/>
                <a:cs typeface="Iskoola Pota" panose="020B0502040204020203" pitchFamily="34" charset="0"/>
              </a:rPr>
              <a:t>Responde en tu cuaderno: </a:t>
            </a:r>
            <a:endParaRPr lang="es-CL" sz="2000" dirty="0" smtClean="0">
              <a:latin typeface="Britannic Bold" panose="020B0903060703020204" pitchFamily="34" charset="0"/>
              <a:cs typeface="Iskoola Pota" panose="020B0502040204020203" pitchFamily="34" charset="0"/>
            </a:endParaRP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1.-¿Recuerdas </a:t>
            </a:r>
            <a:r>
              <a:rPr lang="es-CL" sz="2000" dirty="0">
                <a:latin typeface="Britannic Bold" panose="020B0903060703020204" pitchFamily="34" charset="0"/>
                <a:cs typeface="Iskoola Pota" panose="020B0502040204020203" pitchFamily="34" charset="0"/>
              </a:rPr>
              <a:t>qué es un texto expositivo? </a:t>
            </a: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______________________________________________________________________________________________________________________________</a:t>
            </a:r>
          </a:p>
          <a:p>
            <a:endParaRPr lang="es-CL" sz="2000" dirty="0">
              <a:latin typeface="Britannic Bold" panose="020B0903060703020204" pitchFamily="34" charset="0"/>
              <a:cs typeface="Iskoola Pota" panose="020B0502040204020203" pitchFamily="34" charset="0"/>
            </a:endParaRP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2.- ¿Cómo </a:t>
            </a:r>
            <a:r>
              <a:rPr lang="es-CL" sz="2000" dirty="0">
                <a:latin typeface="Britannic Bold" panose="020B0903060703020204" pitchFamily="34" charset="0"/>
                <a:cs typeface="Iskoola Pota" panose="020B0502040204020203" pitchFamily="34" charset="0"/>
              </a:rPr>
              <a:t>se estructura</a:t>
            </a:r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?</a:t>
            </a: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______________________________________________________________________________________________________________________________</a:t>
            </a:r>
            <a:endParaRPr lang="es-CL" sz="2000" dirty="0">
              <a:latin typeface="Britannic Bold" panose="020B0903060703020204" pitchFamily="34" charset="0"/>
              <a:cs typeface="Iskoola Pota" panose="020B05020402040202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55" y="4432300"/>
            <a:ext cx="17922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75" y="132782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858524" cy="22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78;p22" descr="Los Segundos del Lorca: ¡Trabajamos la Unidad 2 de Lengua!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22074" y="56582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8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3052" y="458670"/>
            <a:ext cx="618126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PROFUNDICEMOS NUESTROS CONOCIMIENTOS</a:t>
            </a:r>
            <a:endParaRPr lang="es-CL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1412776"/>
            <a:ext cx="712879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TEXTOS EXPOSITIVOS</a:t>
            </a:r>
          </a:p>
          <a:p>
            <a:pPr algn="ctr"/>
            <a:r>
              <a:rPr lang="es-CL" dirty="0">
                <a:solidFill>
                  <a:srgbClr val="0000FF"/>
                </a:solidFill>
              </a:rPr>
              <a:t>https://www.youtube.com/watch?v=EEZs30ZYB7c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475481"/>
            <a:ext cx="6464092" cy="36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38461"/>
            <a:ext cx="1119713" cy="8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73783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4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6937" y="548680"/>
            <a:ext cx="4850126" cy="36004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DESARROLLO</a:t>
            </a:r>
            <a:endParaRPr lang="es-CL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1070738"/>
            <a:ext cx="806489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/>
              <a:t>1. Relee</a:t>
            </a:r>
            <a:r>
              <a:rPr lang="es-CL" dirty="0"/>
              <a:t> el cómic “Talma conoce Alma” </a:t>
            </a:r>
            <a:r>
              <a:rPr lang="es-CL" b="1" dirty="0"/>
              <a:t>(página 196). </a:t>
            </a:r>
            <a:r>
              <a:rPr lang="es-CL" dirty="0"/>
              <a:t>Cuida que tu </a:t>
            </a:r>
            <a:r>
              <a:rPr lang="es-CL" dirty="0" smtClean="0"/>
              <a:t>lectura </a:t>
            </a:r>
            <a:r>
              <a:rPr lang="es-CL" dirty="0"/>
              <a:t>sea fluida,</a:t>
            </a:r>
          </a:p>
          <a:p>
            <a:r>
              <a:rPr lang="es-CL" dirty="0"/>
              <a:t>respeta la puntuación y la correcta pronunciación de cada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77699" y="1952836"/>
            <a:ext cx="8042773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/>
              <a:t>2. Contesta las siguientes preguntas en tu cuaderno:</a:t>
            </a:r>
          </a:p>
          <a:p>
            <a:pPr marL="342900" indent="-342900">
              <a:buAutoNum type="alphaLcPeriod"/>
            </a:pPr>
            <a:r>
              <a:rPr lang="es-CL" dirty="0" smtClean="0"/>
              <a:t>¿Qué </a:t>
            </a:r>
            <a:r>
              <a:rPr lang="es-CL" b="1" dirty="0" smtClean="0"/>
              <a:t>tipo</a:t>
            </a:r>
            <a:r>
              <a:rPr lang="es-CL" dirty="0" smtClean="0"/>
              <a:t> de texto es un cómic?</a:t>
            </a:r>
          </a:p>
          <a:p>
            <a:pPr marL="342900" indent="-342900">
              <a:buAutoNum type="alphaLcPeriod"/>
            </a:pPr>
            <a:r>
              <a:rPr lang="es-CL" dirty="0" smtClean="0"/>
              <a:t>¿Cuál es su </a:t>
            </a:r>
            <a:r>
              <a:rPr lang="es-CL" b="1" dirty="0" smtClean="0"/>
              <a:t>propósito</a:t>
            </a:r>
            <a:r>
              <a:rPr lang="es-CL" dirty="0" smtClean="0"/>
              <a:t>?</a:t>
            </a:r>
          </a:p>
          <a:p>
            <a:pPr marL="342900" indent="-342900">
              <a:buAutoNum type="alphaLcPeriod"/>
            </a:pPr>
            <a:r>
              <a:rPr lang="es-CL" dirty="0" smtClean="0"/>
              <a:t>¿Cómo </a:t>
            </a:r>
            <a:r>
              <a:rPr lang="es-CL" dirty="0"/>
              <a:t>está </a:t>
            </a:r>
            <a:r>
              <a:rPr lang="es-CL" b="1" dirty="0"/>
              <a:t>contada</a:t>
            </a:r>
            <a:r>
              <a:rPr lang="es-CL" dirty="0"/>
              <a:t> la historia?</a:t>
            </a:r>
          </a:p>
          <a:p>
            <a:r>
              <a:rPr lang="es-CL" dirty="0" smtClean="0"/>
              <a:t>d.   ¿</a:t>
            </a:r>
            <a:r>
              <a:rPr lang="es-CL" dirty="0"/>
              <a:t>Cuál es la </a:t>
            </a:r>
            <a:r>
              <a:rPr lang="es-CL" b="1" dirty="0"/>
              <a:t>importancia</a:t>
            </a:r>
            <a:r>
              <a:rPr lang="es-CL" dirty="0"/>
              <a:t> del </a:t>
            </a:r>
            <a:r>
              <a:rPr lang="es-CL" b="1" dirty="0" smtClean="0"/>
              <a:t>ambiente</a:t>
            </a:r>
            <a:r>
              <a:rPr lang="es-CL" dirty="0" smtClean="0"/>
              <a:t> </a:t>
            </a:r>
            <a:r>
              <a:rPr lang="es-CL" dirty="0"/>
              <a:t>en que transcurre la historia?</a:t>
            </a:r>
          </a:p>
          <a:p>
            <a:r>
              <a:rPr lang="es-CL" dirty="0" smtClean="0"/>
              <a:t>f.    ¿</a:t>
            </a:r>
            <a:r>
              <a:rPr lang="es-CL" dirty="0"/>
              <a:t>Es el cómic una buena forma de aprender sobre ALMA</a:t>
            </a:r>
            <a:r>
              <a:rPr lang="es-CL" sz="1600" dirty="0"/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3959834"/>
            <a:ext cx="8066452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 smtClean="0"/>
              <a:t>3</a:t>
            </a:r>
            <a:r>
              <a:rPr lang="es-CL" b="1" dirty="0"/>
              <a:t>. En esta y la próxima clase realizaremos un cómic</a:t>
            </a:r>
            <a:r>
              <a:rPr lang="es-CL" dirty="0"/>
              <a:t>, que esté </a:t>
            </a:r>
            <a:r>
              <a:rPr lang="es-CL" b="1" dirty="0"/>
              <a:t>ambientado</a:t>
            </a:r>
            <a:r>
              <a:rPr lang="es-CL" dirty="0"/>
              <a:t> en un </a:t>
            </a:r>
            <a:r>
              <a:rPr lang="es-CL" b="1" dirty="0" smtClean="0"/>
              <a:t>lugar real</a:t>
            </a:r>
            <a:r>
              <a:rPr lang="es-CL" dirty="0"/>
              <a:t>, que te permita entregar información a través de una historia entretenida. </a:t>
            </a:r>
            <a:r>
              <a:rPr lang="es-CL" dirty="0" smtClean="0"/>
              <a:t>Para comenzar</a:t>
            </a:r>
            <a:r>
              <a:rPr lang="es-CL" dirty="0"/>
              <a:t>, </a:t>
            </a:r>
            <a:r>
              <a:rPr lang="es-CL" b="1" dirty="0"/>
              <a:t>escoge</a:t>
            </a:r>
            <a:r>
              <a:rPr lang="es-CL" dirty="0"/>
              <a:t> el </a:t>
            </a:r>
            <a:r>
              <a:rPr lang="es-CL" b="1" dirty="0"/>
              <a:t>lugar</a:t>
            </a:r>
            <a:r>
              <a:rPr lang="es-CL" dirty="0"/>
              <a:t> en el que</a:t>
            </a:r>
            <a:r>
              <a:rPr lang="es-CL" b="1" dirty="0"/>
              <a:t> transcurrirá </a:t>
            </a:r>
            <a:r>
              <a:rPr lang="es-CL" dirty="0"/>
              <a:t>la historia:</a:t>
            </a:r>
          </a:p>
          <a:p>
            <a:r>
              <a:rPr lang="es-CL" dirty="0"/>
              <a:t>• El Valle de la luna, San Pedro de </a:t>
            </a:r>
            <a:r>
              <a:rPr lang="es-CL" dirty="0" smtClean="0"/>
              <a:t>Atacama.</a:t>
            </a:r>
            <a:endParaRPr lang="es-CL" dirty="0"/>
          </a:p>
          <a:p>
            <a:r>
              <a:rPr lang="es-CL" dirty="0"/>
              <a:t>• Cerros de Valparaíso.</a:t>
            </a:r>
          </a:p>
          <a:p>
            <a:r>
              <a:rPr lang="es-CL" dirty="0"/>
              <a:t>• Torres del </a:t>
            </a:r>
            <a:r>
              <a:rPr lang="es-CL" dirty="0" err="1"/>
              <a:t>Paine</a:t>
            </a:r>
            <a:r>
              <a:rPr lang="es-CL" dirty="0"/>
              <a:t>.</a:t>
            </a:r>
          </a:p>
          <a:p>
            <a:r>
              <a:rPr lang="es-CL" dirty="0"/>
              <a:t>• La cueva del </a:t>
            </a:r>
            <a:r>
              <a:rPr lang="es-CL" dirty="0" err="1"/>
              <a:t>Milodón</a:t>
            </a:r>
            <a:r>
              <a:rPr lang="es-CL" dirty="0"/>
              <a:t>.</a:t>
            </a:r>
          </a:p>
          <a:p>
            <a:r>
              <a:rPr lang="es-CL" dirty="0"/>
              <a:t>• Otro</a:t>
            </a:r>
            <a:r>
              <a:rPr lang="es-CL" sz="1600" dirty="0"/>
              <a:t>: 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107502" y="4869160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107503" y="2492896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107501" y="1205753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5329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836712"/>
            <a:ext cx="8280920" cy="1224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/>
              <a:t>4. Para investigar puedes usar Internet, </a:t>
            </a:r>
            <a:r>
              <a:rPr lang="es-CL" dirty="0"/>
              <a:t>tus libros de Ciencias Naturales, de Historia y</a:t>
            </a:r>
          </a:p>
          <a:p>
            <a:r>
              <a:rPr lang="es-CL" dirty="0"/>
              <a:t>Geografía, u otro que encuentres en tu casa. Escoge las</a:t>
            </a:r>
            <a:r>
              <a:rPr lang="es-CL" b="1" dirty="0"/>
              <a:t> fuentes </a:t>
            </a:r>
            <a:r>
              <a:rPr lang="es-CL" dirty="0"/>
              <a:t>que sean confiables y</a:t>
            </a:r>
          </a:p>
          <a:p>
            <a:r>
              <a:rPr lang="es-CL" dirty="0"/>
              <a:t>las anotas en tu cuaderno de la siguiente manera: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17874"/>
              </p:ext>
            </p:extLst>
          </p:nvPr>
        </p:nvGraphicFramePr>
        <p:xfrm>
          <a:off x="612413" y="2893736"/>
          <a:ext cx="8100901" cy="3462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508"/>
                <a:gridCol w="2314543"/>
                <a:gridCol w="282085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Fuente</a:t>
                      </a:r>
                      <a:endParaRPr lang="es-CL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Título</a:t>
                      </a:r>
                      <a:endParaRPr lang="es-CL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chemeClr val="tx1"/>
                          </a:solidFill>
                        </a:rPr>
                        <a:t>Procedencia</a:t>
                      </a:r>
                      <a:r>
                        <a:rPr lang="es-CL" sz="16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r>
                        <a:rPr lang="es-CL" sz="1600" b="1" dirty="0" smtClean="0">
                          <a:solidFill>
                            <a:srgbClr val="0000FF"/>
                          </a:solidFill>
                        </a:rPr>
                        <a:t>(si es un libro, anotas</a:t>
                      </a:r>
                      <a:r>
                        <a:rPr lang="es-CL" sz="16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s-CL" sz="1600" b="1" dirty="0" smtClean="0">
                          <a:solidFill>
                            <a:srgbClr val="0000FF"/>
                          </a:solidFill>
                        </a:rPr>
                        <a:t>la editorial y el año de publicación</a:t>
                      </a:r>
                      <a:r>
                        <a:rPr lang="es-CL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s-CL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 es una página web anotas la</a:t>
                      </a:r>
                    </a:p>
                    <a:p>
                      <a:r>
                        <a:rPr lang="es-CL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dirección)</a:t>
                      </a:r>
                      <a:endParaRPr lang="es-CL" sz="1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9985"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Abrir llave 4"/>
          <p:cNvSpPr/>
          <p:nvPr/>
        </p:nvSpPr>
        <p:spPr>
          <a:xfrm rot="16200000">
            <a:off x="4488136" y="-663600"/>
            <a:ext cx="599776" cy="6192688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167620" y="1223755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96" y="0"/>
            <a:ext cx="970354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980728"/>
            <a:ext cx="8136904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/>
              <a:t>6. Organiza la información y redacta un texto expositivo </a:t>
            </a:r>
            <a:r>
              <a:rPr lang="es-CL" dirty="0"/>
              <a:t>en </a:t>
            </a:r>
            <a:r>
              <a:rPr lang="es-CL" dirty="0" smtClean="0"/>
              <a:t>15  </a:t>
            </a:r>
            <a:r>
              <a:rPr lang="es-CL" dirty="0"/>
              <a:t>líneas</a:t>
            </a:r>
            <a:r>
              <a:rPr lang="es-CL" dirty="0" smtClean="0"/>
              <a:t>.</a:t>
            </a:r>
          </a:p>
          <a:p>
            <a:r>
              <a:rPr lang="es-CL" dirty="0" smtClean="0"/>
              <a:t> </a:t>
            </a:r>
            <a:r>
              <a:rPr lang="es-CL" dirty="0"/>
              <a:t>Utiliza la </a:t>
            </a:r>
            <a:r>
              <a:rPr lang="es-CL" dirty="0" smtClean="0"/>
              <a:t>siguiente estructura</a:t>
            </a:r>
            <a:r>
              <a:rPr lang="es-CL" dirty="0"/>
              <a:t>:</a:t>
            </a:r>
          </a:p>
          <a:p>
            <a:r>
              <a:rPr lang="es-CL" b="1" dirty="0"/>
              <a:t>• </a:t>
            </a:r>
            <a:r>
              <a:rPr lang="es-CL" b="1" dirty="0">
                <a:solidFill>
                  <a:schemeClr val="tx1"/>
                </a:solidFill>
              </a:rPr>
              <a:t>Introducción: </a:t>
            </a:r>
            <a:r>
              <a:rPr lang="es-CL" dirty="0"/>
              <a:t>Presenta el lugar, su ubicación. </a:t>
            </a:r>
            <a:r>
              <a:rPr lang="es-CL" dirty="0" smtClean="0"/>
              <a:t>(3 </a:t>
            </a:r>
            <a:r>
              <a:rPr lang="es-CL" dirty="0"/>
              <a:t>líneas).</a:t>
            </a:r>
          </a:p>
          <a:p>
            <a:r>
              <a:rPr lang="es-CL" b="1" dirty="0"/>
              <a:t>• </a:t>
            </a:r>
            <a:r>
              <a:rPr lang="es-CL" b="1" dirty="0">
                <a:solidFill>
                  <a:schemeClr val="tx1"/>
                </a:solidFill>
              </a:rPr>
              <a:t>Desarrollo: </a:t>
            </a:r>
            <a:r>
              <a:rPr lang="es-CL" dirty="0"/>
              <a:t>Presenta los principales atractivos del lugar, </a:t>
            </a:r>
            <a:r>
              <a:rPr lang="es-CL" b="1" dirty="0"/>
              <a:t>descríbelo</a:t>
            </a:r>
            <a:r>
              <a:rPr lang="es-CL" dirty="0"/>
              <a:t>, detalla cuál</a:t>
            </a:r>
          </a:p>
          <a:p>
            <a:r>
              <a:rPr lang="es-CL" dirty="0"/>
              <a:t>es su flora, su fauna, el clima, etc. (</a:t>
            </a:r>
            <a:r>
              <a:rPr lang="es-CL" dirty="0" smtClean="0"/>
              <a:t>10 líneas</a:t>
            </a:r>
            <a:r>
              <a:rPr lang="es-CL" dirty="0"/>
              <a:t>, puedes separarlas en 3 párrafos de 6</a:t>
            </a:r>
          </a:p>
          <a:p>
            <a:r>
              <a:rPr lang="es-CL" dirty="0"/>
              <a:t>líneas).</a:t>
            </a:r>
          </a:p>
          <a:p>
            <a:r>
              <a:rPr lang="es-CL" b="1" dirty="0"/>
              <a:t>• </a:t>
            </a:r>
            <a:r>
              <a:rPr lang="es-CL" b="1" dirty="0">
                <a:solidFill>
                  <a:schemeClr val="tx1"/>
                </a:solidFill>
              </a:rPr>
              <a:t>Cierre: </a:t>
            </a:r>
            <a:r>
              <a:rPr lang="es-CL" b="1" dirty="0"/>
              <a:t>Concluye</a:t>
            </a:r>
            <a:r>
              <a:rPr lang="es-CL" dirty="0"/>
              <a:t> por qué es un lugar que merece ser visitado por las personas </a:t>
            </a:r>
            <a:r>
              <a:rPr lang="es-CL" dirty="0" smtClean="0"/>
              <a:t>(2</a:t>
            </a:r>
            <a:endParaRPr lang="es-CL" dirty="0"/>
          </a:p>
          <a:p>
            <a:r>
              <a:rPr lang="es-CL" dirty="0"/>
              <a:t>líneas).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30536" y="3573016"/>
            <a:ext cx="8136904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/>
              <a:t>7. Revisa tu texto y corrígelo</a:t>
            </a:r>
            <a:r>
              <a:rPr lang="es-CL" dirty="0"/>
              <a:t>. Para ello, te recomendamos:</a:t>
            </a:r>
          </a:p>
          <a:p>
            <a:r>
              <a:rPr lang="es-CL" dirty="0"/>
              <a:t>• Preocúpate de transmitir sus ideas con </a:t>
            </a:r>
            <a:r>
              <a:rPr lang="es-CL" dirty="0" smtClean="0"/>
              <a:t>claridad.</a:t>
            </a:r>
          </a:p>
          <a:p>
            <a:r>
              <a:rPr lang="es-CL" b="1" dirty="0" smtClean="0"/>
              <a:t>• </a:t>
            </a:r>
            <a:r>
              <a:rPr lang="es-CL" dirty="0" smtClean="0"/>
              <a:t>Agrega ejemplos, datos y justificaciones para profundizar las ideas.</a:t>
            </a:r>
          </a:p>
          <a:p>
            <a:r>
              <a:rPr lang="es-CL" b="1" dirty="0" smtClean="0"/>
              <a:t>•</a:t>
            </a:r>
            <a:r>
              <a:rPr lang="es-CL" dirty="0" smtClean="0"/>
              <a:t> Usa </a:t>
            </a:r>
            <a:r>
              <a:rPr lang="es-CL" dirty="0"/>
              <a:t>un vocabulario preciso y variado, y un registro adecuado.</a:t>
            </a:r>
          </a:p>
          <a:p>
            <a:r>
              <a:rPr lang="es-CL" b="1" dirty="0" smtClean="0"/>
              <a:t>•</a:t>
            </a:r>
            <a:r>
              <a:rPr lang="es-CL" dirty="0" smtClean="0"/>
              <a:t> Preocúpate </a:t>
            </a:r>
            <a:r>
              <a:rPr lang="es-CL" dirty="0"/>
              <a:t>de que tu texto sea coherente y de usar conectores.</a:t>
            </a:r>
          </a:p>
          <a:p>
            <a:r>
              <a:rPr lang="es-CL" b="1" dirty="0" smtClean="0"/>
              <a:t>• </a:t>
            </a:r>
            <a:r>
              <a:rPr lang="es-CL" dirty="0" smtClean="0"/>
              <a:t>Revisa </a:t>
            </a:r>
            <a:r>
              <a:rPr lang="es-CL" dirty="0"/>
              <a:t>la ortografía y puntuación.</a:t>
            </a:r>
          </a:p>
          <a:p>
            <a:r>
              <a:rPr lang="es-CL" dirty="0" smtClean="0"/>
              <a:t>   </a:t>
            </a:r>
            <a:endParaRPr lang="es-CL" dirty="0"/>
          </a:p>
        </p:txBody>
      </p:sp>
      <p:sp>
        <p:nvSpPr>
          <p:cNvPr id="4" name="Flecha derecha 3"/>
          <p:cNvSpPr/>
          <p:nvPr/>
        </p:nvSpPr>
        <p:spPr>
          <a:xfrm>
            <a:off x="107504" y="1772816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127204" y="4428111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Pin by Bertha Gamarra on Emojis and Emoticons | Funny emoticons, Emoticon, Emoticons  emoji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8F0"/>
              </a:clrFrom>
              <a:clrTo>
                <a:srgbClr val="F1F8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36625"/>
            <a:ext cx="1296144" cy="11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24872"/>
              </p:ext>
            </p:extLst>
          </p:nvPr>
        </p:nvGraphicFramePr>
        <p:xfrm>
          <a:off x="179512" y="1052736"/>
          <a:ext cx="8784976" cy="5106832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OA9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Desarrollar el gusto por la lectura, leyendo habitualmente diversos textos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5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Aluden a información implícita o explícita del texto leído al comentar o escribir.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Lectora” / Leen – comprenden -relacionan- comentan –analizan.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comprensivamente el cómic “Talma conoce ALMA”,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extrayendo información explícita e implícita y estableciendo relaciones con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tema actual.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20/10/20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160240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75656" y="620688"/>
            <a:ext cx="6120680" cy="1111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CON TODO LO QUE HEMOS APRENDIDO HOY </a:t>
            </a:r>
          </a:p>
          <a:p>
            <a:pPr algn="ctr"/>
            <a:r>
              <a:rPr lang="es-C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ill Sans Ultra Bold Condensed" panose="020B0A06020104020203" pitchFamily="34" charset="0"/>
              </a:rPr>
              <a:t>«MANOS A LA OBRA» </a:t>
            </a:r>
          </a:p>
          <a:p>
            <a:pPr algn="ctr"/>
            <a:r>
              <a:rPr lang="es-CL" sz="2400" dirty="0" smtClean="0"/>
              <a:t>A REDACTAR NUESTRO TEXTO ESPOSITIVO</a:t>
            </a:r>
            <a:endParaRPr lang="es-CL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6"/>
          <a:stretch/>
        </p:blipFill>
        <p:spPr bwMode="auto">
          <a:xfrm>
            <a:off x="2627784" y="2348880"/>
            <a:ext cx="3632518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78;p22" descr="Los Segundos del Lorca: ¡Trabajamos la Unidad 2 de Lengua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185826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9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2142"/>
            <a:ext cx="4680520" cy="118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17" y="1412776"/>
            <a:ext cx="6505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69" y="116632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91;p23"/>
          <p:cNvSpPr/>
          <p:nvPr/>
        </p:nvSpPr>
        <p:spPr>
          <a:xfrm>
            <a:off x="685865" y="2193042"/>
            <a:ext cx="770026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.- ¿Cuál fue el </a:t>
            </a:r>
            <a:r>
              <a:rPr lang="es-C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 aspecto </a:t>
            </a:r>
            <a:r>
              <a:rPr lang="es-C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debiste considerar para situarte en un contexto y luego comenzar la redacción de tu cómic.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Pin en Emotico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06" y="983140"/>
            <a:ext cx="1255410" cy="12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1;p23"/>
          <p:cNvSpPr/>
          <p:nvPr/>
        </p:nvSpPr>
        <p:spPr>
          <a:xfrm>
            <a:off x="690487" y="4088176"/>
            <a:ext cx="770026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.- ¿Por qué crees que tus ideas deben ser importantes para el tema de tu comic? ¿cuál sería tu </a:t>
            </a:r>
            <a:r>
              <a:rPr lang="es-C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s-C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4 Rectángulo redondeado"/>
          <p:cNvSpPr/>
          <p:nvPr/>
        </p:nvSpPr>
        <p:spPr>
          <a:xfrm>
            <a:off x="5448651" y="5501312"/>
            <a:ext cx="3528392" cy="12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7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027" y="43532"/>
            <a:ext cx="7018487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</a:t>
            </a:r>
            <a:r>
              <a:rPr lang="es-CL" sz="3600" dirty="0" smtClean="0"/>
              <a:t>Motivación: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61" y="29932"/>
            <a:ext cx="1073636" cy="9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02483" y="958335"/>
            <a:ext cx="81369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/>
                <a:solidFill>
                  <a:srgbClr val="7030A0"/>
                </a:solidFill>
              </a:rPr>
              <a:t>Atención, observa el siguiente video:</a:t>
            </a:r>
          </a:p>
          <a:p>
            <a:pPr algn="ctr"/>
            <a:r>
              <a:rPr lang="es-ES" sz="2000" b="1" i="1" dirty="0" smtClean="0">
                <a:ln/>
                <a:solidFill>
                  <a:srgbClr val="0000FF"/>
                </a:solidFill>
              </a:rPr>
              <a:t>https</a:t>
            </a:r>
            <a:r>
              <a:rPr lang="es-ES" sz="2000" b="1" i="1" dirty="0">
                <a:ln/>
                <a:solidFill>
                  <a:srgbClr val="0000FF"/>
                </a:solidFill>
              </a:rPr>
              <a:t>://www.almaobservatory.org/es/extension/por-que-los-astronomos-quieren-usar-alma/</a:t>
            </a:r>
            <a:endParaRPr lang="es-ES" sz="2000" b="1" i="1" cap="none" spc="0" dirty="0">
              <a:ln/>
              <a:solidFill>
                <a:srgbClr val="0000FF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22" y="2348880"/>
            <a:ext cx="5262627" cy="2984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1119713" cy="8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224" y="404664"/>
            <a:ext cx="81141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Durante </a:t>
            </a:r>
            <a:r>
              <a:rPr lang="es-CL" sz="2000" dirty="0">
                <a:latin typeface="Comic Sans MS" panose="030F0702030302020204" pitchFamily="66" charset="0"/>
              </a:rPr>
              <a:t>las clases de la semana pasada leímos </a:t>
            </a:r>
            <a:r>
              <a:rPr lang="es-CL" sz="2000" dirty="0" err="1">
                <a:latin typeface="Comic Sans MS" panose="030F0702030302020204" pitchFamily="66" charset="0"/>
              </a:rPr>
              <a:t>Chanjnanter</a:t>
            </a:r>
            <a:r>
              <a:rPr lang="es-CL" sz="2000" dirty="0">
                <a:latin typeface="Comic Sans MS" panose="030F0702030302020204" pitchFamily="66" charset="0"/>
              </a:rPr>
              <a:t>, un cómic que se </a:t>
            </a:r>
            <a:r>
              <a:rPr lang="es-CL" sz="2000" dirty="0" smtClean="0">
                <a:latin typeface="Comic Sans MS" panose="030F0702030302020204" pitchFamily="66" charset="0"/>
              </a:rPr>
              <a:t>desarrollaba en </a:t>
            </a:r>
            <a:r>
              <a:rPr lang="es-CL" sz="2000" dirty="0">
                <a:latin typeface="Comic Sans MS" panose="030F0702030302020204" pitchFamily="66" charset="0"/>
              </a:rPr>
              <a:t>un observatorio. </a:t>
            </a:r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En </a:t>
            </a:r>
            <a:r>
              <a:rPr lang="es-CL" sz="2000" dirty="0">
                <a:latin typeface="Comic Sans MS" panose="030F0702030302020204" pitchFamily="66" charset="0"/>
              </a:rPr>
              <a:t>esta, leeremos ALMA, basado en un observatorio astronómico.</a:t>
            </a:r>
          </a:p>
          <a:p>
            <a:endParaRPr lang="es-CL" sz="2000" dirty="0" smtClean="0">
              <a:latin typeface="Berlin Sans FB" panose="020E0602020502020306" pitchFamily="34" charset="0"/>
            </a:endParaRPr>
          </a:p>
          <a:p>
            <a:r>
              <a:rPr lang="es-CL" sz="2000" dirty="0" smtClean="0">
                <a:latin typeface="Berlin Sans FB" panose="020E0602020502020306" pitchFamily="34" charset="0"/>
              </a:rPr>
              <a:t>1.- ¿Conoces </a:t>
            </a:r>
            <a:r>
              <a:rPr lang="es-CL" sz="2000" dirty="0">
                <a:latin typeface="Berlin Sans FB" panose="020E0602020502020306" pitchFamily="34" charset="0"/>
              </a:rPr>
              <a:t>algún observatorio</a:t>
            </a:r>
            <a:r>
              <a:rPr lang="es-CL" sz="2000" dirty="0" smtClean="0">
                <a:latin typeface="Berlin Sans FB" panose="020E0602020502020306" pitchFamily="34" charset="0"/>
              </a:rPr>
              <a:t>?</a:t>
            </a:r>
          </a:p>
          <a:p>
            <a:r>
              <a:rPr lang="es-CL" sz="2000" dirty="0" smtClean="0">
                <a:latin typeface="Berlin Sans FB" panose="020E0602020502020306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r>
              <a:rPr lang="es-CL" sz="2000" dirty="0" smtClean="0">
                <a:latin typeface="Berlin Sans FB" panose="020E0602020502020306" pitchFamily="34" charset="0"/>
              </a:rPr>
              <a:t>2.- ¿Sabes </a:t>
            </a:r>
            <a:r>
              <a:rPr lang="es-CL" sz="2000" dirty="0">
                <a:latin typeface="Berlin Sans FB" panose="020E0602020502020306" pitchFamily="34" charset="0"/>
              </a:rPr>
              <a:t>qué es la astronomía</a:t>
            </a:r>
            <a:r>
              <a:rPr lang="es-CL" sz="2000" dirty="0" smtClean="0">
                <a:latin typeface="Berlin Sans FB" panose="020E0602020502020306" pitchFamily="34" charset="0"/>
              </a:rPr>
              <a:t>?</a:t>
            </a:r>
          </a:p>
          <a:p>
            <a:r>
              <a:rPr lang="es-CL" sz="2800" dirty="0" smtClean="0">
                <a:latin typeface="Berlin Sans FB" panose="020E0602020502020306" pitchFamily="34" charset="0"/>
              </a:rPr>
              <a:t>___________________________________________________</a:t>
            </a: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Normal 1 3º 1º Gonzalez Antonel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83" y="4661810"/>
            <a:ext cx="1800200" cy="21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630791" cy="19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9625" y="535199"/>
            <a:ext cx="7727619" cy="589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Contextualización: Astronomía en Chile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1516" y="1268760"/>
            <a:ext cx="8424937" cy="5472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L" dirty="0" smtClean="0"/>
          </a:p>
          <a:p>
            <a:pPr algn="just"/>
            <a:r>
              <a:rPr lang="es-CL" dirty="0" smtClean="0"/>
              <a:t>Chile </a:t>
            </a:r>
            <a:r>
              <a:rPr lang="es-CL" dirty="0"/>
              <a:t>es un escenario perfecto para la observación astronómica, ya que cuenta </a:t>
            </a:r>
            <a:r>
              <a:rPr lang="es-CL" dirty="0" smtClean="0"/>
              <a:t>con una </a:t>
            </a:r>
            <a:r>
              <a:rPr lang="es-CL" b="1" dirty="0"/>
              <a:t>geografía</a:t>
            </a:r>
            <a:r>
              <a:rPr lang="es-CL" dirty="0"/>
              <a:t>, </a:t>
            </a:r>
            <a:r>
              <a:rPr lang="es-CL" b="1" dirty="0"/>
              <a:t>un clima y una posición privilegiada en el planeta </a:t>
            </a:r>
            <a:r>
              <a:rPr lang="es-CL" dirty="0"/>
              <a:t>—tales como </a:t>
            </a:r>
            <a:r>
              <a:rPr lang="es-CL" dirty="0" smtClean="0"/>
              <a:t>baja humedad</a:t>
            </a:r>
            <a:r>
              <a:rPr lang="es-CL" dirty="0"/>
              <a:t>, altas cumbres y planicies—, además de baja contaminación lumínica </a:t>
            </a:r>
            <a:r>
              <a:rPr lang="es-CL" dirty="0" smtClean="0"/>
              <a:t>y radioeléctrica</a:t>
            </a:r>
            <a:r>
              <a:rPr lang="es-CL" dirty="0"/>
              <a:t>, lo que genera el mayor número de noches despejadas al año en </a:t>
            </a:r>
            <a:r>
              <a:rPr lang="es-CL" dirty="0" smtClean="0"/>
              <a:t>el planeta</a:t>
            </a:r>
            <a:r>
              <a:rPr lang="es-CL" dirty="0"/>
              <a:t>. Es así como el norte de Chile fue escogido para la instalación de </a:t>
            </a:r>
            <a:r>
              <a:rPr lang="es-CL" dirty="0" smtClean="0"/>
              <a:t>observatorios internacionales </a:t>
            </a:r>
            <a:r>
              <a:rPr lang="es-CL" dirty="0"/>
              <a:t>de última generación. </a:t>
            </a:r>
            <a:endParaRPr lang="es-CL" dirty="0" smtClean="0"/>
          </a:p>
          <a:p>
            <a:pPr algn="just"/>
            <a:endParaRPr lang="es-CL" sz="1600" dirty="0" smtClean="0"/>
          </a:p>
          <a:p>
            <a:pPr algn="just"/>
            <a:r>
              <a:rPr lang="es-CL" dirty="0" smtClean="0"/>
              <a:t>Sin </a:t>
            </a:r>
            <a:r>
              <a:rPr lang="es-CL" dirty="0"/>
              <a:t>embargo, esto </a:t>
            </a:r>
            <a:r>
              <a:rPr lang="es-CL" b="1" dirty="0"/>
              <a:t>no</a:t>
            </a:r>
            <a:r>
              <a:rPr lang="es-CL" dirty="0"/>
              <a:t> significa que dichos observatorios sean </a:t>
            </a:r>
            <a:r>
              <a:rPr lang="es-CL" b="1" dirty="0"/>
              <a:t>propiedad de Chile</a:t>
            </a:r>
            <a:r>
              <a:rPr lang="es-CL" dirty="0"/>
              <a:t>. </a:t>
            </a:r>
            <a:r>
              <a:rPr lang="es-CL" dirty="0" smtClean="0"/>
              <a:t>Lo que </a:t>
            </a:r>
            <a:r>
              <a:rPr lang="es-CL" dirty="0"/>
              <a:t>existen son </a:t>
            </a:r>
            <a:r>
              <a:rPr lang="es-CL" b="1" dirty="0"/>
              <a:t>convenios</a:t>
            </a:r>
            <a:r>
              <a:rPr lang="es-CL" dirty="0"/>
              <a:t> para que esos centros financiados a través de </a:t>
            </a:r>
            <a:r>
              <a:rPr lang="es-CL" dirty="0" smtClean="0"/>
              <a:t>acuerdos </a:t>
            </a:r>
            <a:r>
              <a:rPr lang="es-CL" b="1" dirty="0" smtClean="0"/>
              <a:t>internacionales</a:t>
            </a:r>
            <a:r>
              <a:rPr lang="es-CL" dirty="0" smtClean="0"/>
              <a:t> </a:t>
            </a:r>
            <a:r>
              <a:rPr lang="es-CL" dirty="0"/>
              <a:t>puedan ser utilizados por investigadores nacionales. De </a:t>
            </a:r>
            <a:r>
              <a:rPr lang="es-CL" dirty="0" smtClean="0"/>
              <a:t>hecho, en </a:t>
            </a:r>
            <a:r>
              <a:rPr lang="es-CL" dirty="0"/>
              <a:t>nuestro país, los </a:t>
            </a:r>
            <a:r>
              <a:rPr lang="es-CL" b="1" dirty="0"/>
              <a:t>científicos chilenos </a:t>
            </a:r>
            <a:r>
              <a:rPr lang="es-CL" dirty="0"/>
              <a:t>gozan del </a:t>
            </a:r>
            <a:r>
              <a:rPr lang="es-CL" b="1" dirty="0"/>
              <a:t>10% </a:t>
            </a:r>
            <a:r>
              <a:rPr lang="es-CL" dirty="0"/>
              <a:t>del tiempo </a:t>
            </a:r>
            <a:r>
              <a:rPr lang="es-CL" b="1" dirty="0"/>
              <a:t>disponible</a:t>
            </a:r>
            <a:r>
              <a:rPr lang="es-CL" dirty="0"/>
              <a:t> </a:t>
            </a:r>
            <a:r>
              <a:rPr lang="es-CL" dirty="0" smtClean="0"/>
              <a:t>de observación </a:t>
            </a:r>
            <a:r>
              <a:rPr lang="es-CL" dirty="0"/>
              <a:t>en los grandes </a:t>
            </a:r>
            <a:r>
              <a:rPr lang="es-CL" dirty="0" smtClean="0"/>
              <a:t>observatorios. No </a:t>
            </a:r>
            <a:r>
              <a:rPr lang="es-CL" dirty="0"/>
              <a:t>obstante, nuestro país no </a:t>
            </a:r>
            <a:r>
              <a:rPr lang="es-CL" dirty="0" smtClean="0"/>
              <a:t>aprovecha esta </a:t>
            </a:r>
            <a:r>
              <a:rPr lang="es-CL" dirty="0"/>
              <a:t>oportunidad, ya que no hay suficientes </a:t>
            </a:r>
            <a:r>
              <a:rPr lang="es-CL" dirty="0" smtClean="0"/>
              <a:t>astrónomos. Debemos </a:t>
            </a:r>
            <a:r>
              <a:rPr lang="es-CL" dirty="0"/>
              <a:t>recordar que</a:t>
            </a:r>
          </a:p>
          <a:p>
            <a:pPr algn="just"/>
            <a:r>
              <a:rPr lang="es-CL" dirty="0"/>
              <a:t>hablar de astronomía no es solo hablar de estrellas, sino de la humanidad</a:t>
            </a:r>
            <a:r>
              <a:rPr lang="es-CL" dirty="0" smtClean="0"/>
              <a:t>.</a:t>
            </a:r>
          </a:p>
          <a:p>
            <a:pPr algn="just"/>
            <a:endParaRPr lang="es-CL" sz="1600" dirty="0"/>
          </a:p>
          <a:p>
            <a:pPr algn="just"/>
            <a:r>
              <a:rPr lang="es-CL" dirty="0" smtClean="0"/>
              <a:t>La </a:t>
            </a:r>
            <a:r>
              <a:rPr lang="es-CL" dirty="0"/>
              <a:t>presencia de un mayor número de astrónomos chilenos representa la </a:t>
            </a:r>
            <a:r>
              <a:rPr lang="es-CL" dirty="0" smtClean="0"/>
              <a:t>posibilidad de </a:t>
            </a:r>
            <a:r>
              <a:rPr lang="es-CL" dirty="0"/>
              <a:t>generar nuevos y relevantes descubrimientos astronómicos para todo el </a:t>
            </a:r>
            <a:r>
              <a:rPr lang="es-CL" dirty="0" smtClean="0"/>
              <a:t>mundo, tal </a:t>
            </a:r>
            <a:r>
              <a:rPr lang="es-CL" dirty="0"/>
              <a:t>como a la fecha lo han conseguido equipos nacionales e internacionales </a:t>
            </a:r>
            <a:r>
              <a:rPr lang="es-CL" dirty="0" smtClean="0"/>
              <a:t>dedicados a </a:t>
            </a:r>
            <a:r>
              <a:rPr lang="es-CL" dirty="0"/>
              <a:t>investigar el cielo desde los observatorios ubicados en nuestro país. </a:t>
            </a:r>
          </a:p>
          <a:p>
            <a:pPr algn="just"/>
            <a:endParaRPr lang="es-CL" sz="1600" dirty="0" smtClean="0"/>
          </a:p>
          <a:p>
            <a:pPr algn="just"/>
            <a:endParaRPr lang="es-CL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4" y="408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2255" y="78867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Realiza las siguientes actividades en tu cuaderno:</a:t>
            </a:r>
          </a:p>
          <a:p>
            <a:endParaRPr lang="es-CL" dirty="0" smtClean="0"/>
          </a:p>
          <a:p>
            <a:pPr algn="just"/>
            <a:r>
              <a:rPr lang="es-CL" dirty="0" smtClean="0"/>
              <a:t>1.- Lee </a:t>
            </a:r>
            <a:r>
              <a:rPr lang="es-CL" dirty="0"/>
              <a:t>el cómic “Talma conoce ALMA” </a:t>
            </a:r>
            <a:r>
              <a:rPr lang="es-CL" b="1" dirty="0"/>
              <a:t>(página 196)</a:t>
            </a:r>
            <a:r>
              <a:rPr lang="es-CL" dirty="0"/>
              <a:t>.</a:t>
            </a:r>
            <a:r>
              <a:rPr lang="es-CL" b="1" dirty="0"/>
              <a:t> </a:t>
            </a:r>
            <a:r>
              <a:rPr lang="es-CL" dirty="0"/>
              <a:t>Cuida que tu lectura sea </a:t>
            </a:r>
            <a:r>
              <a:rPr lang="es-CL" dirty="0" smtClean="0"/>
              <a:t>fluida, respeta la puntuación y la correcta pronunciación de cada palabra.</a:t>
            </a:r>
          </a:p>
          <a:p>
            <a:pPr marL="342900" indent="-342900" algn="just">
              <a:buAutoNum type="arabicPeriod"/>
            </a:pPr>
            <a:endParaRPr lang="es-CL" dirty="0"/>
          </a:p>
          <a:p>
            <a:pPr marL="342900" indent="-342900" algn="just">
              <a:buAutoNum type="arabicPeriod"/>
            </a:pPr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909545" y="149367"/>
            <a:ext cx="69127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Flecha derecha"/>
          <p:cNvSpPr/>
          <p:nvPr/>
        </p:nvSpPr>
        <p:spPr>
          <a:xfrm>
            <a:off x="4086528" y="3255885"/>
            <a:ext cx="106662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5239412" y="2875374"/>
            <a:ext cx="3672408" cy="1265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Gill Sans MT" panose="020B0502020104020203" pitchFamily="34" charset="0"/>
              </a:rPr>
              <a:t>ANTES DE LA LECTURA</a:t>
            </a:r>
          </a:p>
          <a:p>
            <a:pPr algn="ctr"/>
            <a:r>
              <a:rPr lang="es-CL" b="1" dirty="0" smtClean="0">
                <a:latin typeface="Gill Sans MT" panose="020B0502020104020203" pitchFamily="34" charset="0"/>
              </a:rPr>
              <a:t>¿De qué crees que tratará la historia ? </a:t>
            </a:r>
            <a:endParaRPr lang="es-CL" b="1" dirty="0">
              <a:latin typeface="Gill Sans MT" panose="020B0502020104020203" pitchFamily="34" charset="0"/>
            </a:endParaRPr>
          </a:p>
        </p:txBody>
      </p:sp>
      <p:pic>
        <p:nvPicPr>
          <p:cNvPr id="8" name="Picture 2" descr="Imagenes animadas de Libros, Gifs animados de Oficina &gt; Libro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02" y="1675791"/>
            <a:ext cx="1046677" cy="11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4860"/>
            <a:ext cx="974992" cy="8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1416"/>
            <a:ext cx="3096344" cy="424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0536" y="4140453"/>
            <a:ext cx="2088232" cy="2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89" y="64200"/>
            <a:ext cx="843661" cy="7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9552" y="428968"/>
            <a:ext cx="2520280" cy="623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LEO Y COMPRENDO</a:t>
            </a:r>
            <a:endParaRPr lang="es-CL" b="1" dirty="0"/>
          </a:p>
        </p:txBody>
      </p:sp>
      <p:sp>
        <p:nvSpPr>
          <p:cNvPr id="7" name="6 Rectángulo"/>
          <p:cNvSpPr/>
          <p:nvPr/>
        </p:nvSpPr>
        <p:spPr>
          <a:xfrm>
            <a:off x="539552" y="1052736"/>
            <a:ext cx="5112568" cy="576064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2. Contesta las siguientes preguntas en tu cuaderno: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67628"/>
              </p:ext>
            </p:extLst>
          </p:nvPr>
        </p:nvGraphicFramePr>
        <p:xfrm>
          <a:off x="539553" y="1772811"/>
          <a:ext cx="6768752" cy="4511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768752"/>
              </a:tblGrid>
              <a:tr h="645320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1.-¿Quién es Talma? ¿Cómo es?</a:t>
                      </a:r>
                    </a:p>
                    <a:p>
                      <a:endParaRPr lang="es-CL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5320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2.-¿Dónde se ubica el observatorio ALMA?</a:t>
                      </a:r>
                    </a:p>
                    <a:p>
                      <a:endParaRPr lang="es-CL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5320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3.-¿Cómo logró entrar Talma al observatorio?</a:t>
                      </a:r>
                    </a:p>
                    <a:p>
                      <a:endParaRPr lang="es-CL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5320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4.-¿Cómo funciona el observatorio? ¿Para qué sirve?</a:t>
                      </a:r>
                    </a:p>
                    <a:p>
                      <a:endParaRPr lang="es-CL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5320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5.-¿Qué caracteriza al observatorio ALMA?</a:t>
                      </a:r>
                    </a:p>
                    <a:p>
                      <a:endParaRPr lang="es-CL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5320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6.-¿Te parece que trabajar en un observatorio es el mejor trabajo? Justifica tu respuesta</a:t>
                      </a:r>
                    </a:p>
                    <a:p>
                      <a:endParaRPr lang="es-CL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439" y="2420888"/>
            <a:ext cx="1476375" cy="3552825"/>
          </a:xfrm>
          <a:prstGeom prst="rect">
            <a:avLst/>
          </a:prstGeom>
        </p:spPr>
      </p:pic>
      <p:pic>
        <p:nvPicPr>
          <p:cNvPr id="10" name="Google Shape;178;p22" descr="Los Segundos del Lorca: ¡Trabajamos la Unidad 2 de Lengua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4119" y="0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2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1420</Words>
  <Application>Microsoft Office PowerPoint</Application>
  <PresentationFormat>Presentación en pantalla (4:3)</PresentationFormat>
  <Paragraphs>203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PLANIFICACIÓN  CLASES VIRTUALES SEMANA N° 30 Clase N°1 6 año A FECHA:  20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233</cp:revision>
  <dcterms:created xsi:type="dcterms:W3CDTF">2020-07-06T03:06:52Z</dcterms:created>
  <dcterms:modified xsi:type="dcterms:W3CDTF">2020-10-18T10:56:30Z</dcterms:modified>
</cp:coreProperties>
</file>