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56" r:id="rId4"/>
    <p:sldId id="384" r:id="rId5"/>
    <p:sldId id="349" r:id="rId6"/>
    <p:sldId id="368" r:id="rId7"/>
    <p:sldId id="307" r:id="rId8"/>
    <p:sldId id="385" r:id="rId9"/>
    <p:sldId id="386" r:id="rId10"/>
    <p:sldId id="387" r:id="rId11"/>
    <p:sldId id="388" r:id="rId12"/>
    <p:sldId id="394" r:id="rId13"/>
    <p:sldId id="393" r:id="rId14"/>
    <p:sldId id="389" r:id="rId15"/>
    <p:sldId id="390" r:id="rId16"/>
    <p:sldId id="391" r:id="rId17"/>
    <p:sldId id="392" r:id="rId18"/>
    <p:sldId id="297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00"/>
    <a:srgbClr val="33CC33"/>
    <a:srgbClr val="66FF99"/>
    <a:srgbClr val="66FF66"/>
    <a:srgbClr val="0000FF"/>
    <a:srgbClr val="FF0000"/>
    <a:srgbClr val="00FFFF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5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ASISTENCIA</a:t>
            </a:r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 MES DE SEPTIEMBRE</a:t>
            </a:r>
            <a:endParaRPr lang="en-US" b="1" dirty="0"/>
          </a:p>
        </c:rich>
      </c:tx>
      <c:layout>
        <c:manualLayout>
          <c:xMode val="edge"/>
          <c:yMode val="edge"/>
          <c:x val="0.2385324707511131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50247859589408"/>
          <c:w val="0.94030577799047965"/>
          <c:h val="0.5395550279169072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tx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392296280805402"/>
                  <c:y val="6.5908798804490104E-2"/>
                </c:manualLayout>
              </c:layout>
              <c:tx>
                <c:rich>
                  <a:bodyPr/>
                  <a:lstStyle/>
                  <a:p>
                    <a:fld id="{50270775-F551-42E0-8E0D-73143799D25A}" type="PERCENTAGE">
                      <a:rPr lang="en-US" sz="1800">
                        <a:latin typeface="Comic Sans MS" panose="030F0702030302020204" pitchFamily="66" charset="0"/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381540122992869"/>
                  <c:y val="-0.21274297409220327"/>
                </c:manualLayout>
              </c:layout>
              <c:tx>
                <c:rich>
                  <a:bodyPr/>
                  <a:lstStyle/>
                  <a:p>
                    <a:fld id="{DCF22B73-A8D7-4C3F-A076-AE1B9CDD6C39}" type="PERCENTAGE">
                      <a:rPr lang="en-US" sz="1800">
                        <a:latin typeface="Comic Sans MS" panose="030F0702030302020204" pitchFamily="66" charset="0"/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834501231889264"/>
                  <c:y val="-0.19519563185789807"/>
                </c:manualLayout>
              </c:layout>
              <c:tx>
                <c:rich>
                  <a:bodyPr/>
                  <a:lstStyle/>
                  <a:p>
                    <a:fld id="{60368F91-34DD-4A59-9F37-4A756119719B}" type="PERCENTAGE">
                      <a:rPr lang="en-US" sz="1800">
                        <a:latin typeface="Comic Sans MS" panose="030F0702030302020204" pitchFamily="66" charset="0"/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582250664958795"/>
                  <c:y val="6.5909343406288165E-2"/>
                </c:manualLayout>
              </c:layout>
              <c:tx>
                <c:rich>
                  <a:bodyPr/>
                  <a:lstStyle/>
                  <a:p>
                    <a:fld id="{DF2064AA-3775-4A1E-A2BE-58A37AE313F7}" type="PERCENTAGE">
                      <a:rPr lang="en-US" sz="1800">
                        <a:latin typeface="Comic Sans MS" panose="030F0702030302020204" pitchFamily="66" charset="0"/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SEMANA 23</c:v>
                </c:pt>
                <c:pt idx="1">
                  <c:v>SEMANA 24</c:v>
                </c:pt>
                <c:pt idx="2">
                  <c:v>SEMANA 26</c:v>
                </c:pt>
                <c:pt idx="3">
                  <c:v>SEMANA 27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134</c:v>
                </c:pt>
                <c:pt idx="1">
                  <c:v>138</c:v>
                </c:pt>
                <c:pt idx="2">
                  <c:v>118</c:v>
                </c:pt>
                <c:pt idx="3">
                  <c:v>125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57124422072764E-2"/>
          <c:y val="0.82980451159637458"/>
          <c:w val="0.93515834841880319"/>
          <c:h val="0.10535103942699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s://forms.gle/iKB2F4fUTL58r7qD8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2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Jueves </a:t>
            </a:r>
            <a:r>
              <a:rPr lang="es-CL" sz="2800" dirty="0" smtClean="0"/>
              <a:t>22 de </a:t>
            </a:r>
            <a:r>
              <a:rPr lang="es-CL" sz="2800" dirty="0" smtClean="0"/>
              <a:t>Octubre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131840" y="61688"/>
            <a:ext cx="2736304" cy="6697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969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Ejemplo</a:t>
            </a:r>
            <a:r>
              <a:rPr lang="es-CL" sz="3600" dirty="0" smtClean="0">
                <a:solidFill>
                  <a:schemeClr val="bg1"/>
                </a:solidFill>
              </a:rPr>
              <a:t>: 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1491" r="17762" b="66228"/>
          <a:stretch/>
        </p:blipFill>
        <p:spPr bwMode="auto">
          <a:xfrm>
            <a:off x="467544" y="814632"/>
            <a:ext cx="8322078" cy="74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34006" r="19247" b="55493"/>
          <a:stretch/>
        </p:blipFill>
        <p:spPr bwMode="auto">
          <a:xfrm>
            <a:off x="467544" y="1563887"/>
            <a:ext cx="8322079" cy="76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42315" r="18069" b="13826"/>
          <a:stretch/>
        </p:blipFill>
        <p:spPr bwMode="auto">
          <a:xfrm>
            <a:off x="450921" y="2355003"/>
            <a:ext cx="8322079" cy="32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85077" r="19246"/>
          <a:stretch/>
        </p:blipFill>
        <p:spPr bwMode="auto">
          <a:xfrm>
            <a:off x="467543" y="5540496"/>
            <a:ext cx="8322078" cy="109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5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76056" y="2948435"/>
            <a:ext cx="3384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¡Gánate un punto resolviendo el problema relacionado con el desafío inicial! Puedes ver tu puntaje obtenido en tu correo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6083401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0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4932040" y="2432343"/>
            <a:ext cx="3960440" cy="34449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254060" y="332656"/>
            <a:ext cx="8638420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254061" y="332656"/>
            <a:ext cx="8457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>
                <a:latin typeface="Comic Sans MS" pitchFamily="66" charset="0"/>
              </a:rPr>
              <a:t>La señora Juana lleva un registro mensual de las ventas. Observa el gráfico del mes pasado y responde las siguientes preguntas.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3" y="2463702"/>
            <a:ext cx="44769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32040" y="2636912"/>
            <a:ext cx="3779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s-CL" sz="2000" dirty="0" smtClean="0">
                <a:latin typeface="Comic Sans MS" pitchFamily="66" charset="0"/>
              </a:rPr>
              <a:t>¿</a:t>
            </a:r>
            <a:r>
              <a:rPr lang="es-CL" sz="2000" dirty="0">
                <a:latin typeface="Comic Sans MS" pitchFamily="66" charset="0"/>
              </a:rPr>
              <a:t>Cuál fue la comida más vendida el mes pasado</a:t>
            </a:r>
            <a:r>
              <a:rPr lang="es-CL" sz="2000" dirty="0" smtClean="0">
                <a:latin typeface="Comic Sans MS" pitchFamily="66" charset="0"/>
              </a:rPr>
              <a:t>?</a:t>
            </a:r>
          </a:p>
          <a:p>
            <a:pPr marL="342900" indent="-342900" algn="just">
              <a:buAutoNum type="alphaLcParenR"/>
            </a:pPr>
            <a:endParaRPr lang="es-CL" sz="2000" dirty="0">
              <a:latin typeface="Comic Sans MS" pitchFamily="66" charset="0"/>
            </a:endParaRPr>
          </a:p>
          <a:p>
            <a:pPr marL="342900" indent="-342900" algn="just">
              <a:buAutoNum type="alphaLcParenR" startAt="2"/>
            </a:pPr>
            <a:r>
              <a:rPr lang="es-CL" sz="2000" dirty="0" smtClean="0">
                <a:latin typeface="Comic Sans MS" pitchFamily="66" charset="0"/>
              </a:rPr>
              <a:t>¿</a:t>
            </a:r>
            <a:r>
              <a:rPr lang="es-CL" sz="2000" dirty="0">
                <a:latin typeface="Comic Sans MS" pitchFamily="66" charset="0"/>
              </a:rPr>
              <a:t>Cuál fue la comida menos vendida el mes pasado</a:t>
            </a:r>
            <a:r>
              <a:rPr lang="es-CL" sz="2000" dirty="0" smtClean="0">
                <a:latin typeface="Comic Sans MS" pitchFamily="66" charset="0"/>
              </a:rPr>
              <a:t>?</a:t>
            </a:r>
          </a:p>
          <a:p>
            <a:pPr marL="342900" indent="-342900" algn="just">
              <a:buAutoNum type="alphaLcParenR" startAt="2"/>
            </a:pPr>
            <a:endParaRPr lang="es-CL" sz="2000" dirty="0" smtClean="0">
              <a:latin typeface="Comic Sans MS" pitchFamily="66" charset="0"/>
            </a:endParaRPr>
          </a:p>
          <a:p>
            <a:pPr marL="342900" indent="-342900" algn="just">
              <a:buAutoNum type="alphaLcParenR" startAt="2"/>
            </a:pPr>
            <a:r>
              <a:rPr lang="es-CL" sz="2000" dirty="0" smtClean="0">
                <a:latin typeface="Comic Sans MS" pitchFamily="66" charset="0"/>
              </a:rPr>
              <a:t>Entre </a:t>
            </a:r>
            <a:r>
              <a:rPr lang="es-CL" sz="2000" dirty="0">
                <a:latin typeface="Comic Sans MS" pitchFamily="66" charset="0"/>
              </a:rPr>
              <a:t>la comida más vendida y menos vendida, ¿cuál es la diferencia</a:t>
            </a:r>
            <a:r>
              <a:rPr lang="es-CL" sz="2000" dirty="0" smtClean="0">
                <a:latin typeface="Comic Sans MS" pitchFamily="66" charset="0"/>
              </a:rPr>
              <a:t>?</a:t>
            </a:r>
            <a:endParaRPr lang="es-CL" sz="2000" dirty="0">
              <a:latin typeface="Comic Sans MS" pitchFamily="66" charset="0"/>
            </a:endParaRPr>
          </a:p>
          <a:p>
            <a:pPr marL="342900" indent="-342900">
              <a:buAutoNum type="alphaLcParenR" startAt="2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3167845" y="246947"/>
            <a:ext cx="2736304" cy="6697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388" y="116632"/>
            <a:ext cx="8229600" cy="792088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Ejemplo: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19956" r="22941" b="66667"/>
          <a:stretch/>
        </p:blipFill>
        <p:spPr bwMode="auto">
          <a:xfrm>
            <a:off x="251521" y="978732"/>
            <a:ext cx="8568952" cy="8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32446" r="17350" b="59002"/>
          <a:stretch/>
        </p:blipFill>
        <p:spPr bwMode="auto">
          <a:xfrm>
            <a:off x="251521" y="1828802"/>
            <a:ext cx="8568952" cy="62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41218" r="17350" b="14484"/>
          <a:stretch/>
        </p:blipFill>
        <p:spPr bwMode="auto">
          <a:xfrm>
            <a:off x="251521" y="2454444"/>
            <a:ext cx="8568952" cy="3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86393" r="17350" b="3191"/>
          <a:stretch/>
        </p:blipFill>
        <p:spPr bwMode="auto">
          <a:xfrm>
            <a:off x="251521" y="5715001"/>
            <a:ext cx="856895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7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131840" y="396576"/>
            <a:ext cx="3528392" cy="944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	¡Ahora tú!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20614" r="34654" b="67106"/>
          <a:stretch/>
        </p:blipFill>
        <p:spPr bwMode="auto">
          <a:xfrm>
            <a:off x="678850" y="1700808"/>
            <a:ext cx="7812506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Revisemos…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20396" r="21954" b="12280"/>
          <a:stretch/>
        </p:blipFill>
        <p:spPr bwMode="auto">
          <a:xfrm>
            <a:off x="245205" y="1383508"/>
            <a:ext cx="8424936" cy="44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4788024" y="3012430"/>
            <a:ext cx="3528392" cy="6301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trella de 5 puntas 3"/>
          <p:cNvSpPr/>
          <p:nvPr/>
        </p:nvSpPr>
        <p:spPr>
          <a:xfrm>
            <a:off x="4572000" y="4221088"/>
            <a:ext cx="792088" cy="792088"/>
          </a:xfrm>
          <a:prstGeom prst="star5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1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5960" r="57361" b="35969"/>
          <a:stretch/>
        </p:blipFill>
        <p:spPr bwMode="auto">
          <a:xfrm>
            <a:off x="2123728" y="635627"/>
            <a:ext cx="4670369" cy="209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6" t="4095" r="-1" b="61860"/>
          <a:stretch/>
        </p:blipFill>
        <p:spPr bwMode="auto">
          <a:xfrm>
            <a:off x="1079641" y="4884397"/>
            <a:ext cx="4680520" cy="89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0" t="49451" r="1857" b="30263"/>
          <a:stretch/>
        </p:blipFill>
        <p:spPr bwMode="auto">
          <a:xfrm>
            <a:off x="4015888" y="3246161"/>
            <a:ext cx="4654253" cy="120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05" y="4185064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 sobre el procedimiento administrativo: La entrada en vigor de la Ley  39/20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2181"/>
            <a:ext cx="1441446" cy="14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3419901" y="3246161"/>
            <a:ext cx="75123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539552" y="4899155"/>
            <a:ext cx="75123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5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0" y="46409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2727157" y="2668905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745377" y="4427820"/>
            <a:ext cx="38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forms.gle/iKB2F4fUTL58r7qD8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4" name="Picture 6" descr="14 ilustraciones, clipart, dibujos animados e iconos de stock de Rellenar  Formulario - Getty Im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EAEF"/>
              </a:clrFrom>
              <a:clrTo>
                <a:srgbClr val="E7E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03947"/>
            <a:ext cx="1456098" cy="13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29728"/>
              </p:ext>
            </p:extLst>
          </p:nvPr>
        </p:nvGraphicFramePr>
        <p:xfrm>
          <a:off x="194730" y="916373"/>
          <a:ext cx="8748464" cy="5498207"/>
        </p:xfrm>
        <a:graphic>
          <a:graphicData uri="http://schemas.openxmlformats.org/drawingml/2006/table">
            <a:tbl>
              <a:tblPr firstRow="1" firstCol="1" bandRow="1"/>
              <a:tblGrid>
                <a:gridCol w="1424941"/>
                <a:gridCol w="732352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DESAFÍO/ALERTA</a:t>
                      </a:r>
                      <a:r>
                        <a:rPr lang="es-CL" sz="1400" u="sng" baseline="0" dirty="0" smtClean="0"/>
                        <a:t> OA 24. </a:t>
                      </a:r>
                      <a:r>
                        <a:rPr lang="es-CL" sz="1400" u="none" baseline="0" dirty="0" smtClean="0"/>
                        <a:t>Leer e interpretar gráficos de barra doble y circulares y comunicar sus conclusiones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CLASE: OA 11</a:t>
                      </a:r>
                      <a:r>
                        <a:rPr lang="es-CL" sz="1400" dirty="0" smtClean="0"/>
                        <a:t>. Resolver ecuaciones de primer grado con una incógnita, utilizando estrategias como: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usando una balanza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usar la descomposición y la correspondencia 1 a 1 entre los términos en cada lado de la ecuación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y aplicando procedimientos formales de resolución</a:t>
                      </a:r>
                      <a:endParaRPr lang="es-CL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 24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Muestran que cada parte de un gráfico circular es un porcentaje de un todo.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OA11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›› Expresan números en una forma que involucre adiciones o sustracciones con números y con incógnitas. Por ejemplo: expresan 19 en la forma 4 · x + 3.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Ecuaciones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Clase: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Expresar números que involucren adiciones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sustracciones con incógnita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Desafío: Interpretar porcentajes de gráficos circulares.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9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964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807" y="-169331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20" y="7795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68919" y="152169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279" y="240596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02" y="6297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Ojo GIFs | Tenor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AFCF9"/>
              </a:clrFrom>
              <a:clrTo>
                <a:srgbClr val="FAFC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" y="172964"/>
            <a:ext cx="1307272" cy="1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29284" y="1549772"/>
            <a:ext cx="856359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dirty="0" smtClean="0">
                <a:latin typeface="Comic Sans MS" pitchFamily="66" charset="0"/>
              </a:rPr>
              <a:t>En el curso de 6ºA de un total de 40 estudiantes, cuya asistencia diaria del mes de septiembre fluctúa entre 20 a 30 estudiantes conectados; se presenta a continuación los porcentajes acordes a la asistencia semanal.</a:t>
            </a:r>
            <a:r>
              <a:rPr lang="es-CL" sz="2000" dirty="0">
                <a:latin typeface="Comic Sans MS" pitchFamily="66" charset="0"/>
              </a:rPr>
              <a:t> </a:t>
            </a:r>
            <a:r>
              <a:rPr lang="es-CL" sz="2000" dirty="0" smtClean="0">
                <a:latin typeface="Comic Sans MS" pitchFamily="66" charset="0"/>
              </a:rPr>
              <a:t>Atención observa el siguiente gráfico:</a:t>
            </a:r>
            <a:endParaRPr lang="es-CL" sz="2000" dirty="0">
              <a:latin typeface="Comic Sans MS" pitchFamily="66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655671759"/>
              </p:ext>
            </p:extLst>
          </p:nvPr>
        </p:nvGraphicFramePr>
        <p:xfrm>
          <a:off x="-108521" y="3068960"/>
          <a:ext cx="4627750" cy="349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9109" y="2841357"/>
            <a:ext cx="2160240" cy="1524916"/>
          </a:xfrm>
          <a:prstGeom prst="rect">
            <a:avLst/>
          </a:prstGeom>
          <a:scene3d>
            <a:camera prst="orthographicFront"/>
            <a:lightRig rig="glow" dir="t"/>
          </a:scene3d>
          <a:sp3d prstMaterial="powder"/>
        </p:spPr>
      </p:pic>
      <p:sp>
        <p:nvSpPr>
          <p:cNvPr id="13" name="4 Rectángulo"/>
          <p:cNvSpPr/>
          <p:nvPr/>
        </p:nvSpPr>
        <p:spPr>
          <a:xfrm>
            <a:off x="5755394" y="2947361"/>
            <a:ext cx="3126530" cy="34470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s-CL" sz="2000" dirty="0" smtClean="0">
                <a:latin typeface="Comic Sans MS" pitchFamily="66" charset="0"/>
              </a:rPr>
              <a:t>¿</a:t>
            </a:r>
            <a:r>
              <a:rPr lang="es-CL" sz="2000" dirty="0">
                <a:latin typeface="Comic Sans MS" pitchFamily="66" charset="0"/>
              </a:rPr>
              <a:t>Cuál fue la </a:t>
            </a:r>
            <a:r>
              <a:rPr lang="es-CL" sz="2000" dirty="0" smtClean="0">
                <a:latin typeface="Comic Sans MS" pitchFamily="66" charset="0"/>
              </a:rPr>
              <a:t>semana con más asistencia?</a:t>
            </a:r>
          </a:p>
          <a:p>
            <a:pPr marL="342900" indent="-342900" algn="just">
              <a:buAutoNum type="alphaLcParenR"/>
            </a:pPr>
            <a:endParaRPr lang="es-CL" sz="2000" dirty="0">
              <a:latin typeface="Comic Sans MS" pitchFamily="66" charset="0"/>
            </a:endParaRPr>
          </a:p>
          <a:p>
            <a:pPr marL="342900" indent="-342900" algn="just">
              <a:buAutoNum type="alphaLcParenR" startAt="2"/>
            </a:pPr>
            <a:r>
              <a:rPr lang="es-CL" sz="2000" dirty="0" smtClean="0">
                <a:latin typeface="Comic Sans MS" pitchFamily="66" charset="0"/>
              </a:rPr>
              <a:t>¿</a:t>
            </a:r>
            <a:r>
              <a:rPr lang="es-CL" sz="2000" dirty="0">
                <a:latin typeface="Comic Sans MS" pitchFamily="66" charset="0"/>
              </a:rPr>
              <a:t>Cuál fue </a:t>
            </a:r>
            <a:r>
              <a:rPr lang="es-CL" sz="2000" dirty="0" smtClean="0">
                <a:latin typeface="Comic Sans MS" pitchFamily="66" charset="0"/>
              </a:rPr>
              <a:t>la semana con menos asistencia?</a:t>
            </a:r>
          </a:p>
          <a:p>
            <a:pPr marL="342900" indent="-342900" algn="just">
              <a:buAutoNum type="alphaLcParenR" startAt="2"/>
            </a:pPr>
            <a:endParaRPr lang="es-CL" sz="2000" dirty="0" smtClean="0">
              <a:latin typeface="Comic Sans MS" pitchFamily="66" charset="0"/>
            </a:endParaRPr>
          </a:p>
          <a:p>
            <a:pPr marL="342900" indent="-342900" algn="just">
              <a:buAutoNum type="alphaLcParenR" startAt="2"/>
            </a:pPr>
            <a:r>
              <a:rPr lang="es-CL" sz="2000" dirty="0" smtClean="0">
                <a:latin typeface="Comic Sans MS" pitchFamily="66" charset="0"/>
              </a:rPr>
              <a:t>De la semana con más y menos asistencia, ¿cuál sería </a:t>
            </a:r>
            <a:r>
              <a:rPr lang="es-CL" sz="2000" dirty="0">
                <a:latin typeface="Comic Sans MS" pitchFamily="66" charset="0"/>
              </a:rPr>
              <a:t>la diferencia</a:t>
            </a:r>
            <a:r>
              <a:rPr lang="es-CL" sz="2000" dirty="0" smtClean="0">
                <a:latin typeface="Comic Sans MS" pitchFamily="66" charset="0"/>
              </a:rPr>
              <a:t>?</a:t>
            </a:r>
            <a:endParaRPr lang="es-CL" sz="2000" dirty="0">
              <a:latin typeface="Comic Sans MS" pitchFamily="66" charset="0"/>
            </a:endParaRPr>
          </a:p>
          <a:p>
            <a:pPr marL="342900" indent="-342900">
              <a:buAutoNum type="alphaLcParenR" startAt="2"/>
            </a:pPr>
            <a:endParaRPr lang="es-CL" dirty="0"/>
          </a:p>
        </p:txBody>
      </p:sp>
      <p:pic>
        <p:nvPicPr>
          <p:cNvPr id="1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82" y="5215759"/>
            <a:ext cx="1636947" cy="15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3833"/>
            <a:ext cx="1800200" cy="19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35529" y="2780928"/>
            <a:ext cx="7286735" cy="228028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era una ecuación?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¿Cómo reconocemos una ecuación?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¿Hay diversas formas de escribir un número?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¿Por qué?</a:t>
            </a:r>
          </a:p>
          <a:p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  <a:ea typeface="Times New Roman"/>
              </a:rPr>
              <a:t>La incógnita cómo la podemos representar.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0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2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411760" y="548680"/>
            <a:ext cx="417646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Sabemos que: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34101" r="3460" b="54605"/>
          <a:stretch/>
        </p:blipFill>
        <p:spPr bwMode="auto">
          <a:xfrm>
            <a:off x="186479" y="2060848"/>
            <a:ext cx="8785121" cy="75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8"/>
          <a:stretch/>
        </p:blipFill>
        <p:spPr bwMode="auto">
          <a:xfrm>
            <a:off x="186480" y="2828604"/>
            <a:ext cx="8785121" cy="254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258725" y="5661017"/>
            <a:ext cx="2952328" cy="571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El número sería 5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" y="40675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188640"/>
            <a:ext cx="7344816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¿Cuál sería el número (x) si quiero que la expresión sea igual a </a:t>
            </a:r>
            <a:r>
              <a:rPr lang="es-CL" sz="3200" b="1" dirty="0" smtClean="0">
                <a:solidFill>
                  <a:schemeClr val="bg1"/>
                </a:solidFill>
              </a:rPr>
              <a:t>28</a:t>
            </a:r>
            <a:r>
              <a:rPr lang="es-CL" sz="3200" dirty="0" smtClean="0">
                <a:solidFill>
                  <a:schemeClr val="bg1"/>
                </a:solidFill>
              </a:rPr>
              <a:t>?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t="26754" r="15064" b="8991"/>
          <a:stretch/>
        </p:blipFill>
        <p:spPr bwMode="auto">
          <a:xfrm>
            <a:off x="211451" y="1916832"/>
            <a:ext cx="874540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258725" y="6093296"/>
            <a:ext cx="2952328" cy="571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El número sería 6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260648"/>
            <a:ext cx="734481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Para transformar números según forma dada: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903" r="6049" b="6250"/>
          <a:stretch/>
        </p:blipFill>
        <p:spPr bwMode="auto">
          <a:xfrm>
            <a:off x="250286" y="1720591"/>
            <a:ext cx="876643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02" y="4593270"/>
            <a:ext cx="1584118" cy="21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626</Words>
  <Application>Microsoft Office PowerPoint</Application>
  <PresentationFormat>Presentación en pantalla (4:3)</PresentationFormat>
  <Paragraphs>83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PLANIFICACIÓN  PARA CLASES VIRTUALES SEMANA N°29 FECHA : Jueves 22 de Octubre CURSO: 6° Básico Matemática</vt:lpstr>
      <vt:lpstr>Presentación de PowerPoint</vt:lpstr>
      <vt:lpstr>Presentación de PowerPoint</vt:lpstr>
      <vt:lpstr>Importante:</vt:lpstr>
      <vt:lpstr>Desafío matemático: ¡Juguemos! ¡Atentos!</vt:lpstr>
      <vt:lpstr>Activando nuestros conocimientos previos</vt:lpstr>
      <vt:lpstr>Sabemos que:</vt:lpstr>
      <vt:lpstr>¿Cuál sería el número (x) si quiero que la expresión sea igual a 28?</vt:lpstr>
      <vt:lpstr>Para transformar números según forma dada:</vt:lpstr>
      <vt:lpstr>Ejemplo: </vt:lpstr>
      <vt:lpstr>Presentación de PowerPoint</vt:lpstr>
      <vt:lpstr>Presentación de PowerPoint</vt:lpstr>
      <vt:lpstr>Ejemplo:</vt:lpstr>
      <vt:lpstr> ¡Ahora tú!</vt:lpstr>
      <vt:lpstr>Revisemos…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241</cp:revision>
  <dcterms:created xsi:type="dcterms:W3CDTF">2020-07-06T03:06:52Z</dcterms:created>
  <dcterms:modified xsi:type="dcterms:W3CDTF">2020-10-16T02:13:08Z</dcterms:modified>
</cp:coreProperties>
</file>