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8" r:id="rId2"/>
    <p:sldId id="256" r:id="rId3"/>
    <p:sldId id="327" r:id="rId4"/>
    <p:sldId id="330" r:id="rId5"/>
    <p:sldId id="322" r:id="rId6"/>
    <p:sldId id="323" r:id="rId7"/>
    <p:sldId id="337" r:id="rId8"/>
    <p:sldId id="335" r:id="rId9"/>
    <p:sldId id="336" r:id="rId10"/>
    <p:sldId id="334" r:id="rId11"/>
    <p:sldId id="297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77" d="100"/>
          <a:sy n="77" d="100"/>
        </p:scale>
        <p:origin x="-109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Gd8AC8x4tSI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dL_0BTubOsQ&amp;list=RDdL_0BTubOsQ&amp;start_radio=1&amp;t=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gbYZWfeVaM" TargetMode="External"/><Relationship Id="rId7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hyperlink" Target="https://www.youtube.com/watch?v=y8Dr6Oj7_o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TwNMxe42H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SyCZpSvb2I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hyperlink" Target="https://www.youtube.com/watch?v=epEqYPHJxh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2048" y="164889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</a:t>
            </a:r>
            <a:r>
              <a:rPr lang="es-CL" sz="2800" b="1" dirty="0" smtClean="0"/>
              <a:t>VIRTUALES</a:t>
            </a:r>
            <a:br>
              <a:rPr lang="es-CL" sz="2800" b="1" dirty="0" smtClean="0"/>
            </a:br>
            <a:r>
              <a:rPr lang="es-CL" sz="2800" b="1" dirty="0" smtClean="0"/>
              <a:t> MÚSICA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N°30</a:t>
            </a:r>
            <a:r>
              <a:rPr lang="es-CL" sz="2400" dirty="0" smtClean="0"/>
              <a:t/>
            </a:r>
            <a:br>
              <a:rPr lang="es-CL" sz="2400" dirty="0" smtClean="0"/>
            </a:br>
            <a:r>
              <a:rPr lang="es-CL" sz="2400" dirty="0" smtClean="0"/>
              <a:t>6º 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FECHA: 22 de Octubre del  </a:t>
            </a:r>
            <a:r>
              <a:rPr lang="es-CL" sz="2800" dirty="0"/>
              <a:t>2020.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79864" y="5661248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4" y="490849"/>
            <a:ext cx="1167800" cy="100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67544" y="1964739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0000"/>
                </a:solidFill>
              </a:rPr>
              <a:t>Y por último escuchemos </a:t>
            </a:r>
            <a:r>
              <a:rPr lang="es-ES" b="1" dirty="0" smtClean="0">
                <a:solidFill>
                  <a:srgbClr val="000000"/>
                </a:solidFill>
              </a:rPr>
              <a:t>esta </a:t>
            </a:r>
            <a:r>
              <a:rPr lang="es-ES" b="1" dirty="0" smtClean="0">
                <a:solidFill>
                  <a:srgbClr val="000000"/>
                </a:solidFill>
              </a:rPr>
              <a:t>canción donde apreciarás distintos rangos de voces.</a:t>
            </a:r>
          </a:p>
          <a:p>
            <a:r>
              <a:rPr lang="es-ES" dirty="0">
                <a:hlinkClick r:id="rId2"/>
              </a:rPr>
              <a:t>https://www.youtube.com/watch?v=Gd8AC8x4tSI</a:t>
            </a:r>
            <a:endParaRPr lang="es-ES" dirty="0"/>
          </a:p>
          <a:p>
            <a:r>
              <a:rPr lang="es-ES" dirty="0" smtClean="0"/>
              <a:t>Canción, </a:t>
            </a:r>
            <a:r>
              <a:rPr lang="es-ES" dirty="0"/>
              <a:t>USA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 smtClean="0"/>
              <a:t>Africa</a:t>
            </a:r>
            <a:r>
              <a:rPr lang="es-ES" dirty="0"/>
              <a:t> </a:t>
            </a:r>
            <a:r>
              <a:rPr lang="es-ES" dirty="0" smtClean="0"/>
              <a:t>“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/>
              <a:t>are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 smtClean="0"/>
              <a:t>World</a:t>
            </a:r>
            <a:r>
              <a:rPr lang="es-ES" dirty="0" smtClean="0"/>
              <a:t>”.</a:t>
            </a:r>
            <a:endParaRPr lang="es-ES" dirty="0"/>
          </a:p>
          <a:p>
            <a:endParaRPr lang="es-ES" dirty="0"/>
          </a:p>
          <a:p>
            <a:endParaRPr lang="es-ES" b="1" dirty="0">
              <a:solidFill>
                <a:srgbClr val="000000"/>
              </a:solidFill>
            </a:endParaRPr>
          </a:p>
        </p:txBody>
      </p:sp>
      <p:pic>
        <p:nvPicPr>
          <p:cNvPr id="2050" name="Picture 2" descr="▷ Tipos de voces femeninas y masculinas - Qué tipo de voz ten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4497663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467544" y="47667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0000"/>
                </a:solidFill>
              </a:rPr>
              <a:t>Ahora un </a:t>
            </a:r>
            <a:r>
              <a:rPr lang="es-ES" b="1" dirty="0" smtClean="0">
                <a:solidFill>
                  <a:srgbClr val="000000"/>
                </a:solidFill>
              </a:rPr>
              <a:t>momento </a:t>
            </a:r>
            <a:r>
              <a:rPr lang="es-ES" b="1" dirty="0" smtClean="0">
                <a:solidFill>
                  <a:srgbClr val="000000"/>
                </a:solidFill>
              </a:rPr>
              <a:t>para practicar lo siguiente:</a:t>
            </a:r>
          </a:p>
          <a:p>
            <a:r>
              <a:rPr lang="es-ES" dirty="0">
                <a:solidFill>
                  <a:srgbClr val="000000"/>
                </a:solidFill>
                <a:hlinkClick r:id="rId4"/>
              </a:rPr>
              <a:t>https://</a:t>
            </a:r>
            <a:r>
              <a:rPr lang="es-ES" dirty="0" smtClean="0">
                <a:solidFill>
                  <a:srgbClr val="000000"/>
                </a:solidFill>
                <a:hlinkClick r:id="rId4"/>
              </a:rPr>
              <a:t>www.youtube.com/watch?v=dL_0BTubOsQ&amp;list=RDdL_0BTubOsQ&amp;start_radio=1&amp;t=0</a:t>
            </a:r>
            <a:endParaRPr lang="es-ES" dirty="0" smtClean="0">
              <a:solidFill>
                <a:srgbClr val="000000"/>
              </a:solidFill>
            </a:endParaRPr>
          </a:p>
          <a:p>
            <a:r>
              <a:rPr lang="es-ES" dirty="0" smtClean="0">
                <a:solidFill>
                  <a:srgbClr val="000000"/>
                </a:solidFill>
              </a:rPr>
              <a:t>(ejercicios de resistencia vocal)</a:t>
            </a:r>
          </a:p>
        </p:txBody>
      </p:sp>
    </p:spTree>
    <p:extLst>
      <p:ext uri="{BB962C8B-B14F-4D97-AF65-F5344CB8AC3E}">
        <p14:creationId xmlns:p14="http://schemas.microsoft.com/office/powerpoint/2010/main" val="13613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157635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MÚSICA </a:t>
            </a:r>
            <a:endParaRPr lang="es-CL" sz="2000" b="1" dirty="0"/>
          </a:p>
          <a:p>
            <a:pPr algn="ctr"/>
            <a:r>
              <a:rPr lang="es-CL" sz="2000" b="1" dirty="0"/>
              <a:t>SEMANA </a:t>
            </a:r>
            <a:r>
              <a:rPr lang="es-CL" sz="2000" b="1" dirty="0" smtClean="0"/>
              <a:t>30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1428624" y="1126872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10" y="139266"/>
            <a:ext cx="847790" cy="73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Rectángulo"/>
          <p:cNvSpPr/>
          <p:nvPr/>
        </p:nvSpPr>
        <p:spPr>
          <a:xfrm>
            <a:off x="556991" y="1886100"/>
            <a:ext cx="8442891" cy="387798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CL" sz="2000" b="1" dirty="0" smtClean="0"/>
              <a:t>¿Cuáles son los mecanismos principales que interfieren en la producción de la voz?</a:t>
            </a:r>
            <a:endParaRPr lang="es-CL" b="1" dirty="0" smtClean="0"/>
          </a:p>
          <a:p>
            <a:pPr marL="342900" indent="-342900">
              <a:buAutoNum type="alphaLcParenR"/>
            </a:pPr>
            <a:r>
              <a:rPr lang="es-CL" b="1" dirty="0" smtClean="0"/>
              <a:t>La respiración – El aparato fonador – La articulación y resonancia</a:t>
            </a:r>
          </a:p>
          <a:p>
            <a:pPr marL="342900" indent="-342900">
              <a:buAutoNum type="alphaLcParenR"/>
            </a:pPr>
            <a:r>
              <a:rPr lang="es-CL" b="1" dirty="0" smtClean="0"/>
              <a:t>La postura – La respiración - La modulación</a:t>
            </a:r>
          </a:p>
          <a:p>
            <a:pPr marL="342900" indent="-342900">
              <a:buAutoNum type="alphaLcParenR"/>
            </a:pPr>
            <a:r>
              <a:rPr lang="es-CL" b="1" dirty="0" smtClean="0"/>
              <a:t>Los pulmones – Las cuerdas vocales – La laringe</a:t>
            </a:r>
          </a:p>
          <a:p>
            <a:pPr marL="342900" indent="-342900">
              <a:buAutoNum type="alphaLcParenR"/>
            </a:pPr>
            <a:endParaRPr lang="es-CL" b="1" dirty="0"/>
          </a:p>
          <a:p>
            <a:r>
              <a:rPr lang="es-CL" sz="2000" b="1" dirty="0" smtClean="0"/>
              <a:t>2</a:t>
            </a:r>
            <a:r>
              <a:rPr lang="es-CL" sz="2000" b="1" dirty="0"/>
              <a:t>. </a:t>
            </a:r>
            <a:r>
              <a:rPr lang="es-CL" sz="2000" b="1" dirty="0" smtClean="0"/>
              <a:t>¿Cuál alternativa que ordena correctamente la clasificación de las voces.</a:t>
            </a:r>
          </a:p>
          <a:p>
            <a:pPr marL="342900" indent="-342900">
              <a:buAutoNum type="alphaLcParenR"/>
            </a:pPr>
            <a:r>
              <a:rPr lang="es-CL" b="1" dirty="0" smtClean="0"/>
              <a:t>Masculinas: Bajo-Barítono-Soprano / Femeninas: Contralto-Mezzosoprano-Tenor.</a:t>
            </a:r>
          </a:p>
          <a:p>
            <a:pPr marL="342900" indent="-342900">
              <a:buFontTx/>
              <a:buAutoNum type="alphaLcParenR"/>
            </a:pPr>
            <a:r>
              <a:rPr lang="es-CL" b="1" dirty="0" smtClean="0"/>
              <a:t>Femeninas: </a:t>
            </a:r>
            <a:r>
              <a:rPr lang="es-CL" b="1" dirty="0"/>
              <a:t>Bajo-Barítono-Tenor / </a:t>
            </a:r>
            <a:r>
              <a:rPr lang="es-CL" b="1" dirty="0" smtClean="0"/>
              <a:t>Masculinas: </a:t>
            </a:r>
            <a:r>
              <a:rPr lang="es-CL" b="1" dirty="0"/>
              <a:t>Contralto-Mezzosoprano-Soprano</a:t>
            </a:r>
            <a:r>
              <a:rPr lang="es-CL" b="1" dirty="0" smtClean="0"/>
              <a:t>.</a:t>
            </a:r>
          </a:p>
          <a:p>
            <a:pPr marL="342900" indent="-342900">
              <a:buFontTx/>
              <a:buAutoNum type="alphaLcParenR"/>
            </a:pPr>
            <a:r>
              <a:rPr lang="es-CL" b="1" dirty="0"/>
              <a:t>Masculinas: Bajo-Barítono-Tenor / Femeninas: Contralto-Mezzosoprano-Soprano</a:t>
            </a:r>
            <a:r>
              <a:rPr lang="es-CL" b="1" dirty="0" smtClean="0"/>
              <a:t>.</a:t>
            </a:r>
          </a:p>
          <a:p>
            <a:pPr marL="342900" indent="-342900">
              <a:buFontTx/>
              <a:buAutoNum type="alphaLcParenR"/>
            </a:pPr>
            <a:endParaRPr lang="es-CL" sz="2000" dirty="0"/>
          </a:p>
          <a:p>
            <a:r>
              <a:rPr lang="es-CL" sz="2000" b="1" dirty="0"/>
              <a:t>3. </a:t>
            </a:r>
            <a:r>
              <a:rPr lang="es-CL" sz="2000" b="1" dirty="0" smtClean="0"/>
              <a:t>La clase de hoy, ¿En qué crees que podría ayudarte al momento de cantar? Argumenta.</a:t>
            </a:r>
            <a:endParaRPr lang="es-CL" sz="2000" b="1" dirty="0"/>
          </a:p>
        </p:txBody>
      </p:sp>
      <p:sp>
        <p:nvSpPr>
          <p:cNvPr id="10" name="4 Rectángulo redondeado"/>
          <p:cNvSpPr/>
          <p:nvPr/>
        </p:nvSpPr>
        <p:spPr>
          <a:xfrm>
            <a:off x="5796136" y="5661248"/>
            <a:ext cx="3347864" cy="11433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Completar formulario y/o enviar </a:t>
            </a:r>
            <a:r>
              <a:rPr lang="es-CL" sz="1600" dirty="0"/>
              <a:t>fotografía de este ticket de salida al: </a:t>
            </a:r>
          </a:p>
          <a:p>
            <a:pPr algn="ctr"/>
            <a:r>
              <a:rPr lang="es-CL" sz="1600" dirty="0"/>
              <a:t>Correo: </a:t>
            </a:r>
            <a:r>
              <a:rPr lang="es-CL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ines.carine@colegio-jeanpiaget.cl</a:t>
            </a:r>
            <a:endParaRPr lang="es-CL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D7A7913-83A8-4802-B409-79AE82E66A6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991" y="92271"/>
            <a:ext cx="1733725" cy="1001468"/>
          </a:xfrm>
          <a:prstGeom prst="rect">
            <a:avLst/>
          </a:prstGeom>
        </p:spPr>
      </p:pic>
      <p:pic>
        <p:nvPicPr>
          <p:cNvPr id="5122" name="Picture 2" descr="100+ mejores imágenes de Sorpresas Romanticas | sorpresa romántica, día de  san valentin, regalos para mi novi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891" y="2348880"/>
            <a:ext cx="1502376" cy="102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330220"/>
              </p:ext>
            </p:extLst>
          </p:nvPr>
        </p:nvGraphicFramePr>
        <p:xfrm>
          <a:off x="179512" y="1052736"/>
          <a:ext cx="8784976" cy="4623616"/>
        </p:xfrm>
        <a:graphic>
          <a:graphicData uri="http://schemas.openxmlformats.org/drawingml/2006/table">
            <a:tbl>
              <a:tblPr firstRow="1" firstCol="1" bandRow="1"/>
              <a:tblGrid>
                <a:gridCol w="2160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247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946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Música 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Francisco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Vargas.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 Cariñe Mena.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59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3. Escuchar música en forma abundante de diversos contextos y culturas poniendo énfasis en: Tradición escrita (docta), música de compositores chilenos y del mundo.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14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Cantan con naturalidad, adoptando una postura sin tensiones y cuidando la emisión de la voz (respiración, modulación y uso de resonadores).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9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Preparación cuerpo y voz para cantar.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99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Trabajar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el uso del cuidado de emisión de la voz </a:t>
                      </a:r>
                      <a:r>
                        <a:rPr lang="es-ES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(respiración, modulación y uso de resonadores).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</a:t>
                      </a:r>
                      <a:r>
                        <a:rPr lang="es-CL" sz="1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salida online </a:t>
                      </a:r>
                      <a:r>
                        <a:rPr lang="es-CL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enviar fotografía al correo ines.carine@colegio-jeanpiaget.cl.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Fecha el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22/10/20</a:t>
                      </a: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897"/>
            <a:ext cx="2232248" cy="57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72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43226" y="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62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53113" y="693565"/>
            <a:ext cx="825236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Inicio</a:t>
            </a:r>
            <a:br>
              <a:rPr lang="es-C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Activación Conocimientos </a:t>
            </a:r>
            <a:r>
              <a:rPr lang="es-C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Previos</a:t>
            </a:r>
          </a:p>
          <a:p>
            <a:pPr algn="ctr"/>
            <a:endParaRPr lang="es-CL" sz="2800" dirty="0" smtClean="0"/>
          </a:p>
          <a:p>
            <a:endParaRPr lang="es-CL" sz="2000" dirty="0" smtClean="0">
              <a:latin typeface="Comic Sans MS" panose="030F0702030302020204" pitchFamily="66" charset="0"/>
            </a:endParaRPr>
          </a:p>
          <a:p>
            <a:r>
              <a:rPr lang="es-CL" sz="2000" dirty="0" smtClean="0">
                <a:latin typeface="Comic Sans MS" panose="030F0702030302020204" pitchFamily="66" charset="0"/>
              </a:rPr>
              <a:t>1.- ¿Qué es la voz</a:t>
            </a:r>
            <a:r>
              <a:rPr lang="es-CL" sz="2000" dirty="0">
                <a:latin typeface="Comic Sans MS" panose="030F0702030302020204" pitchFamily="66" charset="0"/>
              </a:rPr>
              <a:t> </a:t>
            </a:r>
            <a:r>
              <a:rPr lang="es-CL" sz="2000" dirty="0" smtClean="0">
                <a:latin typeface="Comic Sans MS" panose="030F0702030302020204" pitchFamily="66" charset="0"/>
              </a:rPr>
              <a:t>y </a:t>
            </a:r>
            <a:r>
              <a:rPr lang="es-CL" sz="2000" dirty="0" smtClean="0">
                <a:latin typeface="Comic Sans MS" panose="030F0702030302020204" pitchFamily="66" charset="0"/>
              </a:rPr>
              <a:t>cuándo </a:t>
            </a:r>
            <a:r>
              <a:rPr lang="es-CL" sz="2000" dirty="0" smtClean="0">
                <a:latin typeface="Comic Sans MS" panose="030F0702030302020204" pitchFamily="66" charset="0"/>
              </a:rPr>
              <a:t>ocurre?</a:t>
            </a: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 smtClean="0">
              <a:latin typeface="Comic Sans MS" panose="030F0702030302020204" pitchFamily="66" charset="0"/>
            </a:endParaRPr>
          </a:p>
          <a:p>
            <a:r>
              <a:rPr lang="es-CL" sz="2000" dirty="0" smtClean="0">
                <a:latin typeface="Comic Sans MS" panose="030F0702030302020204" pitchFamily="66" charset="0"/>
              </a:rPr>
              <a:t>2.-¿Las voces humanas son todas iguales?</a:t>
            </a:r>
          </a:p>
          <a:p>
            <a:r>
              <a:rPr lang="es-CL" sz="2000" dirty="0" smtClean="0">
                <a:latin typeface="Comic Sans MS" panose="030F0702030302020204" pitchFamily="66" charset="0"/>
              </a:rPr>
              <a:t>¿Por qué?</a:t>
            </a:r>
          </a:p>
          <a:p>
            <a:endParaRPr lang="es-CL" sz="2000" dirty="0" smtClean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r>
              <a:rPr lang="es-CL" sz="2000" dirty="0" smtClean="0">
                <a:latin typeface="Comic Sans MS" panose="030F0702030302020204" pitchFamily="66" charset="0"/>
              </a:rPr>
              <a:t>3.-¿Sabes cuales son los órganos que interfieren en la articulación de nuestra fonación?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5" y="64200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antante Gifs Animado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118"/>
            <a:ext cx="1584176" cy="209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ifs animados de Signos de Interrogación ~ Gifmania | Signo de  interrogación, Signos de puntuacion, Preguntas al aza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362" y="4581128"/>
            <a:ext cx="1699638" cy="207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2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95736" y="218914"/>
            <a:ext cx="4248472" cy="707886"/>
          </a:xfrm>
          <a:prstGeom prst="rect">
            <a:avLst/>
          </a:prstGeom>
          <a:gradFill>
            <a:gsLst>
              <a:gs pos="4700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s-CL" sz="4000" dirty="0" smtClean="0"/>
              <a:t>   Motivación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9932"/>
            <a:ext cx="12557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83568" y="1152069"/>
            <a:ext cx="816084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 smtClean="0"/>
              <a:t>Comenzaremos </a:t>
            </a:r>
            <a:r>
              <a:rPr lang="es-CL" sz="2000" dirty="0"/>
              <a:t>por realizar un ejercicio rítmico, da </a:t>
            </a:r>
            <a:r>
              <a:rPr lang="es-CL" sz="2000" dirty="0" err="1"/>
              <a:t>click</a:t>
            </a:r>
            <a:r>
              <a:rPr lang="es-CL" sz="2000" dirty="0"/>
              <a:t> en el siguiente link:   </a:t>
            </a:r>
            <a:endParaRPr lang="es-CL" sz="2000" dirty="0" smtClean="0"/>
          </a:p>
          <a:p>
            <a:r>
              <a:rPr lang="es-ES" dirty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www.youtube.com/watch?v=tgbYZWfeVaM</a:t>
            </a:r>
            <a:endParaRPr lang="es-ES" dirty="0" smtClean="0"/>
          </a:p>
          <a:p>
            <a:endParaRPr lang="es-ES" dirty="0" smtClean="0"/>
          </a:p>
          <a:p>
            <a:r>
              <a:rPr lang="es-CL" sz="2000" dirty="0" smtClean="0">
                <a:solidFill>
                  <a:prstClr val="black"/>
                </a:solidFill>
              </a:rPr>
              <a:t>Musicograma (La familia Addams).</a:t>
            </a:r>
          </a:p>
          <a:p>
            <a:endParaRPr lang="es-CL" sz="2000" dirty="0"/>
          </a:p>
          <a:p>
            <a:endParaRPr lang="es-CL" sz="2000" dirty="0">
              <a:hlinkClick r:id="rId4"/>
            </a:endParaRPr>
          </a:p>
          <a:p>
            <a:endParaRPr lang="es-CL" sz="2000" b="1" dirty="0" smtClean="0"/>
          </a:p>
          <a:p>
            <a:endParaRPr lang="es-CL" dirty="0"/>
          </a:p>
        </p:txBody>
      </p:sp>
      <p:pic>
        <p:nvPicPr>
          <p:cNvPr id="2050" name="Picture 2" descr="Animated icon : camera in 2020 | Animated icons, Animation, Animated images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6" y="2996952"/>
            <a:ext cx="3575240" cy="268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apping Hands GIF - Clapping Hands Clap - Descubre &amp; Comparte GIFs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121" y="1644197"/>
            <a:ext cx="1027423" cy="102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ddams Family Family Picture GIF - AddamsFamily FamilyPicture - Descubre &amp;  Comparte GIF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290" y="2739902"/>
            <a:ext cx="4972025" cy="31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0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5" y="64200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683568" y="1002018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000000"/>
                </a:solidFill>
              </a:rPr>
              <a:t>Para comenzar es importante responder a la siguiente pregunta:</a:t>
            </a:r>
          </a:p>
          <a:p>
            <a:r>
              <a:rPr lang="es-ES" sz="2000" b="1" dirty="0" smtClean="0">
                <a:solidFill>
                  <a:srgbClr val="000000"/>
                </a:solidFill>
              </a:rPr>
              <a:t>¿Cómo se produce la voz?</a:t>
            </a:r>
            <a:endParaRPr lang="es-ES" sz="2000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Como se produce la voz - El canto un gran ar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" t="21209" r="4247"/>
          <a:stretch/>
        </p:blipFill>
        <p:spPr bwMode="auto">
          <a:xfrm>
            <a:off x="1043608" y="1897071"/>
            <a:ext cx="6840760" cy="4321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Rectángulo"/>
          <p:cNvSpPr/>
          <p:nvPr/>
        </p:nvSpPr>
        <p:spPr>
          <a:xfrm>
            <a:off x="1763688" y="230076"/>
            <a:ext cx="5256584" cy="584775"/>
          </a:xfrm>
          <a:prstGeom prst="rect">
            <a:avLst/>
          </a:prstGeom>
          <a:gradFill>
            <a:gsLst>
              <a:gs pos="47000">
                <a:srgbClr val="66FF99"/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s-CL" sz="3200" dirty="0" smtClean="0"/>
              <a:t>   Desarrollo de la clase</a:t>
            </a:r>
            <a:r>
              <a:rPr lang="es-CL" sz="1400" dirty="0" smtClean="0"/>
              <a:t> 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23714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511" y="21491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469496" y="329719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000000"/>
                </a:solidFill>
              </a:rPr>
              <a:t>Observa con atención cómo se clasifican los tipos de voces.</a:t>
            </a:r>
            <a:endParaRPr lang="es-ES" sz="2000" b="1" dirty="0">
              <a:solidFill>
                <a:srgbClr val="00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20444" y="5567216"/>
            <a:ext cx="7707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A continuación te invito a observar el siguiente video:</a:t>
            </a:r>
            <a:endParaRPr lang="es-ES" b="1" dirty="0">
              <a:hlinkClick r:id="rId3"/>
            </a:endParaRPr>
          </a:p>
          <a:p>
            <a:r>
              <a:rPr lang="es-ES" dirty="0" smtClean="0">
                <a:hlinkClick r:id="rId3"/>
              </a:rPr>
              <a:t>https</a:t>
            </a:r>
            <a:r>
              <a:rPr lang="es-ES" dirty="0">
                <a:hlinkClick r:id="rId3"/>
              </a:rPr>
              <a:t>://</a:t>
            </a:r>
            <a:r>
              <a:rPr lang="es-ES" dirty="0" smtClean="0">
                <a:hlinkClick r:id="rId3"/>
              </a:rPr>
              <a:t>www.youtube.com/watch?v=UTwNMxe42Hs</a:t>
            </a:r>
            <a:endParaRPr lang="es-ES" dirty="0" smtClean="0"/>
          </a:p>
          <a:p>
            <a:r>
              <a:rPr lang="es-ES" dirty="0">
                <a:hlinkClick r:id="rId4"/>
              </a:rPr>
              <a:t>https://</a:t>
            </a:r>
            <a:r>
              <a:rPr lang="es-ES" dirty="0" smtClean="0">
                <a:hlinkClick r:id="rId4"/>
              </a:rPr>
              <a:t>www.youtube.com/watch?v=SyCZpSvb2IA</a:t>
            </a:r>
            <a:endParaRPr lang="es-ES" dirty="0"/>
          </a:p>
          <a:p>
            <a:r>
              <a:rPr lang="es-ES" dirty="0"/>
              <a:t>(clasificación tipos de voces)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44" y="836712"/>
            <a:ext cx="7939987" cy="4522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328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5" y="64200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467544" y="496291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000000"/>
                </a:solidFill>
              </a:rPr>
              <a:t>Y así se ordenan los rangos vocálicos en la escala de nota musical. </a:t>
            </a:r>
            <a:endParaRPr lang="es-ES" sz="2000" b="1" dirty="0">
              <a:solidFill>
                <a:srgbClr val="000000"/>
              </a:solidFill>
            </a:endParaRPr>
          </a:p>
        </p:txBody>
      </p:sp>
      <p:pic>
        <p:nvPicPr>
          <p:cNvPr id="3" name="Picture 2" descr="CLASIFICACIÓN DE LAS VOC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6701"/>
            <a:ext cx="8640960" cy="50045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23603" y="5870469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A continuación observemos esta demostración: </a:t>
            </a:r>
            <a:endParaRPr lang="es-ES" dirty="0" smtClean="0">
              <a:hlinkClick r:id="rId4"/>
            </a:endParaRPr>
          </a:p>
          <a:p>
            <a:r>
              <a:rPr lang="es-ES" dirty="0" smtClean="0">
                <a:hlinkClick r:id="rId4"/>
              </a:rPr>
              <a:t>https</a:t>
            </a:r>
            <a:r>
              <a:rPr lang="es-ES" dirty="0">
                <a:hlinkClick r:id="rId4"/>
              </a:rPr>
              <a:t>://www.youtube.com/watch?v=epEqYPHJxhY</a:t>
            </a:r>
            <a:endParaRPr lang="es-ES" dirty="0"/>
          </a:p>
          <a:p>
            <a:r>
              <a:rPr lang="es-ES" dirty="0"/>
              <a:t>(Do-re-mi pista con </a:t>
            </a:r>
            <a:r>
              <a:rPr lang="es-ES" dirty="0" smtClean="0"/>
              <a:t>voz)</a:t>
            </a:r>
            <a:endParaRPr lang="es-ES" dirty="0"/>
          </a:p>
        </p:txBody>
      </p:sp>
      <p:pic>
        <p:nvPicPr>
          <p:cNvPr id="9" name="Picture 2" descr="gif. click for animation | Гифу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3344"/>
            <a:ext cx="1728190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04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7462</TotalTime>
  <Words>435</Words>
  <Application>Microsoft Office PowerPoint</Application>
  <PresentationFormat>Presentación en pantalla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PLANIFICACIÓN  CLASES VIRTUALES  MÚSICA SEMANA N°30 6º A FECHA: 22 de Octubre del  2020.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245</cp:revision>
  <dcterms:created xsi:type="dcterms:W3CDTF">2020-07-06T03:06:52Z</dcterms:created>
  <dcterms:modified xsi:type="dcterms:W3CDTF">2020-10-18T20:29:33Z</dcterms:modified>
</cp:coreProperties>
</file>