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8" r:id="rId2"/>
    <p:sldId id="256" r:id="rId3"/>
    <p:sldId id="294" r:id="rId4"/>
    <p:sldId id="295" r:id="rId5"/>
    <p:sldId id="323" r:id="rId6"/>
    <p:sldId id="322" r:id="rId7"/>
    <p:sldId id="324" r:id="rId8"/>
    <p:sldId id="340" r:id="rId9"/>
    <p:sldId id="325" r:id="rId10"/>
    <p:sldId id="326" r:id="rId11"/>
    <p:sldId id="342" r:id="rId12"/>
    <p:sldId id="297" r:id="rId13"/>
    <p:sldId id="328" r:id="rId14"/>
    <p:sldId id="329" r:id="rId15"/>
    <p:sldId id="341" r:id="rId16"/>
    <p:sldId id="331" r:id="rId17"/>
    <p:sldId id="332" r:id="rId18"/>
    <p:sldId id="334" r:id="rId19"/>
    <p:sldId id="337" r:id="rId20"/>
    <p:sldId id="336" r:id="rId21"/>
    <p:sldId id="338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C4FF"/>
    <a:srgbClr val="99FF66"/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434" autoAdjust="0"/>
  </p:normalViewPr>
  <p:slideViewPr>
    <p:cSldViewPr>
      <p:cViewPr>
        <p:scale>
          <a:sx n="77" d="100"/>
          <a:sy n="77" d="100"/>
        </p:scale>
        <p:origin x="-133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90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3.gif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Clase N°1</a:t>
            </a: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6 año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27 de Octubre del  </a:t>
            </a:r>
            <a:r>
              <a:rPr lang="es-CL" sz="2800" dirty="0"/>
              <a:t>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443906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89" y="64200"/>
            <a:ext cx="843661" cy="7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44742" y="385522"/>
            <a:ext cx="2520280" cy="6237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LEO Y COMPRENDO</a:t>
            </a:r>
            <a:endParaRPr lang="es-CL" b="1" dirty="0"/>
          </a:p>
        </p:txBody>
      </p:sp>
      <p:sp>
        <p:nvSpPr>
          <p:cNvPr id="7" name="6 Rectángulo"/>
          <p:cNvSpPr/>
          <p:nvPr/>
        </p:nvSpPr>
        <p:spPr>
          <a:xfrm>
            <a:off x="539551" y="1009290"/>
            <a:ext cx="7813938" cy="1267582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 smtClean="0"/>
              <a:t>2.- En </a:t>
            </a:r>
            <a:r>
              <a:rPr lang="es-CL" b="1" dirty="0"/>
              <a:t>esta y la próxima clase realizaremos un cómic, </a:t>
            </a:r>
            <a:r>
              <a:rPr lang="es-CL" dirty="0"/>
              <a:t>que esté ambientado en un lugar real, que te permita entregar información a través de una historia entretenida. Para comenzar, </a:t>
            </a:r>
            <a:r>
              <a:rPr lang="es-CL" b="1" dirty="0"/>
              <a:t>escoge el lugar </a:t>
            </a:r>
            <a:r>
              <a:rPr lang="es-CL" dirty="0"/>
              <a:t>en el que transcurrirá la historia: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33705"/>
              </p:ext>
            </p:extLst>
          </p:nvPr>
        </p:nvGraphicFramePr>
        <p:xfrm>
          <a:off x="539551" y="2276872"/>
          <a:ext cx="7809487" cy="39604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809487"/>
              </a:tblGrid>
              <a:tr h="3960440">
                <a:tc>
                  <a:txBody>
                    <a:bodyPr/>
                    <a:lstStyle/>
                    <a:p>
                      <a:r>
                        <a:rPr lang="es-CL" sz="1800" b="0" dirty="0" smtClean="0"/>
                        <a:t>• El Valle de la luna, San Pedro de Atacama.</a:t>
                      </a:r>
                    </a:p>
                    <a:p>
                      <a:endParaRPr lang="es-CL" sz="1800" b="0" dirty="0" smtClean="0"/>
                    </a:p>
                    <a:p>
                      <a:r>
                        <a:rPr lang="es-CL" sz="1800" b="0" dirty="0" smtClean="0"/>
                        <a:t>• Reserva Nacional Futaleufú.</a:t>
                      </a:r>
                    </a:p>
                    <a:p>
                      <a:endParaRPr lang="es-CL" sz="1800" b="0" dirty="0" smtClean="0"/>
                    </a:p>
                    <a:p>
                      <a:r>
                        <a:rPr lang="es-CL" sz="1800" b="0" dirty="0" smtClean="0"/>
                        <a:t>• Cerros de Valparaíso.</a:t>
                      </a:r>
                    </a:p>
                    <a:p>
                      <a:endParaRPr lang="es-CL" sz="1800" b="0" dirty="0" smtClean="0"/>
                    </a:p>
                    <a:p>
                      <a:r>
                        <a:rPr lang="es-CL" sz="1800" b="0" dirty="0" smtClean="0"/>
                        <a:t>• Torres del Paine.</a:t>
                      </a:r>
                    </a:p>
                    <a:p>
                      <a:endParaRPr lang="es-CL" sz="1800" b="0" dirty="0" smtClean="0"/>
                    </a:p>
                    <a:p>
                      <a:r>
                        <a:rPr lang="es-CL" sz="1800" b="0" dirty="0" smtClean="0"/>
                        <a:t>• La cueva del </a:t>
                      </a:r>
                      <a:r>
                        <a:rPr lang="es-CL" sz="1800" b="0" dirty="0" err="1" smtClean="0"/>
                        <a:t>Milodón</a:t>
                      </a:r>
                      <a:r>
                        <a:rPr lang="es-CL" sz="1800" b="0" dirty="0" smtClean="0"/>
                        <a:t>.</a:t>
                      </a:r>
                    </a:p>
                    <a:p>
                      <a:endParaRPr lang="es-CL" dirty="0" smtClean="0"/>
                    </a:p>
                    <a:p>
                      <a:r>
                        <a:rPr lang="es-CL" dirty="0" smtClean="0"/>
                        <a:t>Visualiza</a:t>
                      </a:r>
                      <a:r>
                        <a:rPr lang="es-CL" baseline="0" dirty="0" smtClean="0"/>
                        <a:t> con atención las imágenes que te inspirarán para tu escritura creativa:</a:t>
                      </a:r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Flecha a la derecha con bandas 1"/>
          <p:cNvSpPr/>
          <p:nvPr/>
        </p:nvSpPr>
        <p:spPr>
          <a:xfrm>
            <a:off x="6300192" y="5517232"/>
            <a:ext cx="1800200" cy="57606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Feliz niña niño lindo con signo de lámpara de idea | Vector Premi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425"/>
            <a:ext cx="2049285" cy="247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89" y="64200"/>
            <a:ext cx="843661" cy="7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San Pedro de Atacama: tour al atardecer del Valle de la Luna - San Pedro de  Atacama, Chile | GetYour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64" y="143361"/>
            <a:ext cx="3426239" cy="1763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98156" y="1922126"/>
            <a:ext cx="4163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prstClr val="black"/>
                </a:solidFill>
              </a:rPr>
              <a:t>El Valle de la luna, San Pedro de Atacama</a:t>
            </a:r>
            <a:r>
              <a:rPr lang="es-CL" dirty="0">
                <a:solidFill>
                  <a:prstClr val="black"/>
                </a:solidFill>
              </a:rPr>
              <a:t>.</a:t>
            </a:r>
            <a:endParaRPr lang="es-ES" sz="1600" dirty="0"/>
          </a:p>
        </p:txBody>
      </p:sp>
      <p:pic>
        <p:nvPicPr>
          <p:cNvPr id="4100" name="Picture 4" descr="Reserva Nacional Futaleufu, Ch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37" y="148097"/>
            <a:ext cx="3426239" cy="1758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ómo desarrollar nuestras ciudades? | Fundación P!en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29" y="2287081"/>
            <a:ext cx="3426239" cy="1763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orres del Paine (Chile): Tips para viajar e información út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64" y="4415691"/>
            <a:ext cx="3426239" cy="1944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37" y="4455006"/>
            <a:ext cx="3426239" cy="1935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5152541" y="1900280"/>
            <a:ext cx="2848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Reserva Nacional Futaleufú</a:t>
            </a:r>
            <a:r>
              <a:rPr lang="es-CL" dirty="0"/>
              <a:t>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758580" y="4046359"/>
            <a:ext cx="2191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Cerros de Valparaíso</a:t>
            </a:r>
            <a:r>
              <a:rPr lang="es-CL" dirty="0"/>
              <a:t>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585350" y="6425851"/>
            <a:ext cx="1988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Torres del Paine.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432874" y="6425225"/>
            <a:ext cx="226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La cueva del Milodón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9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123728" y="251714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Lenguaje y Comunicación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31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701109" y="123697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345625" y="5301208"/>
            <a:ext cx="3528392" cy="12020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/>
              <a:t>Enviar fotografía de este ticket de salida al: 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ximena.gallardo@colegio-jeanpiaget.cl</a:t>
            </a:r>
            <a:endParaRPr lang="es-C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85" y="4394"/>
            <a:ext cx="847790" cy="7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95916" y="1946098"/>
            <a:ext cx="6956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1.-¿Qué aspectos componen la estructura de un cómic? Y ¿cuáles son sus partes?  </a:t>
            </a:r>
            <a:endParaRPr lang="es-CL" b="1" dirty="0" smtClean="0"/>
          </a:p>
          <a:p>
            <a:r>
              <a:rPr lang="es-CL" b="1" dirty="0" smtClean="0"/>
              <a:t>_______________________________________________________________________________________________________________________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0" name="8 Rectángulo"/>
          <p:cNvSpPr/>
          <p:nvPr/>
        </p:nvSpPr>
        <p:spPr>
          <a:xfrm>
            <a:off x="495916" y="3023428"/>
            <a:ext cx="73164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b="1" dirty="0"/>
          </a:p>
          <a:p>
            <a:endParaRPr lang="es-CL" b="1" dirty="0" smtClean="0"/>
          </a:p>
          <a:p>
            <a:r>
              <a:rPr lang="es-CL" b="1" dirty="0" smtClean="0"/>
              <a:t>2.- ¿Cómo </a:t>
            </a:r>
            <a:r>
              <a:rPr lang="es-CL" b="1" dirty="0" smtClean="0"/>
              <a:t>podrías lograr que tu cómic sea de interés para el lector? Menciona al menos 2 características.</a:t>
            </a:r>
            <a:r>
              <a:rPr lang="es-CL" dirty="0" smtClean="0"/>
              <a:t> </a:t>
            </a:r>
            <a:endParaRPr lang="es-CL" dirty="0" smtClean="0"/>
          </a:p>
          <a:p>
            <a:r>
              <a:rPr lang="es-CL" dirty="0" smtClean="0"/>
              <a:t>____________________________________________________________________________________________________________________________</a:t>
            </a:r>
            <a:endParaRPr lang="es-CL" dirty="0"/>
          </a:p>
        </p:txBody>
      </p:sp>
      <p:pic>
        <p:nvPicPr>
          <p:cNvPr id="1026" name="Picture 2" descr="PERIODO 2 | APRENDO JUGA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74" y="504996"/>
            <a:ext cx="2015155" cy="2020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77" y="4899216"/>
            <a:ext cx="1889438" cy="18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" y="116632"/>
            <a:ext cx="1165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06140" y="1700808"/>
            <a:ext cx="75542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800" dirty="0" smtClean="0"/>
          </a:p>
          <a:p>
            <a:pPr algn="ctr"/>
            <a:r>
              <a:rPr lang="es-CL" sz="2800" dirty="0" smtClean="0"/>
              <a:t>PLANIFICACIÓN  </a:t>
            </a:r>
            <a:r>
              <a:rPr lang="es-CL" sz="2800" dirty="0"/>
              <a:t>CLASES VIRTUALES</a:t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</a:t>
            </a:r>
            <a:r>
              <a:rPr lang="es-CL" sz="2800" dirty="0" smtClean="0"/>
              <a:t>N°2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6 año A</a:t>
            </a:r>
            <a:br>
              <a:rPr lang="es-CL" sz="2800" dirty="0"/>
            </a:br>
            <a:r>
              <a:rPr lang="es-CL" sz="2800" dirty="0"/>
              <a:t>FECHA: </a:t>
            </a:r>
            <a:r>
              <a:rPr lang="es-CL" sz="2800" dirty="0" smtClean="0"/>
              <a:t>30 de </a:t>
            </a:r>
            <a:r>
              <a:rPr lang="es-CL" sz="2800" dirty="0"/>
              <a:t>Octubre del  2020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4813994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sz="1400" b="1" i="1" dirty="0" smtClean="0"/>
              <a:t>Colegio </a:t>
            </a:r>
            <a:r>
              <a:rPr lang="es-CL" sz="1400" b="1" i="1" dirty="0"/>
              <a:t>Jean Piaget</a:t>
            </a:r>
          </a:p>
          <a:p>
            <a:r>
              <a:rPr lang="es-CL" sz="1400" b="1" i="1" dirty="0"/>
              <a:t>Mi escuela, un lugar para aprender y crecer en un ambiente saludable</a:t>
            </a:r>
          </a:p>
        </p:txBody>
      </p:sp>
    </p:spTree>
    <p:extLst>
      <p:ext uri="{BB962C8B-B14F-4D97-AF65-F5344CB8AC3E}">
        <p14:creationId xmlns:p14="http://schemas.microsoft.com/office/powerpoint/2010/main" val="2336661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1930"/>
              </p:ext>
            </p:extLst>
          </p:nvPr>
        </p:nvGraphicFramePr>
        <p:xfrm>
          <a:off x="107504" y="908720"/>
          <a:ext cx="8856984" cy="5667481"/>
        </p:xfrm>
        <a:graphic>
          <a:graphicData uri="http://schemas.openxmlformats.org/drawingml/2006/table">
            <a:tbl>
              <a:tblPr firstRow="1" firstCol="1" bandRow="1"/>
              <a:tblGrid>
                <a:gridCol w="2177947"/>
                <a:gridCol w="6679037"/>
              </a:tblGrid>
              <a:tr h="4162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 Mena.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7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18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Escribir, revisar y editar sus textos para satisfacer un propósito y transmitir sus ideas con claridad. Durante este proceso: agregan ejemplos, datos y justificaciones para profundizar las ideas.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Desarrollan ideas que son relevantes para el tema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Utilizan un registro acorde al destinatario y al propósito del texto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Escritura creativa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/escriben, imaginan, revisan y editan.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CLASE N°2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Crear un cómic que tenga como objetivo enseñar sobre el lugar investigado la clase anterior, a través de una historia lúdica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9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23/10/20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n 2" descr="La Inclusión Escolar Nos Beneficia a Todos (con imágenes) | Dibujo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160240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24474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58283"/>
              </p:ext>
            </p:extLst>
          </p:nvPr>
        </p:nvGraphicFramePr>
        <p:xfrm>
          <a:off x="535569" y="1772812"/>
          <a:ext cx="5692611" cy="4824540"/>
        </p:xfrm>
        <a:graphic>
          <a:graphicData uri="http://schemas.openxmlformats.org/drawingml/2006/table">
            <a:tbl>
              <a:tblPr firstRow="1" firstCol="1" bandRow="1"/>
              <a:tblGrid>
                <a:gridCol w="569777"/>
                <a:gridCol w="569777"/>
                <a:gridCol w="569132"/>
                <a:gridCol w="569132"/>
                <a:gridCol w="569132"/>
                <a:gridCol w="569132"/>
                <a:gridCol w="569132"/>
                <a:gridCol w="569132"/>
                <a:gridCol w="569132"/>
                <a:gridCol w="569133"/>
              </a:tblGrid>
              <a:tr h="4878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78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78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372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Ñ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Ñ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78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78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78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Ñ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78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78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78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19" marR="50219" marT="85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6367850" y="1777139"/>
            <a:ext cx="2880320" cy="1545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PISTAS</a:t>
            </a: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COMIC - CARTUCHO - BOCADILLO – VIÑETA – DIALOGOS – PERSONAJES – </a:t>
            </a:r>
            <a:r>
              <a:rPr lang="es-E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SECUENCIA - </a:t>
            </a:r>
            <a:r>
              <a:rPr lang="es-E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ACCIONES</a:t>
            </a:r>
            <a:endParaRPr lang="es-E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98072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n/>
                <a:solidFill>
                  <a:srgbClr val="7030A0"/>
                </a:solidFill>
              </a:rPr>
              <a:t>Atención, </a:t>
            </a:r>
            <a:r>
              <a:rPr lang="es-ES" sz="2000" b="1" dirty="0" smtClean="0">
                <a:ln/>
                <a:solidFill>
                  <a:srgbClr val="7030A0"/>
                </a:solidFill>
              </a:rPr>
              <a:t>descubre en la siguiente sopa de letras las palabras claves para que compone un cómic. </a:t>
            </a:r>
            <a:endParaRPr lang="es-ES" sz="2000" b="1" dirty="0">
              <a:ln/>
              <a:solidFill>
                <a:srgbClr val="7030A0"/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1115616" y="184317"/>
            <a:ext cx="6692394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</a:t>
            </a:r>
            <a:r>
              <a:rPr lang="es-CL" sz="3600" dirty="0" smtClean="0"/>
              <a:t>Motivación: Desafío No literario</a:t>
            </a:r>
            <a:endParaRPr lang="es-CL" dirty="0"/>
          </a:p>
        </p:txBody>
      </p:sp>
      <p:pic>
        <p:nvPicPr>
          <p:cNvPr id="2050" name="Picture 2" descr="Comic Book Wow Sticker by Burnaby Heights for iOS &amp; Android | GI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17" y="3410831"/>
            <a:ext cx="2190391" cy="21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w Nhra Sticker by Straightline Strategy Group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13" y="5229200"/>
            <a:ext cx="2452326" cy="137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142" y="357806"/>
            <a:ext cx="5249763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686741"/>
            <a:ext cx="8388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latin typeface="Kristen ITC" panose="03050502040202030202" pitchFamily="66" charset="0"/>
              </a:rPr>
              <a:t> </a:t>
            </a:r>
            <a:r>
              <a:rPr lang="es-CL" sz="2000" dirty="0">
                <a:latin typeface="Britannic Bold" panose="020B0903060703020204" pitchFamily="34" charset="0"/>
                <a:cs typeface="Iskoola Pota" panose="020B0502040204020203" pitchFamily="34" charset="0"/>
              </a:rPr>
              <a:t>Responde en tu cuaderno: </a:t>
            </a:r>
            <a:endParaRPr lang="es-CL" sz="2000" dirty="0" smtClean="0">
              <a:latin typeface="Britannic Bold" panose="020B0903060703020204" pitchFamily="34" charset="0"/>
              <a:cs typeface="Iskoola Pota" panose="020B0502040204020203" pitchFamily="34" charset="0"/>
            </a:endParaRPr>
          </a:p>
          <a:p>
            <a:endParaRPr lang="es-CL" sz="2000" dirty="0" smtClean="0">
              <a:latin typeface="Britannic Bold" panose="020B0903060703020204" pitchFamily="34" charset="0"/>
              <a:cs typeface="Iskoola Pota" panose="020B0502040204020203" pitchFamily="34" charset="0"/>
            </a:endParaRPr>
          </a:p>
          <a:p>
            <a:r>
              <a:rPr lang="es-CL" sz="2000" dirty="0" smtClean="0">
                <a:latin typeface="Britannic Bold" panose="020B0903060703020204" pitchFamily="34" charset="0"/>
                <a:cs typeface="Iskoola Pota" panose="020B0502040204020203" pitchFamily="34" charset="0"/>
              </a:rPr>
              <a:t>1.-¿ A qué tipo de textos pertenecen los cómic?</a:t>
            </a:r>
          </a:p>
          <a:p>
            <a:r>
              <a:rPr lang="es-CL" sz="2000" dirty="0" smtClean="0">
                <a:latin typeface="Britannic Bold" panose="020B0903060703020204" pitchFamily="34" charset="0"/>
                <a:cs typeface="Iskoola Pota" panose="020B0502040204020203" pitchFamily="34" charset="0"/>
              </a:rPr>
              <a:t>________________________________________________________________________________________________________________________________</a:t>
            </a:r>
          </a:p>
          <a:p>
            <a:endParaRPr lang="es-CL" sz="2000" dirty="0">
              <a:latin typeface="Britannic Bold" panose="020B0903060703020204" pitchFamily="34" charset="0"/>
              <a:cs typeface="Iskoola Pota" panose="020B0502040204020203" pitchFamily="34" charset="0"/>
            </a:endParaRPr>
          </a:p>
          <a:p>
            <a:r>
              <a:rPr lang="es-CL" sz="2000" dirty="0" smtClean="0">
                <a:latin typeface="Britannic Bold" panose="020B0903060703020204" pitchFamily="34" charset="0"/>
                <a:cs typeface="Iskoola Pota" panose="020B0502040204020203" pitchFamily="34" charset="0"/>
              </a:rPr>
              <a:t>2.- ¿Cuál es el propósito de este tipo de texto?</a:t>
            </a:r>
            <a:endParaRPr lang="es-CL" sz="2000" dirty="0">
              <a:latin typeface="Britannic Bold" panose="020B0903060703020204" pitchFamily="34" charset="0"/>
              <a:cs typeface="Iskoola Pota" panose="020B0502040204020203" pitchFamily="34" charset="0"/>
            </a:endParaRPr>
          </a:p>
          <a:p>
            <a:r>
              <a:rPr lang="es-CL" sz="2000" dirty="0" smtClean="0">
                <a:latin typeface="Britannic Bold" panose="020B0903060703020204" pitchFamily="34" charset="0"/>
                <a:cs typeface="Iskoola Pota" panose="020B0502040204020203" pitchFamily="34" charset="0"/>
              </a:rPr>
              <a:t>________________________________________________________________________________________________________________________________</a:t>
            </a:r>
            <a:endParaRPr lang="es-CL" sz="2000" dirty="0">
              <a:latin typeface="Britannic Bold" panose="020B0903060703020204" pitchFamily="34" charset="0"/>
              <a:cs typeface="Iskoola Pota" panose="020B0502040204020203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75" y="132782"/>
            <a:ext cx="1060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8026"/>
            <a:ext cx="1858524" cy="227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178;p22" descr="Los Segundos del Lorca: ¡Trabajamos la Unidad 2 de Lengua!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8926" y="-161901"/>
            <a:ext cx="19812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Normal 1 3º 1º Gonzalez Antonell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25631"/>
            <a:ext cx="1656184" cy="21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1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45362" y="459348"/>
            <a:ext cx="6181268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PROFUNDICEMOS NUESTROS CONOCIMIENTOS</a:t>
            </a:r>
            <a:endParaRPr lang="es-CL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971600" y="1256873"/>
            <a:ext cx="72728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ESTRUCTURA DEL CÓMIC</a:t>
            </a:r>
            <a:endParaRPr lang="es-CL" sz="20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73783"/>
            <a:ext cx="1060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6"/>
          <a:stretch/>
        </p:blipFill>
        <p:spPr bwMode="auto">
          <a:xfrm>
            <a:off x="971600" y="2063280"/>
            <a:ext cx="7272808" cy="4534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4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67744" y="435638"/>
            <a:ext cx="4850126" cy="36004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DESARROLLO</a:t>
            </a:r>
            <a:endParaRPr lang="es-CL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755576" y="997646"/>
            <a:ext cx="8064897" cy="30074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 smtClean="0"/>
              <a:t>1.- </a:t>
            </a:r>
            <a:r>
              <a:rPr lang="es-CL" dirty="0"/>
              <a:t>Con el </a:t>
            </a:r>
            <a:r>
              <a:rPr lang="es-CL" b="1" dirty="0"/>
              <a:t>guion</a:t>
            </a:r>
            <a:r>
              <a:rPr lang="es-CL" dirty="0"/>
              <a:t> de tu </a:t>
            </a:r>
            <a:r>
              <a:rPr lang="es-CL" dirty="0" smtClean="0"/>
              <a:t>texto </a:t>
            </a:r>
            <a:r>
              <a:rPr lang="es-CL" b="1" dirty="0" smtClean="0"/>
              <a:t>creado </a:t>
            </a:r>
            <a:r>
              <a:rPr lang="es-CL" dirty="0" smtClean="0"/>
              <a:t>durante la </a:t>
            </a:r>
            <a:r>
              <a:rPr lang="es-CL" b="1" dirty="0" smtClean="0"/>
              <a:t>clase anterior </a:t>
            </a:r>
            <a:r>
              <a:rPr lang="es-CL" dirty="0" smtClean="0"/>
              <a:t>comienza </a:t>
            </a:r>
            <a:r>
              <a:rPr lang="es-CL" dirty="0"/>
              <a:t>a elaborar tu cómic. Consigue materiales </a:t>
            </a:r>
            <a:r>
              <a:rPr lang="es-CL" dirty="0" smtClean="0"/>
              <a:t>que estén </a:t>
            </a:r>
            <a:r>
              <a:rPr lang="es-CL" dirty="0"/>
              <a:t>en tu casa (block, hojas blancas o </a:t>
            </a:r>
            <a:r>
              <a:rPr lang="es-CL" dirty="0" smtClean="0"/>
              <a:t>cartulina</a:t>
            </a:r>
            <a:r>
              <a:rPr lang="es-CL" dirty="0"/>
              <a:t>, lápices de colores, </a:t>
            </a:r>
            <a:r>
              <a:rPr lang="es-CL" dirty="0" err="1"/>
              <a:t>scripto</a:t>
            </a:r>
            <a:r>
              <a:rPr lang="es-CL" dirty="0"/>
              <a:t> o </a:t>
            </a:r>
            <a:r>
              <a:rPr lang="es-CL" dirty="0" smtClean="0"/>
              <a:t>cera, regla</a:t>
            </a:r>
            <a:r>
              <a:rPr lang="es-CL" dirty="0"/>
              <a:t>, </a:t>
            </a:r>
            <a:r>
              <a:rPr lang="es-CL" dirty="0" err="1"/>
              <a:t>etc</a:t>
            </a:r>
            <a:r>
              <a:rPr lang="es-CL" dirty="0"/>
              <a:t>). También puedes trabajar directamente en tu cuaderno. </a:t>
            </a:r>
            <a:endParaRPr lang="es-CL" dirty="0" smtClean="0"/>
          </a:p>
          <a:p>
            <a:r>
              <a:rPr lang="es-CL" b="1" dirty="0" smtClean="0"/>
              <a:t>Recuerda </a:t>
            </a:r>
            <a:r>
              <a:rPr lang="es-CL" b="1" dirty="0"/>
              <a:t>incluir:</a:t>
            </a:r>
          </a:p>
          <a:p>
            <a:r>
              <a:rPr lang="es-CL" dirty="0"/>
              <a:t>• </a:t>
            </a:r>
            <a:r>
              <a:rPr lang="es-CL" b="1" dirty="0"/>
              <a:t>Viñetas </a:t>
            </a:r>
            <a:r>
              <a:rPr lang="es-CL" dirty="0"/>
              <a:t>con imágenes y texto.</a:t>
            </a:r>
          </a:p>
          <a:p>
            <a:r>
              <a:rPr lang="es-CL" dirty="0"/>
              <a:t>• Los </a:t>
            </a:r>
            <a:r>
              <a:rPr lang="es-CL" b="1" dirty="0"/>
              <a:t>diálogos </a:t>
            </a:r>
            <a:r>
              <a:rPr lang="es-CL" dirty="0"/>
              <a:t>se escriben en globos, y su rabillo indica quién está hablando.</a:t>
            </a:r>
          </a:p>
          <a:p>
            <a:r>
              <a:rPr lang="es-CL" dirty="0"/>
              <a:t>• Puede haber </a:t>
            </a:r>
            <a:r>
              <a:rPr lang="es-CL" b="1" dirty="0"/>
              <a:t>un narrador </a:t>
            </a:r>
            <a:r>
              <a:rPr lang="es-CL" dirty="0"/>
              <a:t>que relata la historia en los recuadros.</a:t>
            </a:r>
          </a:p>
          <a:p>
            <a:r>
              <a:rPr lang="es-CL" dirty="0"/>
              <a:t>• Puedes </a:t>
            </a:r>
            <a:r>
              <a:rPr lang="es-CL" b="1" dirty="0"/>
              <a:t>pintar</a:t>
            </a:r>
            <a:r>
              <a:rPr lang="es-CL" dirty="0"/>
              <a:t> los dibujos con colores o en </a:t>
            </a:r>
            <a:r>
              <a:rPr lang="es-CL" b="1" dirty="0"/>
              <a:t>blanco-gris-negro</a:t>
            </a:r>
            <a:r>
              <a:rPr lang="es-CL" dirty="0"/>
              <a:t>. Es importante que</a:t>
            </a:r>
          </a:p>
          <a:p>
            <a:r>
              <a:rPr lang="es-CL" dirty="0"/>
              <a:t>cuides la estética que le da el color y la tonalidad</a:t>
            </a:r>
            <a:r>
              <a:rPr lang="es-CL" dirty="0" smtClean="0"/>
              <a:t>.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755576" y="4170734"/>
            <a:ext cx="8066452" cy="2520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600" dirty="0" smtClean="0"/>
              <a:t>Uno de los personajes de cómic más conocidos estuvo de duelo, su creador Quino falleció  el   </a:t>
            </a:r>
          </a:p>
          <a:p>
            <a:r>
              <a:rPr lang="es-CL" sz="1600" dirty="0"/>
              <a:t>30 de septiembre de 2020</a:t>
            </a:r>
          </a:p>
          <a:p>
            <a:endParaRPr lang="es-CL" sz="1600" dirty="0" smtClean="0"/>
          </a:p>
          <a:p>
            <a:endParaRPr lang="es-CL" sz="1600" dirty="0" smtClean="0"/>
          </a:p>
          <a:p>
            <a:endParaRPr lang="es-CL" sz="1600" dirty="0" smtClean="0"/>
          </a:p>
          <a:p>
            <a:endParaRPr lang="es-CL" sz="1600" dirty="0" smtClean="0"/>
          </a:p>
          <a:p>
            <a:endParaRPr lang="es-CL" sz="1600" dirty="0" smtClean="0"/>
          </a:p>
          <a:p>
            <a:endParaRPr lang="es-CL" sz="1600" dirty="0" smtClean="0"/>
          </a:p>
          <a:p>
            <a:endParaRPr lang="es-CL" sz="1600" dirty="0" smtClean="0"/>
          </a:p>
        </p:txBody>
      </p:sp>
      <p:sp>
        <p:nvSpPr>
          <p:cNvPr id="6" name="Flecha derecha 5"/>
          <p:cNvSpPr/>
          <p:nvPr/>
        </p:nvSpPr>
        <p:spPr>
          <a:xfrm>
            <a:off x="107502" y="4869160"/>
            <a:ext cx="515155" cy="4500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137164" y="2146357"/>
            <a:ext cx="515155" cy="4500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350" y="75329"/>
            <a:ext cx="877500" cy="7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67436"/>
            <a:ext cx="3384376" cy="198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8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75656" y="620688"/>
            <a:ext cx="6264696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CON TODO LO QUE HEMOS APRENDIDO EN ESTA SEMANA </a:t>
            </a:r>
          </a:p>
          <a:p>
            <a:pPr algn="ctr"/>
            <a:r>
              <a:rPr lang="es-CL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ill Sans Ultra Bold Condensed" panose="020B0A06020104020203" pitchFamily="34" charset="0"/>
              </a:rPr>
              <a:t>«MANOS A LA OBRA» </a:t>
            </a:r>
          </a:p>
          <a:p>
            <a:pPr algn="ctr"/>
            <a:r>
              <a:rPr lang="es-CL" sz="2400" dirty="0" smtClean="0"/>
              <a:t>A CREAR TU CÓMIC</a:t>
            </a:r>
            <a:endParaRPr lang="es-CL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6"/>
          <a:stretch/>
        </p:blipFill>
        <p:spPr bwMode="auto">
          <a:xfrm>
            <a:off x="2843808" y="2816843"/>
            <a:ext cx="3796480" cy="3322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78;p22" descr="Los Segundos del Lorca: ¡Trabajamos la Unidad 2 de Lengua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528" y="185826"/>
            <a:ext cx="19812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90" y="2816577"/>
            <a:ext cx="18780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6" y="4708190"/>
            <a:ext cx="2146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9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616226"/>
              </p:ext>
            </p:extLst>
          </p:nvPr>
        </p:nvGraphicFramePr>
        <p:xfrm>
          <a:off x="179512" y="1052736"/>
          <a:ext cx="8784976" cy="5561814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 Mena.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OA18 Escribir, revisar y editar sus textos para satisfacer un propósito y transmitir sus ideas con claridad. Durante este proceso: agregan ejemplos, datos y justificaciones para profundizar las ideas; releen a medida que escriben; aseguran la coherencia y agregan conectores-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5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Desarrollan ideas que son relevantes para el tema</a:t>
                      </a:r>
                      <a:endParaRPr lang="x-none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Utilizan un registro acorde al destinatario y al propósito del texto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Escritura creativa ” /crean, investigan, dibujan y pintan.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CLASE N°1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Crear un cómic que tenga como objetivo enseñar sobre el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lugar investigado la clase anterior, a través de una historia lúdica.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20/10/20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160240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27584" y="908440"/>
            <a:ext cx="8064377" cy="26645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/>
              <a:t>7. Revisa tu </a:t>
            </a:r>
            <a:r>
              <a:rPr lang="es-CL" b="1" dirty="0" smtClean="0"/>
              <a:t>cómic y </a:t>
            </a:r>
            <a:r>
              <a:rPr lang="es-CL" b="1" dirty="0"/>
              <a:t>corrígelo</a:t>
            </a:r>
            <a:r>
              <a:rPr lang="es-CL" dirty="0"/>
              <a:t>. Para ello, te recomendamos:</a:t>
            </a:r>
          </a:p>
          <a:p>
            <a:r>
              <a:rPr lang="es-CL" dirty="0"/>
              <a:t>• Preocúpate de transmitir sus ideas con </a:t>
            </a:r>
            <a:r>
              <a:rPr lang="es-CL" dirty="0" smtClean="0"/>
              <a:t>claridad.</a:t>
            </a:r>
          </a:p>
          <a:p>
            <a:r>
              <a:rPr lang="es-CL" b="1" dirty="0" smtClean="0"/>
              <a:t>• </a:t>
            </a:r>
            <a:r>
              <a:rPr lang="es-CL" dirty="0" smtClean="0"/>
              <a:t>Agrega ejemplos, datos y justificaciones para profundizar las ideas.</a:t>
            </a:r>
          </a:p>
          <a:p>
            <a:r>
              <a:rPr lang="es-CL" b="1" dirty="0" smtClean="0"/>
              <a:t>•</a:t>
            </a:r>
            <a:r>
              <a:rPr lang="es-CL" dirty="0" smtClean="0"/>
              <a:t> Usa </a:t>
            </a:r>
            <a:r>
              <a:rPr lang="es-CL" dirty="0"/>
              <a:t>un vocabulario preciso y </a:t>
            </a:r>
            <a:r>
              <a:rPr lang="es-CL" dirty="0" smtClean="0"/>
              <a:t>variado.</a:t>
            </a:r>
          </a:p>
          <a:p>
            <a:r>
              <a:rPr lang="es-CL" b="1" dirty="0" smtClean="0"/>
              <a:t>• </a:t>
            </a:r>
            <a:r>
              <a:rPr lang="es-CL" dirty="0" smtClean="0"/>
              <a:t>Revisa </a:t>
            </a:r>
            <a:r>
              <a:rPr lang="es-CL" dirty="0"/>
              <a:t>la ortografía y puntuación</a:t>
            </a:r>
            <a:r>
              <a:rPr lang="es-CL" dirty="0" smtClean="0"/>
              <a:t>.</a:t>
            </a:r>
          </a:p>
          <a:p>
            <a:r>
              <a:rPr lang="es-CL" dirty="0" smtClean="0"/>
              <a:t>   Recuerda que los diálogos deben ser simples y breves </a:t>
            </a:r>
            <a:endParaRPr lang="es-CL" dirty="0"/>
          </a:p>
          <a:p>
            <a:r>
              <a:rPr lang="es-CL" dirty="0" smtClean="0"/>
              <a:t>   </a:t>
            </a:r>
            <a:endParaRPr lang="es-CL" dirty="0"/>
          </a:p>
        </p:txBody>
      </p:sp>
      <p:sp>
        <p:nvSpPr>
          <p:cNvPr id="5" name="Flecha derecha 4"/>
          <p:cNvSpPr/>
          <p:nvPr/>
        </p:nvSpPr>
        <p:spPr>
          <a:xfrm>
            <a:off x="168413" y="1728186"/>
            <a:ext cx="515155" cy="4500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 descr="Pin by Bertha Gamarra on Emojis and Emoticons | Funny emoticons, Emoticon, Emoticons  emoji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8F0"/>
              </a:clrFrom>
              <a:clrTo>
                <a:srgbClr val="F1F8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78236"/>
            <a:ext cx="1296144" cy="11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36" y="947019"/>
            <a:ext cx="65055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7" y="116632"/>
            <a:ext cx="8477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91;p23"/>
          <p:cNvSpPr/>
          <p:nvPr/>
        </p:nvSpPr>
        <p:spPr>
          <a:xfrm>
            <a:off x="685865" y="2193042"/>
            <a:ext cx="770026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6" name="Picture 2" descr="Pin en Emotico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53" y="130867"/>
            <a:ext cx="1030515" cy="99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91;p23"/>
          <p:cNvSpPr/>
          <p:nvPr/>
        </p:nvSpPr>
        <p:spPr>
          <a:xfrm>
            <a:off x="690487" y="4088176"/>
            <a:ext cx="770026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4 Rectángulo redondeado"/>
          <p:cNvSpPr/>
          <p:nvPr/>
        </p:nvSpPr>
        <p:spPr>
          <a:xfrm>
            <a:off x="4343884" y="5877272"/>
            <a:ext cx="4046865" cy="82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/>
              <a:t>Enviar fotografía de este ticket de salida al: 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ximna.gallardo@colegio-jeanpiaget.cl</a:t>
            </a:r>
            <a:endParaRPr lang="es-C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19" y="-47958"/>
            <a:ext cx="4752530" cy="12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470023"/>
              </p:ext>
            </p:extLst>
          </p:nvPr>
        </p:nvGraphicFramePr>
        <p:xfrm>
          <a:off x="503024" y="1949999"/>
          <a:ext cx="7857420" cy="3736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6993"/>
                <a:gridCol w="667052"/>
                <a:gridCol w="741168"/>
                <a:gridCol w="742207"/>
              </a:tblGrid>
              <a:tr h="38657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Tiene una estructura narrativa:</a:t>
                      </a:r>
                    </a:p>
                    <a:p>
                      <a:endParaRPr lang="es-CL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NL</a:t>
                      </a:r>
                      <a:endParaRPr lang="es-CL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ML</a:t>
                      </a:r>
                      <a:endParaRPr lang="es-CL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</a:t>
                      </a:r>
                      <a:endParaRPr lang="es-CL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66423">
                <a:tc>
                  <a:txBody>
                    <a:bodyPr/>
                    <a:lstStyle/>
                    <a:p>
                      <a:r>
                        <a:rPr lang="es-CL" dirty="0" smtClean="0"/>
                        <a:t>¿Se distinguen, situación inicial, desarrollo de las acciones.</a:t>
                      </a:r>
                    </a:p>
                    <a:p>
                      <a:r>
                        <a:rPr lang="es-CL" dirty="0" smtClean="0"/>
                        <a:t>situación final en la historia?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676496">
                <a:tc>
                  <a:txBody>
                    <a:bodyPr/>
                    <a:lstStyle/>
                    <a:p>
                      <a:r>
                        <a:rPr lang="es-CL" b="0" dirty="0" smtClean="0"/>
                        <a:t>Se</a:t>
                      </a:r>
                      <a:r>
                        <a:rPr lang="es-CL" b="0" baseline="0" dirty="0" smtClean="0"/>
                        <a:t> evidencia creatividad en el trabajo.</a:t>
                      </a:r>
                      <a:endParaRPr lang="es-CL" b="0" dirty="0" smtClean="0"/>
                    </a:p>
                    <a:p>
                      <a:endParaRPr lang="es-CL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NL</a:t>
                      </a:r>
                      <a:endParaRPr lang="es-CL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ML</a:t>
                      </a:r>
                      <a:endParaRPr lang="es-CL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</a:t>
                      </a:r>
                      <a:endParaRPr lang="es-CL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813345"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Existe coherencia  en la historia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280040">
                <a:tc>
                  <a:txBody>
                    <a:bodyPr/>
                    <a:lstStyle/>
                    <a:p>
                      <a:r>
                        <a:rPr lang="es-CL" dirty="0" smtClean="0"/>
                        <a:t>¿Incluye</a:t>
                      </a:r>
                      <a:r>
                        <a:rPr lang="es-CL" baseline="0" dirty="0" smtClean="0"/>
                        <a:t> Globo o bocadillo</a:t>
                      </a:r>
                      <a:r>
                        <a:rPr lang="es-CL" dirty="0" smtClean="0"/>
                        <a:t>? 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798053" y="1498349"/>
            <a:ext cx="7475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“Autoevalúa </a:t>
            </a:r>
            <a:r>
              <a:rPr lang="es-CL" b="1" dirty="0"/>
              <a:t>tu trabajo  con la siguiente rúbrica antes de enviar a mi correo»</a:t>
            </a:r>
          </a:p>
        </p:txBody>
      </p:sp>
      <p:pic>
        <p:nvPicPr>
          <p:cNvPr id="11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48" y="5405043"/>
            <a:ext cx="1770575" cy="17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145888" cy="28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42401"/>
            <a:ext cx="2297899" cy="30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75" y="1058946"/>
            <a:ext cx="2360101" cy="29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2" y="260648"/>
            <a:ext cx="2376264" cy="264271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1" y="1968144"/>
            <a:ext cx="2340195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2" y="3495438"/>
            <a:ext cx="2376264" cy="30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61" y="1900941"/>
            <a:ext cx="2415903" cy="29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375235"/>
            <a:ext cx="6692394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</a:t>
            </a:r>
            <a:r>
              <a:rPr lang="es-CL" sz="3600" dirty="0" smtClean="0"/>
              <a:t>Motivación: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5" y="29932"/>
            <a:ext cx="967681" cy="83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25409" y="1149601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n/>
                <a:solidFill>
                  <a:srgbClr val="7030A0"/>
                </a:solidFill>
              </a:rPr>
              <a:t>Atención, observa el siguiente video</a:t>
            </a:r>
            <a:r>
              <a:rPr lang="es-ES" sz="2000" b="1" dirty="0" smtClean="0">
                <a:ln/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s-ES" sz="2000" b="1" i="1" dirty="0">
                <a:ln/>
                <a:solidFill>
                  <a:srgbClr val="0000FF"/>
                </a:solidFill>
              </a:rPr>
              <a:t>https://www.youtube.com/watch?v=M_QNPKRchqE&amp;list=RDCMUC6q2CCX9zOgNedg5tBVnFLA&amp;index=2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847" y="2448152"/>
            <a:ext cx="6069964" cy="33991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4" descr="Youtube Video Sticker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2298"/>
            <a:ext cx="1119713" cy="8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224" y="404664"/>
            <a:ext cx="81141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Inicio</a:t>
            </a:r>
            <a:br>
              <a:rPr lang="es-CL" sz="2800" dirty="0"/>
            </a:br>
            <a:r>
              <a:rPr lang="es-CL" sz="2800" dirty="0">
                <a:latin typeface="Berlin Sans FB" panose="020E0602020502020306" pitchFamily="34" charset="0"/>
              </a:rPr>
              <a:t>Activación Conocimientos </a:t>
            </a:r>
            <a:r>
              <a:rPr lang="es-CL" sz="2800" dirty="0" smtClean="0">
                <a:latin typeface="Berlin Sans FB" panose="020E0602020502020306" pitchFamily="34" charset="0"/>
              </a:rPr>
              <a:t>Previos</a:t>
            </a:r>
          </a:p>
          <a:p>
            <a:pPr algn="ctr"/>
            <a:endParaRPr lang="es-CL" sz="2800" dirty="0" smtClean="0">
              <a:latin typeface="Berlin Sans FB" panose="020E0602020502020306" pitchFamily="34" charset="0"/>
            </a:endParaRPr>
          </a:p>
          <a:p>
            <a:pPr algn="ctr"/>
            <a:endParaRPr lang="es-CL" sz="2800" dirty="0">
              <a:latin typeface="Berlin Sans FB" panose="020E0602020502020306" pitchFamily="34" charset="0"/>
            </a:endParaRPr>
          </a:p>
          <a:p>
            <a:pPr algn="ctr"/>
            <a:endParaRPr lang="es-CL" sz="2800" dirty="0" smtClean="0">
              <a:latin typeface="Berlin Sans FB" panose="020E0602020502020306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24910"/>
            <a:ext cx="1630791" cy="19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35407" y="2029272"/>
            <a:ext cx="77858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/>
              <a:t>Responde </a:t>
            </a:r>
            <a:r>
              <a:rPr lang="es-CL" sz="2000" b="1" dirty="0"/>
              <a:t>en tu </a:t>
            </a:r>
            <a:r>
              <a:rPr lang="es-CL" sz="2000" b="1" dirty="0" smtClean="0"/>
              <a:t>cuaderno</a:t>
            </a:r>
            <a:r>
              <a:rPr lang="es-CL" sz="2000" b="1" dirty="0"/>
              <a:t>:</a:t>
            </a:r>
            <a:endParaRPr lang="es-CL" sz="2000" b="1" dirty="0" smtClean="0"/>
          </a:p>
          <a:p>
            <a:endParaRPr lang="es-CL" dirty="0" smtClean="0"/>
          </a:p>
          <a:p>
            <a:r>
              <a:rPr lang="es-CL" sz="2000" dirty="0" smtClean="0">
                <a:latin typeface="Britannic Bold" panose="020B0903060703020204" pitchFamily="34" charset="0"/>
              </a:rPr>
              <a:t>1. ¿Recuerdas </a:t>
            </a:r>
            <a:r>
              <a:rPr lang="es-CL" sz="2000" dirty="0">
                <a:latin typeface="Britannic Bold" panose="020B0903060703020204" pitchFamily="34" charset="0"/>
              </a:rPr>
              <a:t>qué es un cómic</a:t>
            </a:r>
            <a:r>
              <a:rPr lang="es-CL" sz="2000" dirty="0" smtClean="0">
                <a:latin typeface="Britannic Bold" panose="020B0903060703020204" pitchFamily="34" charset="0"/>
              </a:rPr>
              <a:t>?</a:t>
            </a:r>
          </a:p>
          <a:p>
            <a:r>
              <a:rPr lang="es-CL" sz="2000" dirty="0" smtClean="0"/>
              <a:t>______________________________________________________________________________________________________________________</a:t>
            </a:r>
          </a:p>
          <a:p>
            <a:pPr marL="342900" indent="-342900">
              <a:buAutoNum type="arabicPeriod"/>
            </a:pPr>
            <a:endParaRPr lang="es-CL" sz="2000" dirty="0"/>
          </a:p>
          <a:p>
            <a:pPr marL="342900" indent="-342900">
              <a:buAutoNum type="arabicPeriod"/>
            </a:pPr>
            <a:endParaRPr lang="es-CL" sz="2000" dirty="0" smtClean="0"/>
          </a:p>
          <a:p>
            <a:pPr marL="342900" indent="-342900">
              <a:buAutoNum type="arabicPeriod"/>
            </a:pPr>
            <a:endParaRPr lang="es-CL" sz="2000" dirty="0"/>
          </a:p>
          <a:p>
            <a:r>
              <a:rPr lang="es-CL" sz="2000" dirty="0" smtClean="0">
                <a:latin typeface="Britannic Bold" panose="020B0903060703020204" pitchFamily="34" charset="0"/>
              </a:rPr>
              <a:t>2. </a:t>
            </a:r>
            <a:r>
              <a:rPr lang="es-CL" sz="2000" dirty="0">
                <a:latin typeface="Britannic Bold" panose="020B0903060703020204" pitchFamily="34" charset="0"/>
              </a:rPr>
              <a:t>¿Cuáles son las partes que </a:t>
            </a:r>
            <a:r>
              <a:rPr lang="es-CL" sz="2000" dirty="0" smtClean="0">
                <a:latin typeface="Britannic Bold" panose="020B0903060703020204" pitchFamily="34" charset="0"/>
              </a:rPr>
              <a:t>lo componen?</a:t>
            </a:r>
          </a:p>
          <a:p>
            <a:r>
              <a:rPr lang="es-CL" sz="2000" dirty="0" smtClean="0"/>
              <a:t>______________________________________________________________________________________________________________________</a:t>
            </a:r>
            <a:endParaRPr lang="es-CL" sz="2000" dirty="0"/>
          </a:p>
        </p:txBody>
      </p:sp>
      <p:pic>
        <p:nvPicPr>
          <p:cNvPr id="4" name="Picture 2" descr="Los 10 mejores personajes de Condorito - Top10de.co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119" y="4420247"/>
            <a:ext cx="1300873" cy="20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178;p22" descr="Los Segundos del Lorca: ¡Trabajamos la Unidad 2 de Lengua!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4215" y="226368"/>
            <a:ext cx="19812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17562" y="553801"/>
            <a:ext cx="7416824" cy="5895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Profundicemos Nuestros Conocimientos</a:t>
            </a:r>
            <a:endParaRPr lang="es-CL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292" y="1124744"/>
            <a:ext cx="8136904" cy="5616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Cómic</a:t>
            </a:r>
          </a:p>
          <a:p>
            <a:pPr algn="ctr"/>
            <a:r>
              <a:rPr lang="es-CL" dirty="0" smtClean="0"/>
              <a:t>El cómic o historieta es una </a:t>
            </a:r>
            <a:r>
              <a:rPr lang="es-CL" b="1" dirty="0" smtClean="0"/>
              <a:t>narración</a:t>
            </a:r>
            <a:r>
              <a:rPr lang="es-CL" dirty="0" smtClean="0"/>
              <a:t> hecha a través de una </a:t>
            </a:r>
            <a:r>
              <a:rPr lang="es-CL" b="1" dirty="0" smtClean="0"/>
              <a:t>secuencia</a:t>
            </a:r>
            <a:r>
              <a:rPr lang="es-CL" dirty="0" smtClean="0"/>
              <a:t> de dibujos con</a:t>
            </a:r>
          </a:p>
          <a:p>
            <a:pPr algn="ctr"/>
            <a:r>
              <a:rPr lang="es-CL" b="1" dirty="0" smtClean="0"/>
              <a:t>diálogos</a:t>
            </a:r>
            <a:r>
              <a:rPr lang="es-CL" dirty="0" smtClean="0"/>
              <a:t> o pensamientos de sus personajes, que se muestran en pequeñas burbujas.</a:t>
            </a:r>
          </a:p>
          <a:p>
            <a:pPr algn="just"/>
            <a:endParaRPr lang="es-CL" sz="1600" dirty="0" smtClean="0"/>
          </a:p>
          <a:p>
            <a:pPr algn="just"/>
            <a:r>
              <a:rPr lang="es-CL" b="1" dirty="0" smtClean="0"/>
              <a:t>Tiene </a:t>
            </a:r>
            <a:r>
              <a:rPr lang="es-CL" b="1" dirty="0"/>
              <a:t>una estructura </a:t>
            </a:r>
            <a:r>
              <a:rPr lang="es-CL" b="1" dirty="0" smtClean="0"/>
              <a:t>narrativa que representa los siguientes aspectos:</a:t>
            </a:r>
            <a:endParaRPr lang="es-CL" b="1" dirty="0"/>
          </a:p>
          <a:p>
            <a:pPr algn="just"/>
            <a:r>
              <a:rPr lang="es-CL" dirty="0"/>
              <a:t>• S</a:t>
            </a:r>
            <a:r>
              <a:rPr lang="es-CL" dirty="0" smtClean="0"/>
              <a:t>ituación </a:t>
            </a:r>
            <a:r>
              <a:rPr lang="es-CL" dirty="0"/>
              <a:t>inicial.</a:t>
            </a:r>
          </a:p>
          <a:p>
            <a:pPr algn="just"/>
            <a:r>
              <a:rPr lang="es-CL" dirty="0"/>
              <a:t>• D</a:t>
            </a:r>
            <a:r>
              <a:rPr lang="es-CL" dirty="0" smtClean="0"/>
              <a:t>esarrollo </a:t>
            </a:r>
            <a:r>
              <a:rPr lang="es-CL" dirty="0"/>
              <a:t>de las acciones.</a:t>
            </a:r>
          </a:p>
          <a:p>
            <a:pPr algn="just"/>
            <a:r>
              <a:rPr lang="es-CL" dirty="0"/>
              <a:t>• </a:t>
            </a:r>
            <a:r>
              <a:rPr lang="es-CL" dirty="0" smtClean="0"/>
              <a:t>Situación </a:t>
            </a:r>
            <a:r>
              <a:rPr lang="es-CL" dirty="0"/>
              <a:t>final.</a:t>
            </a:r>
            <a:endParaRPr lang="es-CL" dirty="0" smtClean="0"/>
          </a:p>
          <a:p>
            <a:pPr algn="just"/>
            <a:endParaRPr lang="es-CL" sz="1600" dirty="0" smtClean="0"/>
          </a:p>
          <a:p>
            <a:pPr algn="just"/>
            <a:r>
              <a:rPr lang="es-CL" dirty="0" smtClean="0"/>
              <a:t>Sus </a:t>
            </a:r>
            <a:r>
              <a:rPr lang="es-CL" b="1" dirty="0"/>
              <a:t>personajes</a:t>
            </a:r>
            <a:r>
              <a:rPr lang="es-CL" dirty="0"/>
              <a:t> pueden ser personas, animales u </a:t>
            </a:r>
            <a:r>
              <a:rPr lang="es-CL" dirty="0" smtClean="0"/>
              <a:t>objetos </a:t>
            </a:r>
            <a:r>
              <a:rPr lang="es-CL" dirty="0"/>
              <a:t>con </a:t>
            </a:r>
            <a:r>
              <a:rPr lang="es-CL" dirty="0" smtClean="0"/>
              <a:t>actitudes humanas.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Las </a:t>
            </a:r>
            <a:r>
              <a:rPr lang="es-CL" dirty="0"/>
              <a:t>historias pueden ser de varios tipos: bélicas, humor, policiales o románticas,</a:t>
            </a:r>
          </a:p>
          <a:p>
            <a:pPr algn="just"/>
            <a:r>
              <a:rPr lang="es-CL" dirty="0"/>
              <a:t>entre otras. Su objetivo es</a:t>
            </a:r>
            <a:r>
              <a:rPr lang="es-CL" b="1" dirty="0"/>
              <a:t> entretener</a:t>
            </a:r>
            <a:r>
              <a:rPr lang="es-CL" dirty="0" smtClean="0"/>
              <a:t>.</a:t>
            </a:r>
          </a:p>
          <a:p>
            <a:pPr algn="just"/>
            <a:endParaRPr lang="es-CL" b="1" dirty="0" smtClean="0"/>
          </a:p>
          <a:p>
            <a:pPr algn="just"/>
            <a:r>
              <a:rPr lang="es-CL" b="1" dirty="0" smtClean="0"/>
              <a:t>El </a:t>
            </a:r>
            <a:r>
              <a:rPr lang="es-CL" b="1" dirty="0"/>
              <a:t>cómic tiene diversas partes:</a:t>
            </a:r>
          </a:p>
          <a:p>
            <a:pPr algn="just"/>
            <a:r>
              <a:rPr lang="es-CL" b="1" dirty="0"/>
              <a:t>• Viñeta</a:t>
            </a:r>
            <a:r>
              <a:rPr lang="es-CL" dirty="0"/>
              <a:t>: Cada uno de los cuadros donde se desarrolla la historia.</a:t>
            </a:r>
          </a:p>
          <a:p>
            <a:pPr algn="just"/>
            <a:r>
              <a:rPr lang="es-CL" b="1" dirty="0"/>
              <a:t>• Globo o bocadillo: </a:t>
            </a:r>
            <a:r>
              <a:rPr lang="es-CL" dirty="0"/>
              <a:t>Contiene lo que los personajes dicen o piensan.</a:t>
            </a:r>
          </a:p>
          <a:p>
            <a:pPr algn="just"/>
            <a:r>
              <a:rPr lang="es-CL" dirty="0"/>
              <a:t>• </a:t>
            </a:r>
            <a:r>
              <a:rPr lang="es-CL" b="1" dirty="0"/>
              <a:t>Cartucho o recuadro</a:t>
            </a:r>
            <a:r>
              <a:rPr lang="es-CL" dirty="0"/>
              <a:t>: Introduce lo que dice el narrador</a:t>
            </a:r>
          </a:p>
          <a:p>
            <a:pPr algn="just"/>
            <a:endParaRPr lang="es-CL" sz="1600" dirty="0"/>
          </a:p>
          <a:p>
            <a:pPr algn="just"/>
            <a:endParaRPr lang="es-CL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4" y="408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3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1115616" y="1772816"/>
            <a:ext cx="7056784" cy="30963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OBJETIVO </a:t>
            </a:r>
            <a:r>
              <a:rPr lang="es-CL" sz="2400" b="1" dirty="0">
                <a:solidFill>
                  <a:schemeClr val="tx1"/>
                </a:solidFill>
              </a:rPr>
              <a:t> </a:t>
            </a:r>
            <a:r>
              <a:rPr lang="es-CL" sz="2400" b="1" dirty="0" smtClean="0">
                <a:solidFill>
                  <a:schemeClr val="tx1"/>
                </a:solidFill>
              </a:rPr>
              <a:t>DE LA CLASE</a:t>
            </a:r>
          </a:p>
          <a:p>
            <a:pPr algn="ctr"/>
            <a:endParaRPr lang="es-CL" b="1" dirty="0" smtClean="0">
              <a:solidFill>
                <a:schemeClr val="tx1"/>
              </a:solidFill>
            </a:endParaRPr>
          </a:p>
          <a:p>
            <a:pPr algn="ctr"/>
            <a:endParaRPr lang="es-CL" b="1" dirty="0" smtClean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63688" y="3142299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latin typeface="Comic Sans MS" panose="030F0702030302020204" pitchFamily="66" charset="0"/>
              </a:rPr>
              <a:t>En esta clase crearás un cómic que tenga como objetivo enseñar sobre </a:t>
            </a:r>
            <a:r>
              <a:rPr lang="es-CL" sz="2000" dirty="0" smtClean="0">
                <a:latin typeface="Comic Sans MS" panose="030F0702030302020204" pitchFamily="66" charset="0"/>
              </a:rPr>
              <a:t>el  lugar </a:t>
            </a:r>
            <a:r>
              <a:rPr lang="es-CL" sz="2000" dirty="0">
                <a:latin typeface="Comic Sans MS" panose="030F0702030302020204" pitchFamily="66" charset="0"/>
              </a:rPr>
              <a:t>investigado la clase anterior, a través de una historia lúdica.</a:t>
            </a:r>
          </a:p>
        </p:txBody>
      </p:sp>
    </p:spTree>
    <p:extLst>
      <p:ext uri="{BB962C8B-B14F-4D97-AF65-F5344CB8AC3E}">
        <p14:creationId xmlns:p14="http://schemas.microsoft.com/office/powerpoint/2010/main" val="9046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7.40741E-7 L -2.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2255" y="788670"/>
            <a:ext cx="806489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b="1" dirty="0" smtClean="0"/>
          </a:p>
          <a:p>
            <a:endParaRPr lang="es-CL" b="1" dirty="0"/>
          </a:p>
          <a:p>
            <a:r>
              <a:rPr lang="es-CL" b="1" dirty="0" smtClean="0"/>
              <a:t>Realiza </a:t>
            </a:r>
            <a:r>
              <a:rPr lang="es-CL" b="1" dirty="0"/>
              <a:t>las siguientes actividades en tu cuaderno:</a:t>
            </a:r>
          </a:p>
          <a:p>
            <a:endParaRPr lang="es-CL" dirty="0" smtClean="0"/>
          </a:p>
          <a:p>
            <a:pPr algn="just"/>
            <a:r>
              <a:rPr lang="es-CL" b="1" dirty="0" smtClean="0"/>
              <a:t>1. </a:t>
            </a:r>
            <a:r>
              <a:rPr lang="es-CL" dirty="0" smtClean="0"/>
              <a:t>Para </a:t>
            </a:r>
            <a:r>
              <a:rPr lang="es-CL" dirty="0"/>
              <a:t>esta clase tu misión es </a:t>
            </a:r>
            <a:r>
              <a:rPr lang="es-CL" b="1" dirty="0"/>
              <a:t>crear </a:t>
            </a:r>
            <a:r>
              <a:rPr lang="es-CL" dirty="0"/>
              <a:t>un cómic que se </a:t>
            </a:r>
            <a:r>
              <a:rPr lang="es-CL" b="1" dirty="0"/>
              <a:t>ambiente</a:t>
            </a:r>
            <a:r>
              <a:rPr lang="es-CL" dirty="0"/>
              <a:t> en el lugar sobre el</a:t>
            </a:r>
          </a:p>
          <a:p>
            <a:pPr algn="just"/>
            <a:r>
              <a:rPr lang="es-CL" dirty="0"/>
              <a:t>que investigaste y escribiste la clase anterior. Realiza las actividades y lo lograrás.</a:t>
            </a:r>
          </a:p>
          <a:p>
            <a:pPr algn="just"/>
            <a:endParaRPr lang="es-CL" dirty="0" smtClean="0"/>
          </a:p>
          <a:p>
            <a:pPr algn="just"/>
            <a:r>
              <a:rPr lang="es-CL" b="1" dirty="0" smtClean="0"/>
              <a:t>2. </a:t>
            </a:r>
            <a:r>
              <a:rPr lang="es-CL" b="1" dirty="0"/>
              <a:t>Revisa</a:t>
            </a:r>
            <a:r>
              <a:rPr lang="es-CL" dirty="0"/>
              <a:t> el texto expositivo que escribiste la clase anterior con la información acerca</a:t>
            </a:r>
          </a:p>
          <a:p>
            <a:pPr algn="just"/>
            <a:r>
              <a:rPr lang="es-CL" dirty="0"/>
              <a:t>del lugar que escogiste. Esto te servirá para crear el </a:t>
            </a:r>
            <a:r>
              <a:rPr lang="es-CL" b="1" dirty="0"/>
              <a:t>ambiente</a:t>
            </a:r>
            <a:r>
              <a:rPr lang="es-CL" dirty="0"/>
              <a:t> del cómic que elaborarás. </a:t>
            </a:r>
            <a:endParaRPr lang="es-CL" dirty="0" smtClean="0"/>
          </a:p>
          <a:p>
            <a:pPr algn="just"/>
            <a:endParaRPr lang="es-CL" dirty="0"/>
          </a:p>
          <a:p>
            <a:pPr algn="just"/>
            <a:r>
              <a:rPr lang="es-CL" b="1" dirty="0"/>
              <a:t>3</a:t>
            </a:r>
            <a:r>
              <a:rPr lang="es-CL" b="1" dirty="0" smtClean="0"/>
              <a:t>. </a:t>
            </a:r>
            <a:r>
              <a:rPr lang="es-CL" dirty="0"/>
              <a:t>Haz una lluvia de ideas para armar el </a:t>
            </a:r>
            <a:r>
              <a:rPr lang="es-CL" b="1" dirty="0"/>
              <a:t>argumento</a:t>
            </a:r>
            <a:r>
              <a:rPr lang="es-CL" dirty="0"/>
              <a:t> de la historia que se ambientará </a:t>
            </a:r>
            <a:r>
              <a:rPr lang="es-CL" dirty="0" smtClean="0"/>
              <a:t>en el </a:t>
            </a:r>
            <a:r>
              <a:rPr lang="es-CL" dirty="0"/>
              <a:t>lugar que trabajaste en la clase </a:t>
            </a:r>
            <a:r>
              <a:rPr lang="es-CL" dirty="0" smtClean="0"/>
              <a:t>pasada.</a:t>
            </a:r>
          </a:p>
          <a:p>
            <a:pPr algn="just"/>
            <a:endParaRPr lang="es-CL" dirty="0"/>
          </a:p>
          <a:p>
            <a:pPr algn="just"/>
            <a:r>
              <a:rPr lang="es-CL" b="1" dirty="0"/>
              <a:t>4</a:t>
            </a:r>
            <a:r>
              <a:rPr lang="es-CL" b="1" dirty="0" smtClean="0"/>
              <a:t>. </a:t>
            </a:r>
            <a:r>
              <a:rPr lang="es-CL" dirty="0"/>
              <a:t>Responde:</a:t>
            </a:r>
          </a:p>
          <a:p>
            <a:pPr algn="just"/>
            <a:r>
              <a:rPr lang="es-CL" dirty="0"/>
              <a:t>a. ¿Qué </a:t>
            </a:r>
            <a:r>
              <a:rPr lang="es-CL" b="1" dirty="0"/>
              <a:t>personajes</a:t>
            </a:r>
            <a:r>
              <a:rPr lang="es-CL" dirty="0"/>
              <a:t> tendrá mi cómic? ¿Cuál será su aspecto y personalidad?</a:t>
            </a:r>
          </a:p>
          <a:p>
            <a:pPr algn="just"/>
            <a:r>
              <a:rPr lang="es-CL" dirty="0"/>
              <a:t>b. ¿Cuál es la importancia que tiene el</a:t>
            </a:r>
            <a:r>
              <a:rPr lang="es-CL" b="1" dirty="0"/>
              <a:t> espacio </a:t>
            </a:r>
            <a:r>
              <a:rPr lang="es-CL" dirty="0"/>
              <a:t>para el desarrollo de la historia?</a:t>
            </a:r>
          </a:p>
          <a:p>
            <a:pPr algn="just"/>
            <a:r>
              <a:rPr lang="es-CL" dirty="0"/>
              <a:t>c. ¿Cuál será el </a:t>
            </a:r>
            <a:r>
              <a:rPr lang="es-CL" b="1" dirty="0"/>
              <a:t>conflicto</a:t>
            </a:r>
            <a:r>
              <a:rPr lang="es-CL" dirty="0"/>
              <a:t> de la historia?</a:t>
            </a:r>
          </a:p>
          <a:p>
            <a:pPr algn="just"/>
            <a:r>
              <a:rPr lang="es-CL" dirty="0"/>
              <a:t>d. ¿Qué</a:t>
            </a:r>
            <a:r>
              <a:rPr lang="es-CL" b="1" dirty="0"/>
              <a:t> información </a:t>
            </a:r>
            <a:r>
              <a:rPr lang="es-CL" dirty="0"/>
              <a:t>se entregará sobre el lugar?</a:t>
            </a:r>
            <a:endParaRPr lang="es-CL" dirty="0" smtClean="0"/>
          </a:p>
          <a:p>
            <a:pPr algn="just"/>
            <a:endParaRPr lang="es-CL" dirty="0"/>
          </a:p>
          <a:p>
            <a:pPr algn="just"/>
            <a:r>
              <a:rPr lang="es-CL" b="1" dirty="0"/>
              <a:t>5</a:t>
            </a:r>
            <a:r>
              <a:rPr lang="es-CL" b="1" dirty="0" smtClean="0"/>
              <a:t>. </a:t>
            </a:r>
            <a:r>
              <a:rPr lang="es-CL" dirty="0"/>
              <a:t>Crea el </a:t>
            </a:r>
            <a:r>
              <a:rPr lang="es-CL" b="1" dirty="0" smtClean="0"/>
              <a:t>guión</a:t>
            </a:r>
            <a:r>
              <a:rPr lang="es-CL" dirty="0" smtClean="0"/>
              <a:t> </a:t>
            </a:r>
            <a:r>
              <a:rPr lang="es-CL" dirty="0"/>
              <a:t>del cómic, completando la información en tu cuaderno, en una tabla</a:t>
            </a:r>
          </a:p>
          <a:p>
            <a:pPr algn="just"/>
            <a:r>
              <a:rPr lang="es-CL" dirty="0"/>
              <a:t>similar a la que te presentamos a modo de ejemplo:</a:t>
            </a:r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909544" y="30700"/>
            <a:ext cx="7190847" cy="10220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DESARROLLO DE LA </a:t>
            </a:r>
            <a:r>
              <a:rPr lang="es-CL" sz="2400" b="1" dirty="0" smtClean="0"/>
              <a:t>CLASE</a:t>
            </a:r>
          </a:p>
          <a:p>
            <a:pPr algn="ctr"/>
            <a:r>
              <a:rPr lang="es-CL" sz="2400" b="1" dirty="0" smtClean="0"/>
              <a:t>RECUERDA EL USO DEL TEXTO DE LENGUAJE PARA ESTA PARTE DE LA CLASE 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66" y="30700"/>
            <a:ext cx="876542" cy="75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oogle Shape;178;p22" descr="Los Segundos del Lorca: ¡Trabajamos la Unidad 2 de Lengua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2313" y="629105"/>
            <a:ext cx="1655136" cy="170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3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6094</TotalTime>
  <Words>1431</Words>
  <Application>Microsoft Office PowerPoint</Application>
  <PresentationFormat>Presentación en pantalla (4:3)</PresentationFormat>
  <Paragraphs>299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PLANIFICACIÓN  CLASES VIRTUALES SEMANA N° 31 Clase N°1 6 año A FECHA: 27 de Octubre del 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280</cp:revision>
  <dcterms:created xsi:type="dcterms:W3CDTF">2020-07-06T03:06:52Z</dcterms:created>
  <dcterms:modified xsi:type="dcterms:W3CDTF">2020-10-25T13:38:55Z</dcterms:modified>
</cp:coreProperties>
</file>