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8" r:id="rId3"/>
    <p:sldId id="256" r:id="rId4"/>
    <p:sldId id="384" r:id="rId5"/>
    <p:sldId id="349" r:id="rId6"/>
    <p:sldId id="395" r:id="rId7"/>
    <p:sldId id="307" r:id="rId8"/>
    <p:sldId id="385" r:id="rId9"/>
    <p:sldId id="386" r:id="rId10"/>
    <p:sldId id="387" r:id="rId11"/>
    <p:sldId id="388" r:id="rId12"/>
    <p:sldId id="394" r:id="rId13"/>
    <p:sldId id="393" r:id="rId14"/>
    <p:sldId id="389" r:id="rId15"/>
    <p:sldId id="390" r:id="rId16"/>
    <p:sldId id="391" r:id="rId17"/>
    <p:sldId id="392" r:id="rId18"/>
    <p:sldId id="297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59" d="100"/>
          <a:sy n="59" d="100"/>
        </p:scale>
        <p:origin x="-1662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s://forms.gle/zK4rNt9LDFuwKag37" TargetMode="Externa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2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Miércoles 28 de Octubre</a:t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98" y="690220"/>
            <a:ext cx="6827384" cy="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611560" y="61688"/>
            <a:ext cx="7416824" cy="6697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969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¿Cuál es el valor de la incógnita?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7" t="31799" r="27256" b="55482"/>
          <a:stretch/>
        </p:blipFill>
        <p:spPr bwMode="auto">
          <a:xfrm>
            <a:off x="1596190" y="908720"/>
            <a:ext cx="5245768" cy="93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9" t="25932" r="22135" b="45121"/>
          <a:stretch/>
        </p:blipFill>
        <p:spPr bwMode="auto">
          <a:xfrm>
            <a:off x="1019309" y="1839163"/>
            <a:ext cx="6601326" cy="211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5" r="3813"/>
          <a:stretch/>
        </p:blipFill>
        <p:spPr bwMode="auto">
          <a:xfrm>
            <a:off x="1270000" y="3501008"/>
            <a:ext cx="6350635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5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63339" y="2948058"/>
            <a:ext cx="3384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¡Gánate un punto resolviendo el problema relacionado con el desafío inicial! Puedes ver tu puntaje obtenido en tu correo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80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2186114"/>
            <a:ext cx="6038231" cy="340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6057176" y="2186114"/>
            <a:ext cx="2859766" cy="41952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254060" y="332656"/>
            <a:ext cx="8638420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254061" y="332656"/>
            <a:ext cx="8457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dirty="0">
                <a:latin typeface="Comic Sans MS" pitchFamily="66" charset="0"/>
              </a:rPr>
              <a:t>El profesor consulta a los estudiantes por el deporte que practican durante la semana. Él registró en este gráfico los resultados.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057176" y="2411010"/>
            <a:ext cx="28597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lphaLcParenR"/>
            </a:pPr>
            <a:r>
              <a:rPr lang="es-CL" dirty="0" smtClean="0">
                <a:latin typeface="Comic Sans MS" pitchFamily="66" charset="0"/>
              </a:rPr>
              <a:t>¿Cuál es el deporte </a:t>
            </a:r>
            <a:r>
              <a:rPr lang="es-CL" dirty="0">
                <a:latin typeface="Comic Sans MS" pitchFamily="66" charset="0"/>
              </a:rPr>
              <a:t>que más les gusta practicar a los </a:t>
            </a:r>
            <a:r>
              <a:rPr lang="es-CL" dirty="0" smtClean="0">
                <a:latin typeface="Comic Sans MS" pitchFamily="66" charset="0"/>
              </a:rPr>
              <a:t>hombres?</a:t>
            </a:r>
          </a:p>
          <a:p>
            <a:pPr marL="457200" indent="-457200" algn="just">
              <a:buAutoNum type="alphaLcParenR"/>
            </a:pPr>
            <a:r>
              <a:rPr lang="es-CL" dirty="0" smtClean="0">
                <a:latin typeface="Comic Sans MS" pitchFamily="66" charset="0"/>
              </a:rPr>
              <a:t>¿Cuáles son los dos deportes favoritos de las mujeres?</a:t>
            </a:r>
            <a:endParaRPr lang="es-CL" dirty="0">
              <a:latin typeface="Comic Sans MS" pitchFamily="66" charset="0"/>
            </a:endParaRPr>
          </a:p>
          <a:p>
            <a:pPr marL="342900" indent="-342900" algn="just">
              <a:buAutoNum type="alphaLcParenR"/>
            </a:pPr>
            <a:r>
              <a:rPr lang="es-CL" dirty="0" smtClean="0">
                <a:latin typeface="Comic Sans MS" pitchFamily="66" charset="0"/>
              </a:rPr>
              <a:t>¿Cuántas personas no </a:t>
            </a:r>
            <a:r>
              <a:rPr lang="es-CL" dirty="0">
                <a:latin typeface="Comic Sans MS" pitchFamily="66" charset="0"/>
              </a:rPr>
              <a:t>practican </a:t>
            </a:r>
            <a:r>
              <a:rPr lang="es-CL" dirty="0" smtClean="0">
                <a:latin typeface="Comic Sans MS" pitchFamily="66" charset="0"/>
              </a:rPr>
              <a:t>deportes?</a:t>
            </a:r>
          </a:p>
          <a:p>
            <a:pPr marL="342900" indent="-342900" algn="just">
              <a:buAutoNum type="alphaLcParenR"/>
            </a:pPr>
            <a:endParaRPr lang="es-CL" dirty="0" smtClean="0">
              <a:latin typeface="Comic Sans MS" pitchFamily="66" charset="0"/>
            </a:endParaRPr>
          </a:p>
          <a:p>
            <a:pPr marL="342900" indent="-342900" algn="just">
              <a:buAutoNum type="alphaLcParenR"/>
            </a:pPr>
            <a:r>
              <a:rPr lang="es-CL" dirty="0" smtClean="0">
                <a:latin typeface="Comic Sans MS" pitchFamily="66" charset="0"/>
              </a:rPr>
              <a:t>¿Cuántos </a:t>
            </a:r>
            <a:r>
              <a:rPr lang="es-CL" dirty="0">
                <a:latin typeface="Comic Sans MS" pitchFamily="66" charset="0"/>
              </a:rPr>
              <a:t>hombres más que las mujeres practican deportes?</a:t>
            </a:r>
          </a:p>
          <a:p>
            <a:pPr marL="342900" indent="-342900">
              <a:buAutoNum type="alphaLcParenR" startAt="2"/>
            </a:pP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254060" y="5740496"/>
            <a:ext cx="525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/>
              <a:t>Escribe las respuestas en tu cuaderno. Si tus respuestas están bien, te ganarás un punto.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40172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3167845" y="246947"/>
            <a:ext cx="2736304" cy="6697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388" y="116632"/>
            <a:ext cx="8229600" cy="792088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Ahora tú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12533" r="18009" b="63376"/>
          <a:stretch/>
        </p:blipFill>
        <p:spPr bwMode="auto">
          <a:xfrm>
            <a:off x="401053" y="1412776"/>
            <a:ext cx="8742947" cy="176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7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3131840" y="396576"/>
            <a:ext cx="3528392" cy="944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Revisemos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13816" r="18132" b="9869"/>
          <a:stretch/>
        </p:blipFill>
        <p:spPr bwMode="auto">
          <a:xfrm>
            <a:off x="614412" y="1484784"/>
            <a:ext cx="7543492" cy="48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Qué aprendimos hoy…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2" t="24123" r="2350" b="20833"/>
          <a:stretch/>
        </p:blipFill>
        <p:spPr bwMode="auto">
          <a:xfrm>
            <a:off x="773288" y="1372325"/>
            <a:ext cx="7416824" cy="479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29166" r="21707" b="9868"/>
          <a:stretch/>
        </p:blipFill>
        <p:spPr bwMode="auto">
          <a:xfrm>
            <a:off x="683567" y="999230"/>
            <a:ext cx="7825924" cy="487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</a:p>
          <a:p>
            <a:pPr algn="ctr"/>
            <a:r>
              <a:rPr lang="es-CL" sz="2000" b="1" dirty="0" smtClean="0"/>
              <a:t>SEMANA 31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88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hacia abajo"/>
          <p:cNvSpPr/>
          <p:nvPr/>
        </p:nvSpPr>
        <p:spPr>
          <a:xfrm>
            <a:off x="2727157" y="2668905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745377" y="4427820"/>
            <a:ext cx="38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forms.gle/zK4rNt9LDFuwKag37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2054" name="Picture 6" descr="14 ilustraciones, clipart, dibujos animados e iconos de stock de Rellenar  Formulario - Getty Im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7EAEF"/>
              </a:clrFrom>
              <a:clrTo>
                <a:srgbClr val="E7E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93" y="5420753"/>
            <a:ext cx="1176065" cy="11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70455"/>
              </p:ext>
            </p:extLst>
          </p:nvPr>
        </p:nvGraphicFramePr>
        <p:xfrm>
          <a:off x="194730" y="916373"/>
          <a:ext cx="8748464" cy="5498207"/>
        </p:xfrm>
        <a:graphic>
          <a:graphicData uri="http://schemas.openxmlformats.org/drawingml/2006/table">
            <a:tbl>
              <a:tblPr firstRow="1" firstCol="1" bandRow="1"/>
              <a:tblGrid>
                <a:gridCol w="1424941"/>
                <a:gridCol w="7323523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 dirty="0" smtClean="0"/>
                        <a:t>DESAFÍO/ALERTA</a:t>
                      </a:r>
                      <a:r>
                        <a:rPr lang="es-CL" sz="1400" u="sng" baseline="0" dirty="0" smtClean="0"/>
                        <a:t> OA 24. </a:t>
                      </a:r>
                      <a:r>
                        <a:rPr lang="es-CL" sz="1400" u="none" baseline="0" dirty="0" smtClean="0"/>
                        <a:t>Leer e interpretar gráficos de barra doble y circulares y comunicar sus conclusiones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 dirty="0" smtClean="0"/>
                        <a:t>CLASE: OA 11</a:t>
                      </a:r>
                      <a:r>
                        <a:rPr lang="es-CL" sz="1400" dirty="0" smtClean="0"/>
                        <a:t>. Resolver ecuaciones de primer grado con una incógnita, utilizando estrategias como: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• usando una balanza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• usar la descomposición y la correspondencia 1 a 1 entre los términos en cada lado de la ecuación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• y aplicando procedimientos formales de resolución</a:t>
                      </a:r>
                      <a:endParaRPr lang="es-CL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 24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Interpretan información presentada en gráficos de barras dobles.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OA11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Resuelven ecuaciones, descomponiendo de acuerdo a una forma dada y haciendo una correspondencia 1 a 1. Por ejemplo: resuelven la ecuación 5 · x + 4 = 39, expresando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 en la forma 5 · x + 4, y mediante correspondencia 1 a 1 determinan el valor de x.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Clase: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Resolver ecuaciones con correspondencia 1 a 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Desafío: Interpretar gráficos barras dobles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4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4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9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964"/>
            <a:ext cx="2088232" cy="5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Ojo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4" y="2928682"/>
            <a:ext cx="1307272" cy="10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nsar GIFs | Teno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41" y="1762082"/>
            <a:ext cx="5531180" cy="44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42520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Activando nuestros conocimientos previos</a:t>
            </a:r>
            <a:endParaRPr lang="es-CL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1235529" y="2780928"/>
            <a:ext cx="7286735" cy="228028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era una ecuación?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¿Cómo reconocemos una ecuación?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¿Hay diversas formas de escribir un número?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¿Por qué?</a:t>
            </a:r>
          </a:p>
          <a:p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La incógnita cómo la podemos representar.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000" dirty="0" smtClean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</p:txBody>
      </p:sp>
      <p:pic>
        <p:nvPicPr>
          <p:cNvPr id="12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411760" y="548680"/>
            <a:ext cx="417646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Recordemos: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19299" r="23311" b="66447"/>
          <a:stretch/>
        </p:blipFill>
        <p:spPr bwMode="auto">
          <a:xfrm>
            <a:off x="611560" y="1532333"/>
            <a:ext cx="8352928" cy="97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5" t="19292" r="4228" b="70061"/>
          <a:stretch/>
        </p:blipFill>
        <p:spPr bwMode="auto">
          <a:xfrm>
            <a:off x="2164449" y="2769441"/>
            <a:ext cx="5140879" cy="56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29635" r="941" b="31428"/>
          <a:stretch/>
        </p:blipFill>
        <p:spPr bwMode="auto">
          <a:xfrm>
            <a:off x="611560" y="3330915"/>
            <a:ext cx="7939136" cy="205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89257" r="941"/>
          <a:stretch/>
        </p:blipFill>
        <p:spPr bwMode="auto">
          <a:xfrm>
            <a:off x="1183086" y="5945850"/>
            <a:ext cx="7103604" cy="56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188640"/>
            <a:ext cx="7344816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Observa la siguiente igualdad: </a:t>
            </a:r>
            <a:br>
              <a:rPr lang="es-CL" sz="3200" dirty="0" smtClean="0">
                <a:solidFill>
                  <a:schemeClr val="bg1"/>
                </a:solidFill>
              </a:rPr>
            </a:br>
            <a:r>
              <a:rPr lang="es-CL" sz="3200" dirty="0" smtClean="0">
                <a:solidFill>
                  <a:schemeClr val="bg1"/>
                </a:solidFill>
              </a:rPr>
              <a:t>¿Qué podemos decir sobre ella?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4" t="41886" r="41435" b="47588"/>
          <a:stretch/>
        </p:blipFill>
        <p:spPr bwMode="auto">
          <a:xfrm>
            <a:off x="1136086" y="1937792"/>
            <a:ext cx="4539698" cy="77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t="36239" r="48748" b="47752"/>
          <a:stretch/>
        </p:blipFill>
        <p:spPr bwMode="auto">
          <a:xfrm>
            <a:off x="1076926" y="2713094"/>
            <a:ext cx="3756321" cy="117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54441" r="37402" b="30647"/>
          <a:stretch/>
        </p:blipFill>
        <p:spPr bwMode="auto">
          <a:xfrm>
            <a:off x="153598" y="3953490"/>
            <a:ext cx="6676274" cy="10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5" t="72055" r="50000" b="9813"/>
          <a:stretch/>
        </p:blipFill>
        <p:spPr bwMode="auto">
          <a:xfrm>
            <a:off x="1045205" y="5042376"/>
            <a:ext cx="3625516" cy="132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88213" r="41516" b="5894"/>
          <a:stretch/>
        </p:blipFill>
        <p:spPr bwMode="auto">
          <a:xfrm>
            <a:off x="457309" y="6224336"/>
            <a:ext cx="5522186" cy="43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4" t="42818" r="2285" b="18879"/>
          <a:stretch/>
        </p:blipFill>
        <p:spPr bwMode="auto">
          <a:xfrm rot="962883">
            <a:off x="6184038" y="2068450"/>
            <a:ext cx="2471468" cy="182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Matemáticas 4º | CEIP LEÓN Y CASTILL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02" y="4593270"/>
            <a:ext cx="1584118" cy="217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260648"/>
            <a:ext cx="734481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chemeClr val="bg1"/>
                </a:solidFill>
              </a:rPr>
              <a:t>¿Cuál es el valor de la incógnita?</a:t>
            </a:r>
            <a:endParaRPr lang="es-CL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02" y="4593270"/>
            <a:ext cx="1584118" cy="217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8" t="33065" r="27379" b="54167"/>
          <a:stretch/>
        </p:blipFill>
        <p:spPr bwMode="auto">
          <a:xfrm>
            <a:off x="1501352" y="1526423"/>
            <a:ext cx="5662863" cy="9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01352" y="2137265"/>
            <a:ext cx="580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/>
              <a:t>Observa los términos del lado izquierdo y los términos del lado derecho</a:t>
            </a:r>
            <a:endParaRPr lang="es-CL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5" t="27360" r="33972" b="43366"/>
          <a:stretch/>
        </p:blipFill>
        <p:spPr bwMode="auto">
          <a:xfrm>
            <a:off x="2424659" y="2837163"/>
            <a:ext cx="3430585" cy="176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t="57072" r="26204" b="4345"/>
          <a:stretch/>
        </p:blipFill>
        <p:spPr bwMode="auto">
          <a:xfrm>
            <a:off x="2272142" y="4794091"/>
            <a:ext cx="4121282" cy="188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577</Words>
  <Application>Microsoft Office PowerPoint</Application>
  <PresentationFormat>Presentación en pantalla (4:3)</PresentationFormat>
  <Paragraphs>71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1_Tema de Office</vt:lpstr>
      <vt:lpstr>PLANIFICACIÓN  PARA CLASES VIRTUALES SEMANA N°31 FECHA : Miércoles 28 de Octubre CURSO: 6° Básico Matemática</vt:lpstr>
      <vt:lpstr>Presentación de PowerPoint</vt:lpstr>
      <vt:lpstr>Presentación de PowerPoint</vt:lpstr>
      <vt:lpstr>Importante:</vt:lpstr>
      <vt:lpstr>Desafío matemático: ¡Juguemos! ¡Atentos!</vt:lpstr>
      <vt:lpstr>Activando nuestros conocimientos previos</vt:lpstr>
      <vt:lpstr>Recordemos: </vt:lpstr>
      <vt:lpstr>Observa la siguiente igualdad:  ¿Qué podemos decir sobre ella?</vt:lpstr>
      <vt:lpstr>¿Cuál es el valor de la incógnita?</vt:lpstr>
      <vt:lpstr>¿Cuál es el valor de la incógnita?</vt:lpstr>
      <vt:lpstr>Presentación de PowerPoint</vt:lpstr>
      <vt:lpstr>Presentación de PowerPoint</vt:lpstr>
      <vt:lpstr>Ahora tú</vt:lpstr>
      <vt:lpstr>Revisemos</vt:lpstr>
      <vt:lpstr>Qué aprendimos hoy…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217</cp:revision>
  <dcterms:created xsi:type="dcterms:W3CDTF">2020-07-06T03:06:52Z</dcterms:created>
  <dcterms:modified xsi:type="dcterms:W3CDTF">2020-10-25T13:44:09Z</dcterms:modified>
</cp:coreProperties>
</file>