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27" r:id="rId4"/>
    <p:sldId id="330" r:id="rId5"/>
    <p:sldId id="322" r:id="rId6"/>
    <p:sldId id="323" r:id="rId7"/>
    <p:sldId id="337" r:id="rId8"/>
    <p:sldId id="340" r:id="rId9"/>
    <p:sldId id="336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1" d="100"/>
          <a:sy n="71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2am2Vjys6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s920Dedb7m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wMBiSbOyc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hyperlink" Target="https://youtu.be/KGVCtLPVR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</a:t>
            </a:r>
            <a:r>
              <a:rPr lang="es-CL" sz="2800" b="1" dirty="0" smtClean="0"/>
              <a:t>VIRTUALES</a:t>
            </a:r>
            <a:br>
              <a:rPr lang="es-CL" sz="2800" b="1" dirty="0" smtClean="0"/>
            </a:br>
            <a:r>
              <a:rPr lang="es-CL" sz="2800" b="1" dirty="0" smtClean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N°31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6º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29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9864" y="5661248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57635"/>
            <a:ext cx="4752528" cy="9000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423853" y="1122019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2271"/>
            <a:ext cx="899592" cy="77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479670" y="1690398"/>
            <a:ext cx="8442891" cy="418576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sz="2000" b="1" dirty="0" smtClean="0"/>
              <a:t>¿Cómo se clasifican los instrumentos de percusión según la escala de </a:t>
            </a:r>
            <a:r>
              <a:rPr lang="es-ES" sz="2000" b="1" dirty="0" smtClean="0"/>
              <a:t>Sachs-Hornbostel</a:t>
            </a:r>
            <a:r>
              <a:rPr lang="es-CL" sz="2000" b="1" dirty="0" smtClean="0"/>
              <a:t>?</a:t>
            </a:r>
            <a:endParaRPr lang="es-CL" b="1" dirty="0" smtClean="0"/>
          </a:p>
          <a:p>
            <a:pPr marL="342900" indent="-342900">
              <a:buAutoNum type="alphaLcParenR"/>
            </a:pPr>
            <a:r>
              <a:rPr lang="es-ES" b="1" dirty="0" smtClean="0"/>
              <a:t>Audiófonos – Membranófonos </a:t>
            </a:r>
            <a:r>
              <a:rPr lang="es-ES" dirty="0" smtClean="0"/>
              <a:t>– </a:t>
            </a:r>
            <a:r>
              <a:rPr lang="es-ES" b="1" dirty="0" smtClean="0"/>
              <a:t>Aerófonos - </a:t>
            </a:r>
            <a:r>
              <a:rPr lang="es-ES" b="1" dirty="0"/>
              <a:t>Cordófonos</a:t>
            </a:r>
            <a:endParaRPr lang="es-CL" b="1" dirty="0" smtClean="0"/>
          </a:p>
          <a:p>
            <a:pPr marL="342900" indent="-342900">
              <a:buFontTx/>
              <a:buAutoNum type="alphaLcParenR"/>
            </a:pPr>
            <a:r>
              <a:rPr lang="es-ES" b="1" dirty="0" smtClean="0"/>
              <a:t>Membranófonos </a:t>
            </a:r>
            <a:r>
              <a:rPr lang="es-ES" dirty="0"/>
              <a:t>– </a:t>
            </a:r>
            <a:r>
              <a:rPr lang="es-ES" b="1" dirty="0"/>
              <a:t>Aerófonos - </a:t>
            </a:r>
            <a:r>
              <a:rPr lang="es-ES" b="1" dirty="0" smtClean="0"/>
              <a:t>Cordófonos</a:t>
            </a:r>
            <a:endParaRPr lang="es-CL" b="1" dirty="0" smtClean="0"/>
          </a:p>
          <a:p>
            <a:pPr marL="342900" indent="-342900">
              <a:buFontTx/>
              <a:buAutoNum type="alphaLcParenR"/>
            </a:pPr>
            <a:r>
              <a:rPr lang="es-ES" b="1" dirty="0" smtClean="0"/>
              <a:t>Idiófonos </a:t>
            </a:r>
            <a:r>
              <a:rPr lang="es-ES" b="1" dirty="0"/>
              <a:t>– Membranófonos </a:t>
            </a:r>
            <a:r>
              <a:rPr lang="es-ES" dirty="0"/>
              <a:t>– </a:t>
            </a:r>
            <a:r>
              <a:rPr lang="es-ES" b="1" dirty="0"/>
              <a:t>Aerófonos - Cordófonos</a:t>
            </a:r>
            <a:endParaRPr lang="es-CL" b="1" dirty="0"/>
          </a:p>
          <a:p>
            <a:endParaRPr lang="es-CL" b="1" dirty="0"/>
          </a:p>
          <a:p>
            <a:r>
              <a:rPr lang="es-CL" sz="2000" b="1" dirty="0" smtClean="0"/>
              <a:t>2</a:t>
            </a:r>
            <a:r>
              <a:rPr lang="es-CL" sz="2000" b="1" dirty="0"/>
              <a:t>. </a:t>
            </a:r>
            <a:r>
              <a:rPr lang="es-CL" sz="2000" b="1" dirty="0" smtClean="0"/>
              <a:t>¿Cuál sería la correcta relación de la cultura ancestral latinoamericana en nuestro país?</a:t>
            </a:r>
          </a:p>
          <a:p>
            <a:pPr marL="342900" indent="-342900">
              <a:buFontTx/>
              <a:buAutoNum type="alphaLcParenR"/>
            </a:pPr>
            <a:r>
              <a:rPr lang="es-CL" b="1" dirty="0" smtClean="0"/>
              <a:t>La cultura ancestral la relacionamos con la música latinoamericana.</a:t>
            </a:r>
          </a:p>
          <a:p>
            <a:pPr marL="342900" indent="-342900">
              <a:buFontTx/>
              <a:buAutoNum type="alphaLcParenR"/>
            </a:pPr>
            <a:r>
              <a:rPr lang="es-CL" b="1" dirty="0" smtClean="0"/>
              <a:t>La </a:t>
            </a:r>
            <a:r>
              <a:rPr lang="es-CL" b="1" dirty="0"/>
              <a:t>cultura ancestral la podemos relacionar con </a:t>
            </a:r>
            <a:r>
              <a:rPr lang="es-CL" b="1" dirty="0" smtClean="0"/>
              <a:t>nuestros pueblos </a:t>
            </a:r>
            <a:r>
              <a:rPr lang="es-CL" b="1" dirty="0"/>
              <a:t>originarios</a:t>
            </a:r>
            <a:r>
              <a:rPr lang="es-CL" b="1" dirty="0" smtClean="0"/>
              <a:t>.</a:t>
            </a:r>
          </a:p>
          <a:p>
            <a:pPr marL="342900" indent="-342900">
              <a:buFontTx/>
              <a:buAutoNum type="alphaLcParenR"/>
            </a:pPr>
            <a:r>
              <a:rPr lang="es-CL" b="1" dirty="0" smtClean="0"/>
              <a:t>La cultura ancestral la podemos asociar a los ancestros medievales.</a:t>
            </a:r>
            <a:endParaRPr lang="es-CL" b="1" dirty="0"/>
          </a:p>
          <a:p>
            <a:endParaRPr lang="es-CL" sz="2000" dirty="0"/>
          </a:p>
          <a:p>
            <a:r>
              <a:rPr lang="es-CL" sz="2000" b="1" dirty="0"/>
              <a:t>3. </a:t>
            </a:r>
            <a:r>
              <a:rPr lang="es-CL" sz="2000" b="1" dirty="0" smtClean="0"/>
              <a:t>De la clase de hoy, ¿Cómo crees que ha sido la evolución de los instrumentos ancestrales? Explica.</a:t>
            </a:r>
            <a:endParaRPr lang="es-CL" sz="2000" b="1" dirty="0"/>
          </a:p>
        </p:txBody>
      </p:sp>
      <p:sp>
        <p:nvSpPr>
          <p:cNvPr id="10" name="4 Rectángulo redondeado"/>
          <p:cNvSpPr/>
          <p:nvPr/>
        </p:nvSpPr>
        <p:spPr>
          <a:xfrm>
            <a:off x="5574697" y="5783961"/>
            <a:ext cx="3347864" cy="11433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Completar formulario y/o enviar </a:t>
            </a:r>
            <a:r>
              <a:rPr lang="es-CL" sz="1600" dirty="0"/>
              <a:t>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ines.carine@colegio-jeanpiaget.cl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91" y="92271"/>
            <a:ext cx="1733725" cy="1001468"/>
          </a:xfrm>
          <a:prstGeom prst="rect">
            <a:avLst/>
          </a:prstGeom>
        </p:spPr>
      </p:pic>
      <p:pic>
        <p:nvPicPr>
          <p:cNvPr id="11" name="Picture 4" descr="Tambores Calientes lanza videoclip de su canción 'Soy de verdad'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59" y="2161266"/>
            <a:ext cx="2088232" cy="11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29635"/>
              </p:ext>
            </p:extLst>
          </p:nvPr>
        </p:nvGraphicFramePr>
        <p:xfrm>
          <a:off x="179512" y="1052736"/>
          <a:ext cx="8784976" cy="4837256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 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Vargas.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03</a:t>
                      </a:r>
                    </a:p>
                    <a:p>
                      <a:pPr algn="l"/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Escuchar música en forma abundante de diversos contextos y culturas poniendo énfasis en: Tradición escrita (docta), música de compositores chilenos y del mundo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 con mayor conciencia.</a:t>
                      </a:r>
                      <a:endParaRPr lang="es-ES" sz="1400" b="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ES" sz="1400" b="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Formas de acercarse e involucrarse con la música.</a:t>
                      </a:r>
                    </a:p>
                    <a:p>
                      <a:r>
                        <a:rPr lang="es-MX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expresiones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Escuchan expresiones musicales de América Latina, observando las influencias de África</a:t>
                      </a:r>
                      <a:r>
                        <a:rPr lang="es-ES_tradnl" sz="1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y </a:t>
                      </a:r>
                      <a:r>
                        <a:rPr lang="es-ES_tradnl" sz="14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los Pueblos Originarios.</a:t>
                      </a:r>
                      <a:endParaRPr lang="es-MX" sz="1400" b="0" i="0" dirty="0" smtClean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salida online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al correo ines.carine@colegio-jeanpiaget.cl.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29/10/20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872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82523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</a:t>
            </a:r>
            <a:r>
              <a:rPr lang="es-C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Previos</a:t>
            </a:r>
          </a:p>
          <a:p>
            <a:pPr algn="ctr"/>
            <a:endParaRPr lang="es-CL" sz="2800" dirty="0" smtClean="0"/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1.-¿Recuerdas de que se trataba la cultura ancestral?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2.-¿Sabes que fue lo que nos legaron los pueblos precolombinos?</a:t>
            </a: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3.-¿Qué instrumentos de percusión ancestrales vistos te llamaron más tu atención?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95" y="116632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9128"/>
            <a:ext cx="1699638" cy="20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1E0740B-F692-406D-B6A6-3F690FE02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14820" r="27951" b="25365"/>
          <a:stretch/>
        </p:blipFill>
        <p:spPr>
          <a:xfrm>
            <a:off x="2845781" y="4804780"/>
            <a:ext cx="3927940" cy="1829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92" y="29932"/>
            <a:ext cx="1182805" cy="102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152069"/>
            <a:ext cx="81608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Comenzaremos </a:t>
            </a:r>
            <a:r>
              <a:rPr lang="es-CL" sz="2000" dirty="0"/>
              <a:t>por realizar un ejercicio rítmico, da </a:t>
            </a:r>
            <a:r>
              <a:rPr lang="es-CL" sz="2000" dirty="0" err="1"/>
              <a:t>click</a:t>
            </a:r>
            <a:r>
              <a:rPr lang="es-CL" sz="2000" dirty="0"/>
              <a:t> en el siguiente link:   </a:t>
            </a:r>
            <a:endParaRPr lang="es-CL" sz="2000" dirty="0" smtClean="0"/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www.youtube.com/watch?v=82am2Vjys68</a:t>
            </a:r>
            <a:endParaRPr lang="es-ES" dirty="0" smtClean="0"/>
          </a:p>
          <a:p>
            <a:endParaRPr lang="es-ES" dirty="0" smtClean="0"/>
          </a:p>
          <a:p>
            <a:r>
              <a:rPr lang="es-CL" sz="2000" dirty="0" smtClean="0">
                <a:solidFill>
                  <a:prstClr val="black"/>
                </a:solidFill>
              </a:rPr>
              <a:t>Percusión corporal (Pantera Rosa).</a:t>
            </a:r>
          </a:p>
          <a:p>
            <a:endParaRPr lang="es-CL" sz="2000" dirty="0"/>
          </a:p>
          <a:p>
            <a:endParaRPr lang="es-CL" sz="2000" dirty="0">
              <a:hlinkClick r:id="rId4"/>
            </a:endParaRPr>
          </a:p>
          <a:p>
            <a:endParaRPr lang="es-CL" sz="2000" b="1" dirty="0" smtClean="0"/>
          </a:p>
          <a:p>
            <a:endParaRPr lang="es-CL" dirty="0"/>
          </a:p>
        </p:txBody>
      </p:sp>
      <p:pic>
        <p:nvPicPr>
          <p:cNvPr id="2050" name="Picture 2" descr="Animated icon : camera in 2020 | Animated icons, Animation, Animated image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575240" cy="26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usicomovigrama- La Pantera Rosa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996952"/>
            <a:ext cx="5256584" cy="30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95536" y="980729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INSTRUMENTOS </a:t>
            </a:r>
            <a:r>
              <a:rPr lang="es-ES" b="1" dirty="0">
                <a:solidFill>
                  <a:srgbClr val="000000"/>
                </a:solidFill>
              </a:rPr>
              <a:t>MUSICALES PRECOLOMBINOS Y </a:t>
            </a:r>
            <a:r>
              <a:rPr lang="es-ES" b="1" dirty="0" smtClean="0">
                <a:solidFill>
                  <a:srgbClr val="000000"/>
                </a:solidFill>
              </a:rPr>
              <a:t>ETNOGRÁFICOS</a:t>
            </a:r>
          </a:p>
          <a:p>
            <a:endParaRPr lang="es-ES" sz="2000" b="1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La música es una manifestación social y simbólica presente en todas las culturas, desde las más espontáneas hasta las más complejas. La identificación y registro de los instrumentos musicales arqueológicos y etnográficos nos permite comprender su funcionamiento y acercarnos a la escala de sonido que produjeron, así como al contexto en los cuales fueron utilizados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/>
              <a:t>En la actualidad, la música es parte de nuestra vida cotidiana y se encuentra asociada a múltiples actividades, sin embargo, en el pasado lo más probable es que estuviera restringida a ámbitos rituales y habría sido ejecutada por personas especiales como chamanes o machi, como se registra en referencias etnográficas. Aun así, es importante recordar que la música es una manifestación inherente al ser humano, presente en todas las </a:t>
            </a:r>
            <a:r>
              <a:rPr lang="es-ES" dirty="0" smtClean="0"/>
              <a:t>culturas.</a:t>
            </a:r>
          </a:p>
          <a:p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1763688" y="230076"/>
            <a:ext cx="5256584" cy="584775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3200" dirty="0" smtClean="0"/>
              <a:t>   Desarrollo de la clase</a:t>
            </a:r>
            <a:r>
              <a:rPr lang="es-CL" sz="1400" dirty="0" smtClean="0"/>
              <a:t> </a:t>
            </a:r>
            <a:endParaRPr lang="es-CL" sz="1400" dirty="0"/>
          </a:p>
        </p:txBody>
      </p:sp>
      <p:pic>
        <p:nvPicPr>
          <p:cNvPr id="1026" name="Picture 2" descr="Kaskahu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4518"/>
            <a:ext cx="3168352" cy="159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395536" y="5289601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A continuación observemos el siguiente video: </a:t>
            </a:r>
          </a:p>
          <a:p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</a:t>
            </a:r>
            <a:r>
              <a:rPr lang="es-ES" dirty="0" smtClean="0">
                <a:hlinkClick r:id="rId4"/>
              </a:rPr>
              <a:t>youtu.be/s920Dedb7mY</a:t>
            </a:r>
            <a:endParaRPr lang="es-ES" dirty="0" smtClean="0"/>
          </a:p>
          <a:p>
            <a:r>
              <a:rPr lang="es-ES" dirty="0" smtClean="0"/>
              <a:t>(De la Tierra, música con instrumentos ancestrales)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93" y="89588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13971" y="1373370"/>
            <a:ext cx="4865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•</a:t>
            </a:r>
            <a:r>
              <a:rPr lang="es-ES" dirty="0"/>
              <a:t> </a:t>
            </a:r>
            <a:r>
              <a:rPr lang="es-ES" b="1" dirty="0"/>
              <a:t>Idiófonos</a:t>
            </a:r>
            <a:r>
              <a:rPr lang="es-ES" dirty="0"/>
              <a:t>: son los instrumentos que se encuentran fabricados en un material por sí mismo resonante y produce el sonido por medio de la percusión, tensión y distensión, o la fricción</a:t>
            </a:r>
            <a:r>
              <a:rPr lang="es-ES" dirty="0" smtClean="0"/>
              <a:t>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• </a:t>
            </a:r>
            <a:r>
              <a:rPr lang="es-ES" b="1" dirty="0"/>
              <a:t>Membranófonos</a:t>
            </a:r>
            <a:r>
              <a:rPr lang="es-ES" dirty="0"/>
              <a:t>: instrumentos en los que el solido se produce por medio de una membrana añadida a una caja de resonancia</a:t>
            </a:r>
            <a:r>
              <a:rPr lang="es-ES" dirty="0" smtClean="0"/>
              <a:t>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• </a:t>
            </a:r>
            <a:r>
              <a:rPr lang="es-ES" b="1" dirty="0"/>
              <a:t>Aerófonos</a:t>
            </a:r>
            <a:r>
              <a:rPr lang="es-ES" dirty="0"/>
              <a:t>: son instrumentos que producen el sonido de acuerdo a una corriente de aire que circula en su interior, regulado por medio de orificios especialmente diseñados para ello</a:t>
            </a:r>
            <a:r>
              <a:rPr lang="es-ES" dirty="0" smtClean="0"/>
              <a:t>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• </a:t>
            </a:r>
            <a:r>
              <a:rPr lang="es-ES" b="1" dirty="0"/>
              <a:t>Cordófonos</a:t>
            </a:r>
            <a:r>
              <a:rPr lang="es-ES" dirty="0"/>
              <a:t>: son instrumentos cuyo sonido se produce por una o más cuerdas de diversos materiales unidas a una caja de resonancia.</a:t>
            </a:r>
            <a:endParaRPr lang="es-ES" b="0" i="0" dirty="0">
              <a:effectLst/>
            </a:endParaRPr>
          </a:p>
        </p:txBody>
      </p:sp>
      <p:pic>
        <p:nvPicPr>
          <p:cNvPr id="6" name="Picture 2" descr="Sonaja, instrumento musical identitario del noroes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51" y="1144808"/>
            <a:ext cx="1237780" cy="10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7777" y="351533"/>
            <a:ext cx="8117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Clasificación básica de Instrumentos musicales según la escala de </a:t>
            </a:r>
            <a:endParaRPr lang="es-ES" sz="2000" b="1" dirty="0" smtClean="0"/>
          </a:p>
          <a:p>
            <a:r>
              <a:rPr lang="es-ES" sz="2000" b="1" dirty="0" smtClean="0"/>
              <a:t>Sachs-Hornbostel</a:t>
            </a:r>
            <a:r>
              <a:rPr lang="es-ES" sz="2000" b="1" dirty="0"/>
              <a:t>: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118472" y="1710195"/>
            <a:ext cx="356330" cy="3532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Tesauros - Diccionarios del patrimonio cultural de España - Sarang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01" y="5192817"/>
            <a:ext cx="1692549" cy="12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carina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B7A798"/>
              </a:clrFrom>
              <a:clrTo>
                <a:srgbClr val="B7A7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6666" r="4818" b="13334"/>
          <a:stretch/>
        </p:blipFill>
        <p:spPr bwMode="auto">
          <a:xfrm>
            <a:off x="5593070" y="3797734"/>
            <a:ext cx="1436167" cy="10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askahuill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8F2"/>
              </a:clrFrom>
              <a:clrTo>
                <a:srgbClr val="FDF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1" y="1245907"/>
            <a:ext cx="1262626" cy="10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strumentos de viento de madera | Instrumentos de viento de madera,  Instrumentos de viento, Vient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0D1CB"/>
              </a:clrFrom>
              <a:clrTo>
                <a:srgbClr val="D0D1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32" y="3841351"/>
            <a:ext cx="1223024" cy="8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 derecha 19"/>
          <p:cNvSpPr/>
          <p:nvPr/>
        </p:nvSpPr>
        <p:spPr>
          <a:xfrm>
            <a:off x="5118472" y="2909697"/>
            <a:ext cx="356330" cy="3532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5118472" y="4141600"/>
            <a:ext cx="356330" cy="3532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5118472" y="5617710"/>
            <a:ext cx="356330" cy="3532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60" name="Picture 12" descr="Una Selección De Los Tambores Africanos Adornado De Madera Y Piel De  Animales. Fotos, Retratos, Imágenes Y Fotografía De Archivo Libres De  Derecho. Image 4114096.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10420" r="8452"/>
          <a:stretch/>
        </p:blipFill>
        <p:spPr bwMode="auto">
          <a:xfrm>
            <a:off x="7141713" y="2418368"/>
            <a:ext cx="1116798" cy="12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ultru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6D5C5"/>
              </a:clrFrom>
              <a:clrTo>
                <a:srgbClr val="E6D5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90" y="2416226"/>
            <a:ext cx="1451516" cy="11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harango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83" y="5201533"/>
            <a:ext cx="1268459" cy="11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11760" y="62563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Para profundizar sobre el origen de la cultural ancestral </a:t>
            </a:r>
          </a:p>
          <a:p>
            <a:r>
              <a:rPr lang="es-ES" b="1" dirty="0" smtClean="0"/>
              <a:t>En nuestro país observemos lo siguiente</a:t>
            </a:r>
            <a:r>
              <a:rPr lang="es-ES" dirty="0" smtClean="0"/>
              <a:t>: </a:t>
            </a:r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youtu.be/ewMBiSbOycM</a:t>
            </a:r>
            <a:endParaRPr lang="es-ES" dirty="0"/>
          </a:p>
          <a:p>
            <a:r>
              <a:rPr lang="es-ES" dirty="0"/>
              <a:t>(Influencia negra en la música chilena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09137" y="240912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Y por último para ente motivador hacia esta cultura escuchemos lo siguiente</a:t>
            </a:r>
            <a:r>
              <a:rPr lang="es-ES" b="1" dirty="0">
                <a:solidFill>
                  <a:srgbClr val="000000"/>
                </a:solidFill>
              </a:rPr>
              <a:t>:</a:t>
            </a:r>
            <a:endParaRPr lang="es-ES" b="1" dirty="0" smtClean="0">
              <a:solidFill>
                <a:srgbClr val="000000"/>
              </a:solidFill>
            </a:endParaRPr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youtu.be/KGVCtLPVRrE</a:t>
            </a:r>
            <a:endParaRPr lang="es-ES" dirty="0" smtClean="0"/>
          </a:p>
          <a:p>
            <a:r>
              <a:rPr lang="es-ES" dirty="0" smtClean="0"/>
              <a:t>(Orquesta para acercarse a la música ancestral)</a:t>
            </a:r>
            <a:endParaRPr lang="es-ES" dirty="0"/>
          </a:p>
          <a:p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animated gif&quot;-Retrogasm | Caricaturas, Orquesta, Dominic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" y="514388"/>
            <a:ext cx="1919337" cy="160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s Chigualeros, pioneros en la fusión de música ancestral – FB Radio Bahía  96.5F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5" y="3645024"/>
            <a:ext cx="5469496" cy="27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7843</TotalTime>
  <Words>538</Words>
  <Application>Microsoft Office PowerPoint</Application>
  <PresentationFormat>Presentación en pantalla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 MÚSICA SEMANA N°31 6º A FECHA: 29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268</cp:revision>
  <dcterms:created xsi:type="dcterms:W3CDTF">2020-07-06T03:06:52Z</dcterms:created>
  <dcterms:modified xsi:type="dcterms:W3CDTF">2020-10-26T12:01:16Z</dcterms:modified>
</cp:coreProperties>
</file>