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98" r:id="rId3"/>
    <p:sldId id="256" r:id="rId4"/>
    <p:sldId id="295" r:id="rId5"/>
    <p:sldId id="294" r:id="rId6"/>
    <p:sldId id="258" r:id="rId7"/>
    <p:sldId id="304" r:id="rId8"/>
    <p:sldId id="305" r:id="rId9"/>
    <p:sldId id="301" r:id="rId10"/>
    <p:sldId id="307" r:id="rId11"/>
    <p:sldId id="309" r:id="rId12"/>
    <p:sldId id="297" r:id="rId13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21" autoAdjust="0"/>
    <p:restoredTop sz="86477" autoAdjust="0"/>
  </p:normalViewPr>
  <p:slideViewPr>
    <p:cSldViewPr>
      <p:cViewPr>
        <p:scale>
          <a:sx n="66" d="100"/>
          <a:sy n="66" d="100"/>
        </p:scale>
        <p:origin x="-1434" y="-1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9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21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75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29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12151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64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620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37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90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094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182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205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24-10-2020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24-10-2020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3818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6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hyperlink" Target="https://www.youtube.com/watch?v=VxDHIZGCWyQ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1628800"/>
            <a:ext cx="7772400" cy="1780108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SEMANA </a:t>
            </a:r>
            <a:r>
              <a:rPr lang="es-CL" sz="2800" dirty="0" smtClean="0"/>
              <a:t>N°31</a:t>
            </a:r>
            <a:r>
              <a:rPr lang="es-CL" sz="2800" dirty="0"/>
              <a:t/>
            </a:r>
            <a:br>
              <a:rPr lang="es-CL" sz="2800" dirty="0"/>
            </a:br>
            <a:r>
              <a:rPr lang="es-CL" sz="2800" dirty="0"/>
              <a:t>FECHA: </a:t>
            </a:r>
            <a:r>
              <a:rPr lang="es-CL" sz="2800" dirty="0" smtClean="0"/>
              <a:t>26 </a:t>
            </a:r>
            <a:r>
              <a:rPr lang="es-CL" sz="2800" dirty="0"/>
              <a:t>al </a:t>
            </a:r>
            <a:r>
              <a:rPr lang="es-CL" sz="2800" dirty="0" smtClean="0"/>
              <a:t>30 de Octubre</a:t>
            </a:r>
            <a:endParaRPr lang="es-CL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5256584"/>
          </a:xfrm>
        </p:spPr>
        <p:txBody>
          <a:bodyPr>
            <a:normAutofit/>
          </a:bodyPr>
          <a:lstStyle/>
          <a:p>
            <a:pPr lvl="0" algn="l"/>
            <a:r>
              <a:rPr lang="es-CL" sz="2000" b="1" dirty="0">
                <a:solidFill>
                  <a:schemeClr val="tx1"/>
                </a:solidFill>
              </a:rPr>
              <a:t>1.- Ejercicio práctico: </a:t>
            </a:r>
            <a:r>
              <a:rPr lang="es-CL" sz="2000" dirty="0" smtClean="0">
                <a:solidFill>
                  <a:schemeClr val="tx1"/>
                </a:solidFill>
              </a:rPr>
              <a:t>Identifica aquellas situaciones y/o factores de riesgo de aquellas que no lo son. Justifica tu respuesta.</a:t>
            </a:r>
            <a:endParaRPr lang="es-CL" sz="2000" dirty="0">
              <a:solidFill>
                <a:schemeClr val="tx1"/>
              </a:solidFill>
            </a:endParaRPr>
          </a:p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just"/>
            <a:r>
              <a:rPr lang="es-CL" sz="2000" dirty="0" smtClean="0">
                <a:solidFill>
                  <a:schemeClr val="tx1"/>
                </a:solidFill>
              </a:rPr>
              <a:t>	</a:t>
            </a:r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276872"/>
            <a:ext cx="4050602" cy="2408090"/>
          </a:xfrm>
          <a:prstGeom prst="rect">
            <a:avLst/>
          </a:prstGeom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443361"/>
            <a:ext cx="3534929" cy="2075112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684962"/>
            <a:ext cx="2651001" cy="1915640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85" y="4928407"/>
            <a:ext cx="3696877" cy="164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237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483768" y="260648"/>
            <a:ext cx="4248472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000" b="1" dirty="0"/>
              <a:t>TICKET DE SALIDA</a:t>
            </a:r>
          </a:p>
          <a:p>
            <a:pPr algn="ctr"/>
            <a:r>
              <a:rPr lang="es-CL" sz="2000" b="1" dirty="0"/>
              <a:t>ASIGNATURA</a:t>
            </a:r>
          </a:p>
          <a:p>
            <a:pPr algn="ctr"/>
            <a:r>
              <a:rPr lang="es-CL" sz="2000" b="1" dirty="0"/>
              <a:t>SEMANA</a:t>
            </a:r>
          </a:p>
        </p:txBody>
      </p:sp>
      <p:sp>
        <p:nvSpPr>
          <p:cNvPr id="3" name="2 Rectángulo redondeado"/>
          <p:cNvSpPr/>
          <p:nvPr/>
        </p:nvSpPr>
        <p:spPr>
          <a:xfrm>
            <a:off x="467544" y="1530444"/>
            <a:ext cx="6408712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Nombre: _______________________________________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399600" y="2420888"/>
            <a:ext cx="84928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 smtClean="0"/>
              <a:t>1.- Enumera acciones preventivas que puedan dificultar el consumo de drogas y alcohol.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2.- ¿Cuáles crees tu que son hábitos de conducta saludable que aportan a mantener el estado de bienestar en las personas? </a:t>
            </a:r>
          </a:p>
          <a:p>
            <a:pPr algn="just"/>
            <a:endParaRPr lang="es-MX" dirty="0" smtClean="0"/>
          </a:p>
          <a:p>
            <a:pPr lvl="0" algn="just"/>
            <a:r>
              <a:rPr lang="es-MX" dirty="0"/>
              <a:t>3</a:t>
            </a:r>
            <a:r>
              <a:rPr lang="es-MX" dirty="0" smtClean="0"/>
              <a:t>.- </a:t>
            </a:r>
            <a:r>
              <a:rPr lang="es-MX" dirty="0"/>
              <a:t>Comenta y discute, ¿porqué </a:t>
            </a:r>
            <a:r>
              <a:rPr lang="es-MX" dirty="0" smtClean="0"/>
              <a:t>crees tu que es tan importante actuar preventivamente ante el consumo de drogas y alcohol?</a:t>
            </a:r>
            <a:endParaRPr lang="es-MX" dirty="0"/>
          </a:p>
          <a:p>
            <a:pPr algn="just"/>
            <a:endParaRPr lang="es-MX" dirty="0" smtClean="0"/>
          </a:p>
          <a:p>
            <a:endParaRPr lang="es-CL" b="1" dirty="0"/>
          </a:p>
        </p:txBody>
      </p:sp>
      <p:sp>
        <p:nvSpPr>
          <p:cNvPr id="5" name="4 Rectángulo redondeado"/>
          <p:cNvSpPr/>
          <p:nvPr/>
        </p:nvSpPr>
        <p:spPr>
          <a:xfrm>
            <a:off x="5508104" y="5157192"/>
            <a:ext cx="3384376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este ticket de salida al: </a:t>
            </a:r>
          </a:p>
          <a:p>
            <a:pPr algn="ctr"/>
            <a:r>
              <a:rPr lang="es-CL" dirty="0"/>
              <a:t>Correo: de profesora jefe</a:t>
            </a:r>
          </a:p>
          <a:p>
            <a:pPr algn="ctr"/>
            <a:r>
              <a:rPr lang="es-CL" dirty="0"/>
              <a:t>Celular: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4" y="4627115"/>
            <a:ext cx="2493963" cy="250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228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399824"/>
              </p:ext>
            </p:extLst>
          </p:nvPr>
        </p:nvGraphicFramePr>
        <p:xfrm>
          <a:off x="467544" y="1196752"/>
          <a:ext cx="8136904" cy="4554332"/>
        </p:xfrm>
        <a:graphic>
          <a:graphicData uri="http://schemas.openxmlformats.org/drawingml/2006/table">
            <a:tbl>
              <a:tblPr firstRow="1" firstCol="1" bandRow="1"/>
              <a:tblGrid>
                <a:gridCol w="2575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613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ASIGNATURA /CURSO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ORIENTACIÓN /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SEXTO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AÑO </a:t>
                      </a:r>
                      <a:r>
                        <a:rPr lang="es-CL" sz="1400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BÁSICO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NOMBRE DEL PROFESOR/A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CONVIVENCIA ESCOLAR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47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EDUCADORA</a:t>
                      </a:r>
                      <a:r>
                        <a:rPr lang="es-CL" sz="1200" b="1" baseline="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DIFERENCIAL</a:t>
                      </a:r>
                      <a:endParaRPr lang="es-CL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64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APRENDIZAJE PRIORIZACIÓN NIVEL 1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CL" sz="1600" dirty="0" smtClean="0"/>
                        <a:t>OA5. </a:t>
                      </a:r>
                      <a:r>
                        <a:rPr lang="es-CL" sz="1800" b="0" i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Reconocer y describir causas y consecuencias del consumo de drogas (por ejemplo, tabaco, alcohol, marihuana), identificar factores que lo previenen y proponer estrategias para enfrentarlo, como mantener hábitos de vida saludable y aprender a manejar el stress.</a:t>
                      </a:r>
                      <a:endParaRPr lang="es-CL" sz="1800" b="0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03786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INDICADORES DE EVALUACIÓN PARA OA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CL" sz="1200" dirty="0"/>
                        <a:t> Se realiza reflexión en torno a los siguientes indicadores: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MX" sz="1200" dirty="0" smtClean="0"/>
                        <a:t>Identificación de sustancias</a:t>
                      </a:r>
                      <a:r>
                        <a:rPr lang="es-MX" sz="1200" baseline="0" dirty="0" smtClean="0"/>
                        <a:t> nocivas para su salud.</a:t>
                      </a:r>
                      <a:endParaRPr lang="es-MX" sz="1200" dirty="0" smtClean="0"/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CL" sz="1200" dirty="0" smtClean="0"/>
                        <a:t>Practicas</a:t>
                      </a:r>
                      <a:r>
                        <a:rPr lang="es-CL" sz="1200" baseline="0" dirty="0" smtClean="0"/>
                        <a:t> que favorezcan un estilo de vida saludable.</a:t>
                      </a:r>
                      <a:endParaRPr lang="es-CL" sz="1200" dirty="0"/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24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CONTENIDO /HABILIDADES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 Habilidades </a:t>
                      </a:r>
                      <a:r>
                        <a:rPr lang="es-CL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sociales</a:t>
                      </a:r>
                      <a:r>
                        <a:rPr lang="es-CL" sz="1400" baseline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como la responsabilidad y la comunicación.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OBJETIVO DE LA CLASE</a:t>
                      </a:r>
                      <a:endParaRPr lang="es-CL" sz="12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400" dirty="0" smtClean="0"/>
                        <a:t>Desarrollar un estilo de vida saludable y una actitud crítica frente a las drogas y alcohol.</a:t>
                      </a:r>
                      <a:endParaRPr lang="es-CL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7648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EVALUACIÓN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200" b="1" dirty="0">
                          <a:effectLst/>
                          <a:latin typeface="+mn-lt"/>
                        </a:rPr>
                        <a:t> </a:t>
                      </a:r>
                      <a:endParaRPr lang="es-CL" sz="1200" dirty="0">
                        <a:effectLst/>
                        <a:latin typeface="+mn-lt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400" b="1" dirty="0">
                          <a:effectLst/>
                          <a:latin typeface="+mn-lt"/>
                        </a:rPr>
                        <a:t> </a:t>
                      </a:r>
                      <a:r>
                        <a:rPr lang="es-CL" sz="1400" b="0" dirty="0">
                          <a:effectLst/>
                          <a:latin typeface="+mn-lt"/>
                        </a:rPr>
                        <a:t>Saca una foto a tu cuaderno con las respuestas del ticket de salida y envíalas a correo electrónico de tu profesor jefe.</a:t>
                      </a: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 r="12939"/>
          <a:stretch/>
        </p:blipFill>
        <p:spPr bwMode="auto">
          <a:xfrm>
            <a:off x="0" y="-39186"/>
            <a:ext cx="9144000" cy="6897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51520" y="26064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600" i="1" dirty="0">
                <a:solidFill>
                  <a:srgbClr val="FF0000"/>
                </a:solidFill>
              </a:rPr>
              <a:t>Sugerencia</a:t>
            </a:r>
          </a:p>
          <a:p>
            <a:r>
              <a:rPr lang="es-CL" sz="1600" i="1" dirty="0">
                <a:solidFill>
                  <a:srgbClr val="FF0000"/>
                </a:solidFill>
              </a:rPr>
              <a:t>De reglas virtuales. Puede usar otras</a:t>
            </a: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12623"/>
          <a:stretch/>
        </p:blipFill>
        <p:spPr bwMode="auto">
          <a:xfrm>
            <a:off x="31065" y="10950"/>
            <a:ext cx="9112935" cy="688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980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50768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51" y="1513729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329287" y="2193993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83451" y="116632"/>
            <a:ext cx="2245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i="1" dirty="0">
                <a:solidFill>
                  <a:srgbClr val="FF0000"/>
                </a:solidFill>
              </a:rPr>
              <a:t>Sugerencia para usar en sus presentaciones</a:t>
            </a:r>
          </a:p>
          <a:p>
            <a:r>
              <a:rPr lang="es-CL" i="1" dirty="0">
                <a:solidFill>
                  <a:srgbClr val="FF0000"/>
                </a:solidFill>
              </a:rPr>
              <a:t>*optativo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2681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556791"/>
            <a:ext cx="8280920" cy="4536579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CL" sz="2100" b="1" dirty="0">
                <a:solidFill>
                  <a:schemeClr val="tx1"/>
                </a:solidFill>
              </a:rPr>
              <a:t>Algunos conceptos que debes </a:t>
            </a:r>
            <a:r>
              <a:rPr lang="es-CL" sz="2100" b="1" dirty="0" smtClean="0">
                <a:solidFill>
                  <a:schemeClr val="tx1"/>
                </a:solidFill>
              </a:rPr>
              <a:t>conocer:</a:t>
            </a:r>
          </a:p>
          <a:p>
            <a:pPr algn="just"/>
            <a:endParaRPr lang="es-CL" sz="21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900" b="1" dirty="0" smtClean="0">
                <a:solidFill>
                  <a:schemeClr val="tx1"/>
                </a:solidFill>
              </a:rPr>
              <a:t>-Hábitos de vida saludable: </a:t>
            </a:r>
            <a:r>
              <a:rPr lang="es-CL" sz="2900" dirty="0" smtClean="0">
                <a:solidFill>
                  <a:schemeClr val="tx1"/>
                </a:solidFill>
              </a:rPr>
              <a:t>Son actitudes </a:t>
            </a:r>
            <a:r>
              <a:rPr lang="es-CL" sz="2900" dirty="0">
                <a:solidFill>
                  <a:schemeClr val="tx1"/>
                </a:solidFill>
              </a:rPr>
              <a:t>y patrones de conducta relacionados con la salud, que inciden positivamente en el bienestar físico, mental y social de la persona que los </a:t>
            </a:r>
            <a:r>
              <a:rPr lang="es-CL" sz="2900" dirty="0" smtClean="0">
                <a:solidFill>
                  <a:schemeClr val="tx1"/>
                </a:solidFill>
              </a:rPr>
              <a:t>adquiere.</a:t>
            </a:r>
          </a:p>
          <a:p>
            <a:pPr algn="just"/>
            <a:endParaRPr lang="es-CL" sz="2900" b="1" dirty="0" smtClean="0">
              <a:solidFill>
                <a:schemeClr val="tx1"/>
              </a:solidFill>
            </a:endParaRPr>
          </a:p>
          <a:p>
            <a:pPr algn="just"/>
            <a:r>
              <a:rPr lang="es-CL" sz="2900" b="1" dirty="0" smtClean="0">
                <a:solidFill>
                  <a:schemeClr val="tx1"/>
                </a:solidFill>
              </a:rPr>
              <a:t>-Consumo de drogas y alcohol</a:t>
            </a:r>
            <a:r>
              <a:rPr lang="es-CL" sz="2900" dirty="0" smtClean="0">
                <a:solidFill>
                  <a:schemeClr val="tx1"/>
                </a:solidFill>
              </a:rPr>
              <a:t>: </a:t>
            </a:r>
            <a:r>
              <a:rPr lang="es-CL" sz="2900" dirty="0">
                <a:solidFill>
                  <a:schemeClr val="tx1"/>
                </a:solidFill>
              </a:rPr>
              <a:t>S</a:t>
            </a:r>
            <a:r>
              <a:rPr lang="es-CL" sz="2900" dirty="0" smtClean="0">
                <a:solidFill>
                  <a:schemeClr val="tx1"/>
                </a:solidFill>
              </a:rPr>
              <a:t>ustancias </a:t>
            </a:r>
            <a:r>
              <a:rPr lang="es-CL" sz="2900" dirty="0">
                <a:solidFill>
                  <a:schemeClr val="tx1"/>
                </a:solidFill>
              </a:rPr>
              <a:t>cuyo consumo puede producir dependencia, estimulación, depresión del sistema nervioso central, o bien influir en el comportamiento o el ánimo de la </a:t>
            </a:r>
            <a:r>
              <a:rPr lang="es-CL" sz="2900" dirty="0" smtClean="0">
                <a:solidFill>
                  <a:schemeClr val="tx1"/>
                </a:solidFill>
              </a:rPr>
              <a:t>persona. </a:t>
            </a:r>
            <a:r>
              <a:rPr lang="es-CL" sz="2800" dirty="0">
                <a:solidFill>
                  <a:schemeClr val="tx1"/>
                </a:solidFill>
              </a:rPr>
              <a:t>El consumo de drogas y alcohol perturba nuestra percepción, juicio, concentración y equilibrio, poniéndonos en peligro a nosotros mismos, a nuestros compañeros </a:t>
            </a:r>
            <a:r>
              <a:rPr lang="es-CL" sz="2800" dirty="0" smtClean="0">
                <a:solidFill>
                  <a:schemeClr val="tx1"/>
                </a:solidFill>
              </a:rPr>
              <a:t>y </a:t>
            </a:r>
            <a:r>
              <a:rPr lang="es-CL" sz="2800" dirty="0">
                <a:solidFill>
                  <a:schemeClr val="tx1"/>
                </a:solidFill>
              </a:rPr>
              <a:t>a nuestra familia.</a:t>
            </a:r>
            <a:endParaRPr lang="es-CL" sz="2900" dirty="0" smtClean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56457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792087"/>
          </a:xfrm>
        </p:spPr>
        <p:txBody>
          <a:bodyPr>
            <a:normAutofit/>
          </a:bodyPr>
          <a:lstStyle/>
          <a:p>
            <a:r>
              <a:rPr lang="es-CL" sz="2800" dirty="0"/>
              <a:t>Inicio: Activación Conocimientos Previos</a:t>
            </a:r>
          </a:p>
        </p:txBody>
      </p:sp>
      <p:sp>
        <p:nvSpPr>
          <p:cNvPr id="2" name="1 Subtítulo"/>
          <p:cNvSpPr>
            <a:spLocks noGrp="1"/>
          </p:cNvSpPr>
          <p:nvPr>
            <p:ph type="subTitle" idx="1"/>
          </p:nvPr>
        </p:nvSpPr>
        <p:spPr>
          <a:xfrm>
            <a:off x="467544" y="1700808"/>
            <a:ext cx="8280920" cy="576064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es-CL" sz="2600" b="1" dirty="0">
                <a:solidFill>
                  <a:schemeClr val="tx1"/>
                </a:solidFill>
              </a:rPr>
              <a:t>Algunos conceptos que debes </a:t>
            </a:r>
            <a:r>
              <a:rPr lang="es-CL" sz="2600" b="1" dirty="0" smtClean="0">
                <a:solidFill>
                  <a:schemeClr val="tx1"/>
                </a:solidFill>
              </a:rPr>
              <a:t>conocer:</a:t>
            </a:r>
          </a:p>
          <a:p>
            <a:pPr algn="just"/>
            <a:endParaRPr lang="es-CL" sz="2600" b="1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1"/>
                </a:solidFill>
              </a:rPr>
              <a:t>Factores de riesgo: </a:t>
            </a:r>
            <a:r>
              <a:rPr lang="es-CL" dirty="0">
                <a:solidFill>
                  <a:schemeClr val="tx1"/>
                </a:solidFill>
              </a:rPr>
              <a:t>Características internas y/o externas del individuo cuya presencia aumenta la probabilidad o la predisposición de que se produzca una situación de vulnerabilidad. Podemos encontrar la presión social de ser parte de un grupo y creer que seremos rechazados si no hacemos lo que el resto sí, el acceso fácil y de bajo costo, querer escapar de la realidad o como intento desesperado de adaptarse a las presiones de la vida, curiosidad por experimentar y un entorno familiar difícil. </a:t>
            </a:r>
            <a:endParaRPr lang="es-CL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CL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CL" b="1" dirty="0">
                <a:solidFill>
                  <a:schemeClr val="tx1"/>
                </a:solidFill>
              </a:rPr>
              <a:t>Factores protectores: </a:t>
            </a:r>
            <a:r>
              <a:rPr lang="es-CL" dirty="0" smtClean="0">
                <a:solidFill>
                  <a:schemeClr val="tx1"/>
                </a:solidFill>
              </a:rPr>
              <a:t>Elementos que reducen</a:t>
            </a:r>
            <a:r>
              <a:rPr lang="es-CL" dirty="0">
                <a:solidFill>
                  <a:schemeClr val="tx1"/>
                </a:solidFill>
              </a:rPr>
              <a:t>, inhiben o atenúan la probabilidad del uso de </a:t>
            </a:r>
            <a:r>
              <a:rPr lang="es-CL" dirty="0" smtClean="0">
                <a:solidFill>
                  <a:schemeClr val="tx1"/>
                </a:solidFill>
              </a:rPr>
              <a:t>sustancias, podemos encontrar </a:t>
            </a:r>
            <a:r>
              <a:rPr lang="es-CL" dirty="0">
                <a:solidFill>
                  <a:schemeClr val="tx1"/>
                </a:solidFill>
              </a:rPr>
              <a:t>un buen nivel de autoestima, un adecuado autocontrol emocional, la cohesión y comunicación familiar, el apego a un grupo de referencia positivo, </a:t>
            </a:r>
            <a:r>
              <a:rPr lang="es-CL" dirty="0" smtClean="0">
                <a:solidFill>
                  <a:schemeClr val="tx1"/>
                </a:solidFill>
              </a:rPr>
              <a:t>etc.</a:t>
            </a:r>
            <a:endParaRPr lang="es-CL" b="1" dirty="0">
              <a:solidFill>
                <a:schemeClr val="tx1"/>
              </a:solidFill>
            </a:endParaRPr>
          </a:p>
          <a:p>
            <a:pPr algn="just"/>
            <a:endParaRPr lang="es-CL" b="1" dirty="0">
              <a:solidFill>
                <a:schemeClr val="tx1"/>
              </a:solidFill>
            </a:endParaRPr>
          </a:p>
          <a:p>
            <a:pPr algn="just"/>
            <a:endParaRPr lang="es-CL" b="1" dirty="0">
              <a:solidFill>
                <a:schemeClr val="tx1"/>
              </a:solidFill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dirty="0"/>
              <a:t/>
            </a:r>
            <a:br>
              <a:rPr lang="es-MX" dirty="0"/>
            </a:br>
            <a:endParaRPr lang="es-CL" dirty="0"/>
          </a:p>
          <a:p>
            <a:endParaRPr lang="es-CL" dirty="0">
              <a:solidFill>
                <a:schemeClr val="tx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1" y="87957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-99392"/>
            <a:ext cx="2163763" cy="215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5882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>
            <a:normAutofit/>
          </a:bodyPr>
          <a:lstStyle/>
          <a:p>
            <a:r>
              <a:rPr lang="es-MX" sz="2800" dirty="0" smtClean="0"/>
              <a:t>Reflexión</a:t>
            </a:r>
            <a:endParaRPr lang="es-MX" sz="28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23528" y="1196752"/>
            <a:ext cx="8424936" cy="5256584"/>
          </a:xfrm>
        </p:spPr>
        <p:txBody>
          <a:bodyPr/>
          <a:lstStyle/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/>
            <a:r>
              <a:rPr lang="es-CL" sz="2000" dirty="0" smtClean="0">
                <a:solidFill>
                  <a:schemeClr val="tx1"/>
                </a:solidFill>
              </a:rPr>
              <a:t>Observa el siguiente video y comenta junto a tus compañeros:</a:t>
            </a:r>
          </a:p>
          <a:p>
            <a:pPr lvl="0"/>
            <a:endParaRPr lang="es-CL" sz="2000" dirty="0">
              <a:solidFill>
                <a:schemeClr val="tx1"/>
              </a:solidFill>
            </a:endParaRPr>
          </a:p>
          <a:p>
            <a:pPr lvl="0"/>
            <a:r>
              <a:rPr lang="es-CL" sz="20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s-CL" sz="20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s-CL" sz="2000" dirty="0" smtClean="0">
                <a:solidFill>
                  <a:schemeClr val="tx1"/>
                </a:solidFill>
                <a:hlinkClick r:id="rId4"/>
              </a:rPr>
              <a:t>www.youtube.com/watch?v=VxDHIZGCWyQ</a:t>
            </a:r>
            <a:endParaRPr lang="es-CL" sz="2000" dirty="0" smtClean="0">
              <a:solidFill>
                <a:schemeClr val="tx1"/>
              </a:solidFill>
            </a:endParaRPr>
          </a:p>
          <a:p>
            <a:pPr lvl="0"/>
            <a:endParaRPr lang="es-CL" sz="2000" dirty="0">
              <a:solidFill>
                <a:schemeClr val="tx1"/>
              </a:solidFill>
            </a:endParaRPr>
          </a:p>
          <a:p>
            <a:pPr lvl="0"/>
            <a:endParaRPr lang="es-CL" sz="2000" dirty="0" smtClean="0">
              <a:solidFill>
                <a:schemeClr val="tx1"/>
              </a:solidFill>
            </a:endParaRPr>
          </a:p>
          <a:p>
            <a:pPr lvl="0" algn="just"/>
            <a:r>
              <a:rPr lang="es-MX" sz="2000" dirty="0">
                <a:solidFill>
                  <a:schemeClr val="tx1"/>
                </a:solidFill>
              </a:rPr>
              <a:t>1.- </a:t>
            </a:r>
            <a:r>
              <a:rPr lang="es-MX" sz="2000" dirty="0" smtClean="0">
                <a:solidFill>
                  <a:schemeClr val="tx1"/>
                </a:solidFill>
              </a:rPr>
              <a:t>Identifica aquellas situaciones negativas presentes en el video.</a:t>
            </a:r>
          </a:p>
          <a:p>
            <a:pPr lvl="0" algn="just"/>
            <a:r>
              <a:rPr lang="es-MX" sz="2000" dirty="0" smtClean="0">
                <a:solidFill>
                  <a:schemeClr val="tx1"/>
                </a:solidFill>
              </a:rPr>
              <a:t>2.-  Si estuvieras en el lugar del niño ¿Qué harías?</a:t>
            </a:r>
          </a:p>
          <a:p>
            <a:pPr lvl="0" algn="just"/>
            <a:r>
              <a:rPr lang="es-MX" sz="2000" dirty="0" smtClean="0">
                <a:solidFill>
                  <a:schemeClr val="tx1"/>
                </a:solidFill>
              </a:rPr>
              <a:t>3.- Si estuvieras en el lugar del adulto ¿Qué harías?</a:t>
            </a:r>
            <a:endParaRPr lang="es-MX" sz="2000" dirty="0">
              <a:solidFill>
                <a:schemeClr val="tx1"/>
              </a:solidFill>
            </a:endParaRPr>
          </a:p>
          <a:p>
            <a:pPr lvl="0"/>
            <a:endParaRPr lang="es-CL" sz="2000" dirty="0">
              <a:solidFill>
                <a:schemeClr val="tx1"/>
              </a:solidFill>
            </a:endParaRPr>
          </a:p>
        </p:txBody>
      </p:sp>
      <p:pic>
        <p:nvPicPr>
          <p:cNvPr id="6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39015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ctrTitle"/>
          </p:nvPr>
        </p:nvSpPr>
        <p:spPr>
          <a:xfrm>
            <a:off x="685800" y="447923"/>
            <a:ext cx="7772400" cy="849587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Subtítulo"/>
          <p:cNvSpPr>
            <a:spLocks noGrp="1"/>
          </p:cNvSpPr>
          <p:nvPr>
            <p:ph type="subTitle" idx="1"/>
          </p:nvPr>
        </p:nvSpPr>
        <p:spPr>
          <a:xfrm>
            <a:off x="301824" y="1484784"/>
            <a:ext cx="8424936" cy="5256584"/>
          </a:xfrm>
        </p:spPr>
        <p:txBody>
          <a:bodyPr>
            <a:normAutofit/>
          </a:bodyPr>
          <a:lstStyle/>
          <a:p>
            <a:pPr lvl="0" algn="l"/>
            <a:r>
              <a:rPr lang="es-CL" sz="2000" b="1" dirty="0">
                <a:solidFill>
                  <a:schemeClr val="tx1"/>
                </a:solidFill>
              </a:rPr>
              <a:t>1.- Ejercicio práctico: </a:t>
            </a:r>
            <a:r>
              <a:rPr lang="es-CL" sz="2000" dirty="0" smtClean="0">
                <a:solidFill>
                  <a:schemeClr val="tx1"/>
                </a:solidFill>
              </a:rPr>
              <a:t>Identifica aquellas situaciones y/o factores de riesgo de aquellas que no lo son. Justifica tu respuesta.</a:t>
            </a:r>
            <a:endParaRPr lang="es-CL" sz="2000" dirty="0">
              <a:solidFill>
                <a:schemeClr val="tx1"/>
              </a:solidFill>
            </a:endParaRPr>
          </a:p>
          <a:p>
            <a:pPr lvl="0" algn="l"/>
            <a:endParaRPr lang="es-CL" sz="2000" b="1" dirty="0" smtClean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l"/>
            <a:endParaRPr lang="es-CL" sz="2000" b="1" dirty="0">
              <a:solidFill>
                <a:schemeClr val="tx1"/>
              </a:solidFill>
            </a:endParaRPr>
          </a:p>
          <a:p>
            <a:pPr lvl="0" algn="just"/>
            <a:r>
              <a:rPr lang="es-CL" sz="2000" dirty="0" smtClean="0">
                <a:solidFill>
                  <a:schemeClr val="tx1"/>
                </a:solidFill>
              </a:rPr>
              <a:t>	</a:t>
            </a:r>
            <a:r>
              <a:rPr lang="es-CL" sz="2000" dirty="0">
                <a:solidFill>
                  <a:schemeClr val="tx1"/>
                </a:solidFill>
              </a:rPr>
              <a:t>	</a:t>
            </a: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324522"/>
            <a:ext cx="3595664" cy="223309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93798"/>
            <a:ext cx="2898993" cy="2078523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697637"/>
            <a:ext cx="3651214" cy="2051518"/>
          </a:xfrm>
          <a:prstGeom prst="rect">
            <a:avLst/>
          </a:prstGeom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52" y="4794448"/>
            <a:ext cx="3445553" cy="1857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4676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4131</TotalTime>
  <Words>658</Words>
  <Application>Microsoft Office PowerPoint</Application>
  <PresentationFormat>Presentación en pantalla (4:3)</PresentationFormat>
  <Paragraphs>79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3" baseType="lpstr">
      <vt:lpstr>Tema de Office</vt:lpstr>
      <vt:lpstr>1_Tema de Office</vt:lpstr>
      <vt:lpstr>PLANIFICACIÓN  CLASES VIRTUALES SEMANA N°31 FECHA: 26 al 30 de Octubre</vt:lpstr>
      <vt:lpstr>Presentación de PowerPoint</vt:lpstr>
      <vt:lpstr>Presentación de PowerPoint</vt:lpstr>
      <vt:lpstr>Presentación de PowerPoint</vt:lpstr>
      <vt:lpstr>Importante:</vt:lpstr>
      <vt:lpstr>Inicio: Activación Conocimientos Previos</vt:lpstr>
      <vt:lpstr>Inicio: Activación Conocimientos Previos</vt:lpstr>
      <vt:lpstr>Reflexión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HP</cp:lastModifiedBy>
  <cp:revision>125</cp:revision>
  <dcterms:created xsi:type="dcterms:W3CDTF">2020-07-06T03:06:52Z</dcterms:created>
  <dcterms:modified xsi:type="dcterms:W3CDTF">2020-10-24T14:43:02Z</dcterms:modified>
</cp:coreProperties>
</file>