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8" r:id="rId3"/>
    <p:sldId id="256" r:id="rId4"/>
    <p:sldId id="258" r:id="rId5"/>
    <p:sldId id="295" r:id="rId6"/>
    <p:sldId id="304" r:id="rId7"/>
    <p:sldId id="305" r:id="rId8"/>
    <p:sldId id="310" r:id="rId9"/>
    <p:sldId id="301" r:id="rId10"/>
    <p:sldId id="307" r:id="rId11"/>
    <p:sldId id="311" r:id="rId12"/>
    <p:sldId id="312" r:id="rId13"/>
    <p:sldId id="297"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86477" autoAdjust="0"/>
  </p:normalViewPr>
  <p:slideViewPr>
    <p:cSldViewPr>
      <p:cViewPr varScale="1">
        <p:scale>
          <a:sx n="67" d="100"/>
          <a:sy n="67" d="100"/>
        </p:scale>
        <p:origin x="1276" y="56"/>
      </p:cViewPr>
      <p:guideLst>
        <p:guide orient="horz" pos="2160"/>
        <p:guide pos="2880"/>
      </p:guideLst>
    </p:cSldViewPr>
  </p:slideViewPr>
  <p:outlineViewPr>
    <p:cViewPr>
      <p:scale>
        <a:sx n="33" d="100"/>
        <a:sy n="33" d="100"/>
      </p:scale>
      <p:origin x="0" y="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05-11-2020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332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3075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3029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5121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96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4562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2237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579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5609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6182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0720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05-11-2020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05-11-2020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05-11-2020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1381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hyperlink" Target="https://www.youtube.com/watch?v=SWXrZ4c8DAk"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628800"/>
            <a:ext cx="7772400" cy="1780108"/>
          </a:xfrm>
        </p:spPr>
        <p:txBody>
          <a:bodyPr>
            <a:noAutofit/>
          </a:bodyPr>
          <a:lstStyle/>
          <a:p>
            <a:r>
              <a:rPr lang="es-CL" sz="2800" b="1" dirty="0"/>
              <a:t>PLANIFICACIÓN  CLASES VIRTUALES</a:t>
            </a:r>
            <a:br>
              <a:rPr lang="es-CL" sz="2800" dirty="0"/>
            </a:br>
            <a:r>
              <a:rPr lang="es-CL" sz="2800" dirty="0"/>
              <a:t>SEMANA N°33</a:t>
            </a:r>
            <a:br>
              <a:rPr lang="es-CL" sz="2800" dirty="0"/>
            </a:br>
            <a:r>
              <a:rPr lang="es-CL" sz="2800" dirty="0"/>
              <a:t>FECHA: 12 de Noviembre</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447923"/>
            <a:ext cx="7772400" cy="849587"/>
          </a:xfrm>
        </p:spPr>
        <p:txBody>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23528"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ubtítulo"/>
          <p:cNvSpPr>
            <a:spLocks noGrp="1"/>
          </p:cNvSpPr>
          <p:nvPr>
            <p:ph type="subTitle" idx="1"/>
          </p:nvPr>
        </p:nvSpPr>
        <p:spPr>
          <a:xfrm>
            <a:off x="301824" y="1484784"/>
            <a:ext cx="8424936" cy="5256584"/>
          </a:xfrm>
        </p:spPr>
        <p:txBody>
          <a:bodyPr>
            <a:normAutofit/>
          </a:bodyPr>
          <a:lstStyle/>
          <a:p>
            <a:pPr lvl="0" algn="l"/>
            <a:r>
              <a:rPr lang="es-CL" sz="2000" b="1" dirty="0">
                <a:solidFill>
                  <a:schemeClr val="tx1"/>
                </a:solidFill>
              </a:rPr>
              <a:t>1.- Ejercicio práctico: </a:t>
            </a:r>
            <a:r>
              <a:rPr lang="es-CL" sz="2000" dirty="0">
                <a:solidFill>
                  <a:schemeClr val="tx1"/>
                </a:solidFill>
              </a:rPr>
              <a:t>reflexiona e identifica al menos 3 aspectos que expliquen por qué el dibujo señalado en la lámina, es positivo y previene el consumo de drogas y/o alcohol.</a:t>
            </a: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just"/>
            <a:r>
              <a:rPr lang="es-CL" sz="2000" dirty="0">
                <a:solidFill>
                  <a:schemeClr val="tx1"/>
                </a:solidFill>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043" y="2505074"/>
            <a:ext cx="5557245" cy="402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58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447923"/>
            <a:ext cx="7772400" cy="849587"/>
          </a:xfrm>
        </p:spPr>
        <p:txBody>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23528"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ubtítulo"/>
          <p:cNvSpPr>
            <a:spLocks noGrp="1"/>
          </p:cNvSpPr>
          <p:nvPr>
            <p:ph type="subTitle" idx="1"/>
          </p:nvPr>
        </p:nvSpPr>
        <p:spPr>
          <a:xfrm>
            <a:off x="301824" y="1556792"/>
            <a:ext cx="8424936" cy="5256584"/>
          </a:xfrm>
        </p:spPr>
        <p:txBody>
          <a:bodyPr>
            <a:normAutofit/>
          </a:bodyPr>
          <a:lstStyle/>
          <a:p>
            <a:pPr lvl="0" algn="l"/>
            <a:r>
              <a:rPr lang="es-CL" sz="2000" b="1" dirty="0">
                <a:solidFill>
                  <a:schemeClr val="tx1"/>
                </a:solidFill>
              </a:rPr>
              <a:t>1.- Ejercicio práctico: </a:t>
            </a:r>
            <a:r>
              <a:rPr lang="es-CL" sz="2000" dirty="0">
                <a:solidFill>
                  <a:schemeClr val="tx1"/>
                </a:solidFill>
              </a:rPr>
              <a:t>reflexiona e identifica al menos 3 aspectos que expliquen por qué el dibujo señalado en la lámina, es positivo y previene el consumo de drogas y/o alcohol.</a:t>
            </a: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just"/>
            <a:r>
              <a:rPr lang="es-CL" sz="2000" dirty="0">
                <a:solidFill>
                  <a:schemeClr val="tx1"/>
                </a:solidFill>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586038"/>
            <a:ext cx="4968552" cy="350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4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83768" y="260648"/>
            <a:ext cx="4248472"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ASIGNATURA</a:t>
            </a:r>
          </a:p>
          <a:p>
            <a:pPr algn="ctr"/>
            <a:r>
              <a:rPr lang="es-CL" sz="2000" b="1"/>
              <a:t>SEMANA  33</a:t>
            </a:r>
            <a:endParaRPr lang="es-CL" sz="2000" b="1" dirty="0"/>
          </a:p>
        </p:txBody>
      </p:sp>
      <p:sp>
        <p:nvSpPr>
          <p:cNvPr id="4" name="3 CuadroTexto"/>
          <p:cNvSpPr txBox="1"/>
          <p:nvPr/>
        </p:nvSpPr>
        <p:spPr>
          <a:xfrm>
            <a:off x="399600" y="2420888"/>
            <a:ext cx="8492879" cy="2031325"/>
          </a:xfrm>
          <a:prstGeom prst="rect">
            <a:avLst/>
          </a:prstGeom>
          <a:noFill/>
        </p:spPr>
        <p:txBody>
          <a:bodyPr wrap="square" rtlCol="0">
            <a:spAutoFit/>
          </a:bodyPr>
          <a:lstStyle/>
          <a:p>
            <a:pPr algn="just"/>
            <a:r>
              <a:rPr lang="es-MX" dirty="0"/>
              <a:t>Actividad: </a:t>
            </a:r>
          </a:p>
          <a:p>
            <a:pPr algn="just"/>
            <a:endParaRPr lang="es-MX" dirty="0"/>
          </a:p>
          <a:p>
            <a:pPr algn="just"/>
            <a:r>
              <a:rPr lang="es-MX" dirty="0"/>
              <a:t>1.- Elabora un afiche de prevención frente al consumo de drogas, utilizando una imagen alusiva  a una actividad física.</a:t>
            </a:r>
          </a:p>
          <a:p>
            <a:pPr algn="just"/>
            <a:endParaRPr lang="es-MX" dirty="0"/>
          </a:p>
          <a:p>
            <a:pPr algn="just"/>
            <a:endParaRPr lang="es-MX" dirty="0"/>
          </a:p>
          <a:p>
            <a:endParaRPr lang="es-CL" b="1" dirty="0"/>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3914" y="476672"/>
            <a:ext cx="1944216" cy="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CIERRE</a:t>
            </a:r>
          </a:p>
        </p:txBody>
      </p:sp>
      <p:pic>
        <p:nvPicPr>
          <p:cNvPr id="9" name="Picture 8" descr="Film Camera Sticker by Martina Martian for iOS &amp; Android | GIPHY">
            <a:extLst>
              <a:ext uri="{FF2B5EF4-FFF2-40B4-BE49-F238E27FC236}">
                <a16:creationId xmlns:a16="http://schemas.microsoft.com/office/drawing/2014/main" id="{BC4C0986-0B88-4319-96BC-7E821E5F099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221088"/>
            <a:ext cx="2496377" cy="24963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appy Dance Sticker by Ofix for iOS &amp; Android | GIPHY">
            <a:extLst>
              <a:ext uri="{FF2B5EF4-FFF2-40B4-BE49-F238E27FC236}">
                <a16:creationId xmlns:a16="http://schemas.microsoft.com/office/drawing/2014/main" id="{44C43587-C678-40EE-9DB1-DE0E641D247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635789"/>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13" name="4 Rectángulo redondeado">
            <a:extLst>
              <a:ext uri="{FF2B5EF4-FFF2-40B4-BE49-F238E27FC236}">
                <a16:creationId xmlns:a16="http://schemas.microsoft.com/office/drawing/2014/main" id="{ABF9752D-2E19-4053-BEA3-F5991A5AB48D}"/>
              </a:ext>
            </a:extLst>
          </p:cNvPr>
          <p:cNvSpPr/>
          <p:nvPr/>
        </p:nvSpPr>
        <p:spPr>
          <a:xfrm>
            <a:off x="3419872" y="4956269"/>
            <a:ext cx="5256584"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las respuestas al: </a:t>
            </a:r>
          </a:p>
          <a:p>
            <a:pPr algn="ctr"/>
            <a:r>
              <a:rPr lang="es-CL" dirty="0"/>
              <a:t>Correo: </a:t>
            </a:r>
            <a:r>
              <a:rPr lang="es-CL" b="1" dirty="0"/>
              <a:t>Marcos.lucero@colegio-jeanpiaget.cl</a:t>
            </a:r>
          </a:p>
          <a:p>
            <a:pPr algn="ctr"/>
            <a:r>
              <a:rPr lang="es-CL" dirty="0"/>
              <a:t>Celular:  </a:t>
            </a:r>
            <a:r>
              <a:rPr lang="es-CL" b="1" dirty="0"/>
              <a:t>+56964515300</a:t>
            </a:r>
          </a:p>
        </p:txBody>
      </p:sp>
    </p:spTree>
    <p:extLst>
      <p:ext uri="{BB962C8B-B14F-4D97-AF65-F5344CB8AC3E}">
        <p14:creationId xmlns:p14="http://schemas.microsoft.com/office/powerpoint/2010/main" val="4680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670575406"/>
              </p:ext>
            </p:extLst>
          </p:nvPr>
        </p:nvGraphicFramePr>
        <p:xfrm>
          <a:off x="374243" y="538829"/>
          <a:ext cx="8136904" cy="5557654"/>
        </p:xfrm>
        <a:graphic>
          <a:graphicData uri="http://schemas.openxmlformats.org/drawingml/2006/table">
            <a:tbl>
              <a:tblPr firstRow="1" firstCol="1" bandRow="1"/>
              <a:tblGrid>
                <a:gridCol w="2575592">
                  <a:extLst>
                    <a:ext uri="{9D8B030D-6E8A-4147-A177-3AD203B41FA5}">
                      <a16:colId xmlns:a16="http://schemas.microsoft.com/office/drawing/2014/main" val="20000"/>
                    </a:ext>
                  </a:extLst>
                </a:gridCol>
                <a:gridCol w="5561312">
                  <a:extLst>
                    <a:ext uri="{9D8B030D-6E8A-4147-A177-3AD203B41FA5}">
                      <a16:colId xmlns:a16="http://schemas.microsoft.com/office/drawing/2014/main" val="20001"/>
                    </a:ext>
                  </a:extLst>
                </a:gridCol>
              </a:tblGrid>
              <a:tr h="288244">
                <a:tc>
                  <a:txBody>
                    <a:bodyPr/>
                    <a:lstStyle/>
                    <a:p>
                      <a:pPr algn="just">
                        <a:spcAft>
                          <a:spcPts val="0"/>
                        </a:spcAft>
                      </a:pPr>
                      <a:r>
                        <a:rPr lang="es-ES_tradnl" sz="1800" b="1" dirty="0">
                          <a:effectLst/>
                          <a:latin typeface="+mn-lt"/>
                          <a:ea typeface="Calibri"/>
                          <a:cs typeface="Times New Roman"/>
                        </a:rPr>
                        <a:t>ASIGNATURA /CURSO</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800" dirty="0">
                          <a:effectLst/>
                          <a:latin typeface="+mn-lt"/>
                          <a:ea typeface="Calibri"/>
                          <a:cs typeface="Times New Roman"/>
                        </a:rPr>
                        <a:t>ORIENTACIÓN / SEXTO</a:t>
                      </a:r>
                      <a:r>
                        <a:rPr lang="es-CL" sz="1800" baseline="0" dirty="0">
                          <a:effectLst/>
                          <a:latin typeface="+mn-lt"/>
                          <a:ea typeface="Calibri"/>
                          <a:cs typeface="Times New Roman"/>
                        </a:rPr>
                        <a:t> AÑO BÁSICO</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41">
                <a:tc>
                  <a:txBody>
                    <a:bodyPr/>
                    <a:lstStyle/>
                    <a:p>
                      <a:pPr algn="just">
                        <a:spcAft>
                          <a:spcPts val="0"/>
                        </a:spcAft>
                      </a:pPr>
                      <a:r>
                        <a:rPr lang="es-ES_tradnl" sz="1800" b="1" dirty="0">
                          <a:effectLst/>
                          <a:latin typeface="+mn-lt"/>
                          <a:ea typeface="Calibri"/>
                          <a:cs typeface="Times New Roman"/>
                        </a:rPr>
                        <a:t>NOMBRE DEL PROFESOR/A</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800" dirty="0">
                          <a:effectLst/>
                          <a:latin typeface="+mn-lt"/>
                          <a:ea typeface="Calibri"/>
                          <a:cs typeface="Times New Roman"/>
                        </a:rPr>
                        <a:t>CONVIVENCIA ESCOLAR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4731">
                <a:tc>
                  <a:txBody>
                    <a:bodyPr/>
                    <a:lstStyle/>
                    <a:p>
                      <a:pPr algn="just">
                        <a:spcAft>
                          <a:spcPts val="0"/>
                        </a:spcAft>
                      </a:pPr>
                      <a:r>
                        <a:rPr lang="es-ES_tradnl" sz="1800" b="1" dirty="0">
                          <a:effectLst/>
                          <a:latin typeface="+mn-lt"/>
                          <a:ea typeface="Calibri"/>
                          <a:cs typeface="Times New Roman"/>
                        </a:rPr>
                        <a:t>OBJETIVO DE APRENDIZAJE PRIORIZACIÓN NIVEL 1</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r>
                        <a:rPr lang="es-CL" sz="1800" dirty="0"/>
                        <a:t>OA5. </a:t>
                      </a:r>
                      <a:r>
                        <a:rPr lang="es-CL" sz="1800" b="0" i="0" kern="1200" dirty="0">
                          <a:solidFill>
                            <a:schemeClr val="tx1"/>
                          </a:solidFill>
                          <a:effectLst/>
                          <a:latin typeface="+mn-lt"/>
                          <a:ea typeface="+mn-ea"/>
                          <a:cs typeface="+mn-cs"/>
                        </a:rPr>
                        <a:t>Reconocer y describir causas y consecuencias del consumo de drogas (por ejemplo, tabaco, alcohol, marihuana), identificar factores que lo previenen y proponer estrategias para enfrentarlo, como mantener hábitos de vida saludable y aprender a manejar el stress.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378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800" b="1" dirty="0">
                          <a:effectLst/>
                          <a:latin typeface="+mn-lt"/>
                          <a:ea typeface="Calibri"/>
                          <a:cs typeface="Times New Roman"/>
                        </a:rPr>
                        <a:t>INDICADORES DE EVALUACIÓN PARA OA</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0000"/>
                        </a:lnSpc>
                        <a:spcAft>
                          <a:spcPts val="0"/>
                        </a:spcAft>
                      </a:pPr>
                      <a:r>
                        <a:rPr lang="es-CL" sz="1800" dirty="0"/>
                        <a:t> Se realiza reflexión en torno a los siguientes indicadores:</a:t>
                      </a:r>
                    </a:p>
                    <a:p>
                      <a:pPr marL="171450" indent="-171450">
                        <a:lnSpc>
                          <a:spcPct val="100000"/>
                        </a:lnSpc>
                        <a:spcAft>
                          <a:spcPts val="0"/>
                        </a:spcAft>
                        <a:buFont typeface="Arial" panose="020B0604020202020204" pitchFamily="34" charset="0"/>
                        <a:buChar char="•"/>
                      </a:pPr>
                      <a:r>
                        <a:rPr lang="es-CL" sz="1800" dirty="0"/>
                        <a:t>Señalan</a:t>
                      </a:r>
                      <a:r>
                        <a:rPr lang="es-CL" sz="1800" baseline="0" dirty="0"/>
                        <a:t> los beneficios de realizar actividad física para la prevención del consumo de drogas.</a:t>
                      </a:r>
                    </a:p>
                    <a:p>
                      <a:pPr marL="171450" indent="-171450">
                        <a:lnSpc>
                          <a:spcPct val="100000"/>
                        </a:lnSpc>
                        <a:spcAft>
                          <a:spcPts val="0"/>
                        </a:spcAft>
                        <a:buFont typeface="Arial" panose="020B0604020202020204" pitchFamily="34" charset="0"/>
                        <a:buChar char="•"/>
                      </a:pPr>
                      <a:r>
                        <a:rPr lang="es-CL" sz="1800" baseline="0" dirty="0"/>
                        <a:t>Dan ideas para evitar el consumo de alcohol u otras drogas a las  que  se pueden ver expuestos. </a:t>
                      </a:r>
                      <a:endParaRPr lang="es-CL" sz="18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244">
                <a:tc>
                  <a:txBody>
                    <a:bodyPr/>
                    <a:lstStyle/>
                    <a:p>
                      <a:pPr algn="just">
                        <a:spcAft>
                          <a:spcPts val="0"/>
                        </a:spcAft>
                      </a:pPr>
                      <a:r>
                        <a:rPr lang="es-ES_tradnl" sz="1800" b="1" dirty="0">
                          <a:effectLst/>
                          <a:latin typeface="+mn-lt"/>
                          <a:ea typeface="Calibri"/>
                          <a:cs typeface="Times New Roman"/>
                        </a:rPr>
                        <a:t>CONTENIDO /HABILIDADES</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800" dirty="0">
                          <a:effectLst/>
                          <a:latin typeface="+mn-lt"/>
                          <a:ea typeface="Calibri"/>
                          <a:cs typeface="Times New Roman"/>
                        </a:rPr>
                        <a:t> Capacidad</a:t>
                      </a:r>
                      <a:r>
                        <a:rPr lang="es-CL" sz="1800" baseline="0" dirty="0">
                          <a:effectLst/>
                          <a:latin typeface="+mn-lt"/>
                          <a:ea typeface="Calibri"/>
                          <a:cs typeface="Times New Roman"/>
                        </a:rPr>
                        <a:t> de reflexión frente al consumo de alcohol y/o drogas.</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6488">
                <a:tc>
                  <a:txBody>
                    <a:bodyPr/>
                    <a:lstStyle/>
                    <a:p>
                      <a:pPr algn="just">
                        <a:spcAft>
                          <a:spcPts val="0"/>
                        </a:spcAft>
                      </a:pPr>
                      <a:r>
                        <a:rPr lang="es-ES_tradnl" sz="1800" b="1" dirty="0">
                          <a:effectLst/>
                          <a:latin typeface="+mn-lt"/>
                          <a:ea typeface="Calibri"/>
                          <a:cs typeface="Times New Roman"/>
                        </a:rPr>
                        <a:t>OBJETIVO DE LA CLASE</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800" dirty="0"/>
                        <a:t>Potenciar un estilo de vida saludable y una actitud crítica frente a las drogas y alcohol.</a:t>
                      </a:r>
                      <a:endParaRPr lang="es-CL" sz="18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6488">
                <a:tc>
                  <a:txBody>
                    <a:bodyPr/>
                    <a:lstStyle/>
                    <a:p>
                      <a:pPr marL="0" marR="0" algn="just">
                        <a:spcBef>
                          <a:spcPts val="0"/>
                        </a:spcBef>
                        <a:spcAft>
                          <a:spcPts val="0"/>
                        </a:spcAft>
                      </a:pPr>
                      <a:r>
                        <a:rPr lang="es-CL" sz="1800" b="1" dirty="0">
                          <a:effectLst/>
                          <a:latin typeface="+mn-lt"/>
                        </a:rPr>
                        <a:t>EVALUACIÓN</a:t>
                      </a:r>
                      <a:endParaRPr lang="es-CL" sz="1800" dirty="0">
                        <a:effectLst/>
                        <a:latin typeface="+mn-lt"/>
                      </a:endParaRPr>
                    </a:p>
                    <a:p>
                      <a:pPr marL="0" marR="0" algn="just">
                        <a:spcBef>
                          <a:spcPts val="0"/>
                        </a:spcBef>
                        <a:spcAft>
                          <a:spcPts val="0"/>
                        </a:spcAft>
                      </a:pPr>
                      <a:r>
                        <a:rPr lang="es-CL" sz="1800" b="1" dirty="0">
                          <a:effectLst/>
                          <a:latin typeface="+mn-lt"/>
                        </a:rPr>
                        <a:t> </a:t>
                      </a:r>
                      <a:endParaRPr lang="es-CL" sz="18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800" b="1" dirty="0">
                          <a:effectLst/>
                          <a:latin typeface="+mn-lt"/>
                        </a:rPr>
                        <a:t> </a:t>
                      </a:r>
                      <a:r>
                        <a:rPr lang="es-CL" sz="1800" b="0" dirty="0">
                          <a:effectLst/>
                          <a:latin typeface="+mn-lt"/>
                        </a:rPr>
                        <a:t>Saca una foto a tu cuaderno con las respuestas del ticket de salida y envíalas a correo electrónico de tu profesor jefe.</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a:t>Importante:</a:t>
            </a:r>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8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CL" dirty="0"/>
              <a:t>Reglas clases virtuales</a:t>
            </a:r>
          </a:p>
        </p:txBody>
      </p:sp>
      <p:sp>
        <p:nvSpPr>
          <p:cNvPr id="6" name="Marcador de contenido 2"/>
          <p:cNvSpPr txBox="1">
            <a:spLocks noGrp="1"/>
          </p:cNvSpPr>
          <p:nvPr>
            <p:ph idx="1"/>
          </p:nvPr>
        </p:nvSpPr>
        <p:spPr>
          <a:xfrm>
            <a:off x="251520" y="1196752"/>
            <a:ext cx="8640960" cy="56612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2800" b="0" i="0" u="none" strike="noStrike" kern="1200" cap="none" spc="0" normalizeH="0" baseline="0" noProof="0" dirty="0">
                <a:ln>
                  <a:noFill/>
                </a:ln>
                <a:solidFill>
                  <a:srgbClr val="002060"/>
                </a:solidFill>
                <a:effectLst/>
                <a:uLnTx/>
                <a:uFillTx/>
              </a:rPr>
              <a:t>Cuando inicies sesión debes mantener la cámara encendida.</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2800" b="0" i="0" u="none" strike="noStrike" kern="1200" cap="none" spc="0" normalizeH="0" baseline="0" noProof="0" dirty="0">
                <a:ln>
                  <a:noFill/>
                </a:ln>
                <a:solidFill>
                  <a:srgbClr val="002060"/>
                </a:solidFill>
                <a:effectLst/>
                <a:uLnTx/>
                <a:uFillTx/>
              </a:rPr>
              <a:t>Debes mantener el micrófono apagado y sólo activarlo cuando respondas a la lista, te hagan alguna pregunta o tengas alguna duda. </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2800" b="0" i="0" u="none" strike="noStrike" kern="1200" cap="none" spc="0" normalizeH="0" baseline="0" noProof="0" dirty="0">
                <a:ln>
                  <a:noFill/>
                </a:ln>
                <a:solidFill>
                  <a:srgbClr val="002060"/>
                </a:solidFill>
                <a:effectLst/>
                <a:uLnTx/>
                <a:uFillTx/>
              </a:rPr>
              <a:t>Preséntate con vestimenta adecuada para la clase.</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2800" b="0" i="0" u="none" strike="noStrike" kern="1200" cap="none" spc="0" normalizeH="0" baseline="0" noProof="0" dirty="0">
                <a:ln>
                  <a:noFill/>
                </a:ln>
                <a:solidFill>
                  <a:srgbClr val="002060"/>
                </a:solidFill>
                <a:effectLst/>
                <a:uLnTx/>
                <a:uFillTx/>
              </a:rPr>
              <a:t>El chat es sólo para escribir alguna pregunta o duda que tengas.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2800" b="0" i="0" u="none" strike="noStrike" kern="1200" cap="none" spc="0" normalizeH="0" baseline="0" noProof="0" dirty="0">
                <a:ln>
                  <a:noFill/>
                </a:ln>
                <a:solidFill>
                  <a:srgbClr val="002060"/>
                </a:solidFill>
                <a:effectLst/>
                <a:uLnTx/>
                <a:uFillTx/>
              </a:rPr>
              <a:t>No consumas alimentos mientras estés en clases</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2800" b="0" i="0" u="none" strike="noStrike" kern="1200" cap="none" spc="0" normalizeH="0" baseline="0" noProof="0" dirty="0">
                <a:ln>
                  <a:noFill/>
                </a:ln>
                <a:solidFill>
                  <a:srgbClr val="002060"/>
                </a:solidFill>
                <a:effectLst/>
                <a:uLnTx/>
                <a:uFillTx/>
              </a:rPr>
              <a:t>El apoderado o adulto puede estar a su lado. Pero no debe interrumpir las clases. </a:t>
            </a:r>
            <a:endParaRPr kumimoji="0" lang="es-MX" sz="2800" b="0" i="0" u="none" strike="noStrike" kern="1200" cap="none" spc="0" normalizeH="0" baseline="0" noProof="0" dirty="0">
              <a:ln>
                <a:noFill/>
              </a:ln>
              <a:solidFill>
                <a:prstClr val="black"/>
              </a:solidFill>
              <a:effectLst/>
              <a:uLnTx/>
              <a:uFillTx/>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CL"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2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764705"/>
            <a:ext cx="7772400" cy="792087"/>
          </a:xfrm>
        </p:spPr>
        <p:txBody>
          <a:bodyPr>
            <a:normAutofit/>
          </a:bodyPr>
          <a:lstStyle/>
          <a:p>
            <a:r>
              <a:rPr lang="es-CL" sz="2800" dirty="0"/>
              <a:t>Inicio: Activación Conocimientos Previos</a:t>
            </a:r>
          </a:p>
        </p:txBody>
      </p:sp>
      <p:sp>
        <p:nvSpPr>
          <p:cNvPr id="2" name="1 Subtítulo"/>
          <p:cNvSpPr>
            <a:spLocks noGrp="1"/>
          </p:cNvSpPr>
          <p:nvPr>
            <p:ph type="subTitle" idx="1"/>
          </p:nvPr>
        </p:nvSpPr>
        <p:spPr>
          <a:xfrm>
            <a:off x="467544" y="1556791"/>
            <a:ext cx="8280920" cy="4536579"/>
          </a:xfrm>
        </p:spPr>
        <p:txBody>
          <a:bodyPr>
            <a:normAutofit/>
          </a:bodyPr>
          <a:lstStyle/>
          <a:p>
            <a:pPr algn="just"/>
            <a:r>
              <a:rPr lang="es-CL" sz="2400" b="1" dirty="0">
                <a:solidFill>
                  <a:schemeClr val="tx1"/>
                </a:solidFill>
              </a:rPr>
              <a:t>Algunos conceptos que debes recordar:</a:t>
            </a:r>
          </a:p>
          <a:p>
            <a:pPr algn="just"/>
            <a:endParaRPr lang="es-CL" sz="2400" b="1" dirty="0">
              <a:solidFill>
                <a:schemeClr val="tx1"/>
              </a:solidFill>
            </a:endParaRPr>
          </a:p>
          <a:p>
            <a:pPr algn="just"/>
            <a:r>
              <a:rPr lang="es-CL" sz="2900" b="1" dirty="0">
                <a:solidFill>
                  <a:schemeClr val="tx1"/>
                </a:solidFill>
              </a:rPr>
              <a:t>- </a:t>
            </a:r>
            <a:r>
              <a:rPr lang="es-CL" sz="2400" b="1" dirty="0">
                <a:solidFill>
                  <a:schemeClr val="tx1"/>
                </a:solidFill>
              </a:rPr>
              <a:t>Factores protectores: </a:t>
            </a:r>
            <a:r>
              <a:rPr lang="es-CL" sz="2400" dirty="0">
                <a:solidFill>
                  <a:schemeClr val="tx1"/>
                </a:solidFill>
              </a:rPr>
              <a:t>Elementos que reducen, inhiben o atenúan la probabilidad del uso de sustancias, podemos encontrar un buen nivel de autoestima, un adecuado autocontrol emocional, la cohesión y comunicación familiar, el apego a un grupo de referencia positivo, etc.</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2841" y="87957"/>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64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764705"/>
            <a:ext cx="7772400" cy="792087"/>
          </a:xfrm>
        </p:spPr>
        <p:txBody>
          <a:bodyPr>
            <a:normAutofit/>
          </a:bodyPr>
          <a:lstStyle/>
          <a:p>
            <a:r>
              <a:rPr lang="es-CL" sz="2800" dirty="0"/>
              <a:t>Inicio: Activación Conocimientos Previos</a:t>
            </a:r>
          </a:p>
        </p:txBody>
      </p:sp>
      <p:sp>
        <p:nvSpPr>
          <p:cNvPr id="2" name="1 Subtítulo"/>
          <p:cNvSpPr>
            <a:spLocks noGrp="1"/>
          </p:cNvSpPr>
          <p:nvPr>
            <p:ph type="subTitle" idx="1"/>
          </p:nvPr>
        </p:nvSpPr>
        <p:spPr>
          <a:xfrm>
            <a:off x="467544" y="1700808"/>
            <a:ext cx="8280920" cy="5760641"/>
          </a:xfrm>
        </p:spPr>
        <p:txBody>
          <a:bodyPr>
            <a:normAutofit/>
          </a:bodyPr>
          <a:lstStyle/>
          <a:p>
            <a:pPr algn="just"/>
            <a:r>
              <a:rPr lang="es-CL" sz="2600" b="1" dirty="0">
                <a:solidFill>
                  <a:schemeClr val="tx1"/>
                </a:solidFill>
              </a:rPr>
              <a:t>Algunos conceptos que debes conocer:</a:t>
            </a:r>
          </a:p>
          <a:p>
            <a:pPr algn="just"/>
            <a:endParaRPr lang="es-CL" sz="2600" b="1" dirty="0">
              <a:solidFill>
                <a:schemeClr val="tx1"/>
              </a:solidFill>
            </a:endParaRPr>
          </a:p>
          <a:p>
            <a:pPr marL="285750" indent="-285750" algn="just">
              <a:buFontTx/>
              <a:buChar char="-"/>
            </a:pPr>
            <a:r>
              <a:rPr lang="es-MX" sz="2400" b="1" dirty="0">
                <a:solidFill>
                  <a:schemeClr val="tx1"/>
                </a:solidFill>
              </a:rPr>
              <a:t>El Deporte y algunos de sus beneficios</a:t>
            </a:r>
            <a:r>
              <a:rPr lang="es-MX" sz="2400" dirty="0">
                <a:solidFill>
                  <a:schemeClr val="tx1"/>
                </a:solidFill>
              </a:rPr>
              <a:t>: la disminución del estrés, el aumento del rendimiento académico y la mejora de las relaciones familiares. Estos beneficios han demostrado ser medidas preventivas en la esfera del consumo indebido de drogas. Así pues, el deporte puede utilizarse para prevenir los problemas asociados al consumo indebido de drogas entre los jóvenes.</a:t>
            </a:r>
          </a:p>
          <a:p>
            <a:pPr marL="285750" indent="-285750" algn="just">
              <a:buFontTx/>
              <a:buChar char="-"/>
            </a:pPr>
            <a:endParaRPr lang="es-MX" sz="1800" dirty="0">
              <a:solidFill>
                <a:schemeClr val="tx1"/>
              </a:solidFill>
            </a:endParaRPr>
          </a:p>
          <a:p>
            <a:pPr algn="just"/>
            <a:br>
              <a:rPr lang="es-MX" dirty="0"/>
            </a:br>
            <a:endParaRPr lang="es-CL" dirty="0"/>
          </a:p>
          <a:p>
            <a:endParaRPr lang="es-CL" dirty="0">
              <a:solidFill>
                <a:schemeClr val="tx1"/>
              </a:solidFill>
            </a:endParaRP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2841" y="87957"/>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58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764705"/>
            <a:ext cx="7772400" cy="792087"/>
          </a:xfrm>
        </p:spPr>
        <p:txBody>
          <a:bodyPr>
            <a:normAutofit/>
          </a:bodyPr>
          <a:lstStyle/>
          <a:p>
            <a:r>
              <a:rPr lang="es-CL" sz="2800" dirty="0"/>
              <a:t>Inicio: Activación Conocimientos Previos</a:t>
            </a:r>
          </a:p>
        </p:txBody>
      </p:sp>
      <p:sp>
        <p:nvSpPr>
          <p:cNvPr id="2" name="1 Subtítulo"/>
          <p:cNvSpPr>
            <a:spLocks noGrp="1"/>
          </p:cNvSpPr>
          <p:nvPr>
            <p:ph type="subTitle" idx="1"/>
          </p:nvPr>
        </p:nvSpPr>
        <p:spPr>
          <a:xfrm>
            <a:off x="467544" y="1700808"/>
            <a:ext cx="8280920" cy="5760641"/>
          </a:xfrm>
        </p:spPr>
        <p:txBody>
          <a:bodyPr>
            <a:normAutofit/>
          </a:bodyPr>
          <a:lstStyle/>
          <a:p>
            <a:pPr algn="just"/>
            <a:r>
              <a:rPr lang="es-CL" sz="2600" b="1" dirty="0">
                <a:solidFill>
                  <a:schemeClr val="tx1"/>
                </a:solidFill>
              </a:rPr>
              <a:t>Algunos conceptos que debes conocer:</a:t>
            </a:r>
          </a:p>
          <a:p>
            <a:pPr algn="just"/>
            <a:endParaRPr lang="es-CL" sz="2600" b="1" dirty="0">
              <a:solidFill>
                <a:schemeClr val="tx1"/>
              </a:solidFill>
            </a:endParaRPr>
          </a:p>
          <a:p>
            <a:pPr algn="just"/>
            <a:endParaRPr lang="es-MX" sz="1800" dirty="0">
              <a:solidFill>
                <a:schemeClr val="tx1"/>
              </a:solidFill>
            </a:endParaRPr>
          </a:p>
          <a:p>
            <a:pPr marL="285750" indent="-285750" algn="just">
              <a:buFontTx/>
              <a:buChar char="-"/>
            </a:pPr>
            <a:r>
              <a:rPr lang="es-MX" sz="2400" b="1" dirty="0">
                <a:solidFill>
                  <a:schemeClr val="tx1"/>
                </a:solidFill>
              </a:rPr>
              <a:t>El Deporte puede brindar oportunidades de: </a:t>
            </a:r>
            <a:r>
              <a:rPr lang="es-MX" sz="2400" dirty="0">
                <a:solidFill>
                  <a:schemeClr val="tx1"/>
                </a:solidFill>
              </a:rPr>
              <a:t>jugar y divertirse, evitar el aburrimiento estructurando ocupar el tiempo libre, promover la vida social introduciendo normas a seguir,  cooperar con otros para lograr metas, ponerse a prueba uno mismo establecer y vencer riesgos,  descubrir las propias limitaciones,</a:t>
            </a:r>
            <a:r>
              <a:rPr lang="es-MX" sz="2400" dirty="0"/>
              <a:t> </a:t>
            </a:r>
            <a:r>
              <a:rPr lang="es-MX" sz="2400" dirty="0">
                <a:solidFill>
                  <a:schemeClr val="tx1"/>
                </a:solidFill>
              </a:rPr>
              <a:t>hacer amigos y estrechar las relaciones con otras personas, conocer mejor el propio cuerpo, entre otras. </a:t>
            </a:r>
            <a:endParaRPr lang="es-CL" sz="2400" b="1" dirty="0">
              <a:solidFill>
                <a:schemeClr val="tx1"/>
              </a:solidFill>
            </a:endParaRPr>
          </a:p>
          <a:p>
            <a:pPr algn="just"/>
            <a:br>
              <a:rPr lang="es-MX" dirty="0"/>
            </a:br>
            <a:endParaRPr lang="es-CL" dirty="0"/>
          </a:p>
          <a:p>
            <a:endParaRPr lang="es-CL" dirty="0">
              <a:solidFill>
                <a:schemeClr val="tx1"/>
              </a:solidFill>
            </a:endParaRP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82841" y="87957"/>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23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447923"/>
            <a:ext cx="7772400" cy="849587"/>
          </a:xfrm>
        </p:spPr>
        <p:txBody>
          <a:bodyPr>
            <a:normAutofit/>
          </a:bodyPr>
          <a:lstStyle/>
          <a:p>
            <a:r>
              <a:rPr lang="es-MX" sz="2800" dirty="0"/>
              <a:t>Reflexión</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23528"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ubtítulo"/>
          <p:cNvSpPr>
            <a:spLocks noGrp="1"/>
          </p:cNvSpPr>
          <p:nvPr>
            <p:ph type="subTitle" idx="1"/>
          </p:nvPr>
        </p:nvSpPr>
        <p:spPr>
          <a:xfrm>
            <a:off x="323528" y="1196752"/>
            <a:ext cx="8424936" cy="5256584"/>
          </a:xfrm>
        </p:spPr>
        <p:txBody>
          <a:bodyPr/>
          <a:lstStyle/>
          <a:p>
            <a:pPr lvl="0" algn="l"/>
            <a:endParaRPr lang="es-CL" sz="2000" b="1" dirty="0">
              <a:solidFill>
                <a:schemeClr val="tx1"/>
              </a:solidFill>
            </a:endParaRPr>
          </a:p>
          <a:p>
            <a:pPr lvl="0"/>
            <a:r>
              <a:rPr lang="es-CL" sz="2000" dirty="0">
                <a:solidFill>
                  <a:schemeClr val="tx1"/>
                </a:solidFill>
              </a:rPr>
              <a:t>Observa el siguiente video y comenta junto a tus compañeros:</a:t>
            </a:r>
          </a:p>
          <a:p>
            <a:pPr lvl="0"/>
            <a:endParaRPr lang="es-CL" sz="2000" dirty="0">
              <a:solidFill>
                <a:schemeClr val="tx1"/>
              </a:solidFill>
            </a:endParaRPr>
          </a:p>
          <a:p>
            <a:pPr lvl="0"/>
            <a:endParaRPr lang="es-CL" sz="2000" dirty="0">
              <a:solidFill>
                <a:schemeClr val="tx1"/>
              </a:solidFill>
            </a:endParaRPr>
          </a:p>
          <a:p>
            <a:pPr lvl="0"/>
            <a:r>
              <a:rPr lang="es-CL" sz="2000" dirty="0">
                <a:solidFill>
                  <a:schemeClr val="tx1"/>
                </a:solidFill>
                <a:hlinkClick r:id="rId4"/>
              </a:rPr>
              <a:t>https://www.youtube.com/watch?v=SWXrZ4c8DAk</a:t>
            </a:r>
            <a:endParaRPr lang="es-CL" sz="2000" dirty="0">
              <a:solidFill>
                <a:schemeClr val="tx1"/>
              </a:solidFill>
            </a:endParaRPr>
          </a:p>
          <a:p>
            <a:pPr lvl="0"/>
            <a:endParaRPr lang="es-CL" sz="2000" dirty="0">
              <a:solidFill>
                <a:schemeClr val="tx1"/>
              </a:solidFill>
            </a:endParaRPr>
          </a:p>
          <a:p>
            <a:pPr lvl="0" algn="just"/>
            <a:r>
              <a:rPr lang="es-MX" sz="2000" dirty="0">
                <a:solidFill>
                  <a:schemeClr val="tx1"/>
                </a:solidFill>
              </a:rPr>
              <a:t>1.- ¿Realizas algún tipo de actividad física o deporte?</a:t>
            </a:r>
          </a:p>
          <a:p>
            <a:pPr lvl="0" algn="just"/>
            <a:r>
              <a:rPr lang="es-MX" sz="2000" dirty="0">
                <a:solidFill>
                  <a:schemeClr val="tx1"/>
                </a:solidFill>
              </a:rPr>
              <a:t>2.-  Si lo practicas ¿cómo te hace sentir?</a:t>
            </a:r>
          </a:p>
          <a:p>
            <a:pPr lvl="0" algn="just"/>
            <a:r>
              <a:rPr lang="es-MX" sz="2000" dirty="0">
                <a:solidFill>
                  <a:schemeClr val="tx1"/>
                </a:solidFill>
              </a:rPr>
              <a:t>3.- ¿Por qué es importante practicar algún deporte o actividad física para prevenir el consumo de drogas y/o alcohol? </a:t>
            </a:r>
          </a:p>
          <a:p>
            <a:pPr lvl="0"/>
            <a:endParaRPr lang="es-CL" sz="2000" dirty="0">
              <a:solidFill>
                <a:schemeClr val="tx1"/>
              </a:solidFill>
            </a:endParaRPr>
          </a:p>
        </p:txBody>
      </p:sp>
      <p:pic>
        <p:nvPicPr>
          <p:cNvPr id="6"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265561"/>
            <a:ext cx="1968021" cy="240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4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447923"/>
            <a:ext cx="7772400" cy="849587"/>
          </a:xfrm>
        </p:spPr>
        <p:txBody>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323528"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ubtítulo"/>
          <p:cNvSpPr>
            <a:spLocks noGrp="1"/>
          </p:cNvSpPr>
          <p:nvPr>
            <p:ph type="subTitle" idx="1"/>
          </p:nvPr>
        </p:nvSpPr>
        <p:spPr>
          <a:xfrm>
            <a:off x="301824" y="1484784"/>
            <a:ext cx="8424936" cy="5256584"/>
          </a:xfrm>
        </p:spPr>
        <p:txBody>
          <a:bodyPr>
            <a:normAutofit/>
          </a:bodyPr>
          <a:lstStyle/>
          <a:p>
            <a:pPr lvl="0" algn="l"/>
            <a:r>
              <a:rPr lang="es-CL" sz="2000" b="1" dirty="0">
                <a:solidFill>
                  <a:schemeClr val="tx1"/>
                </a:solidFill>
              </a:rPr>
              <a:t>1.- Ejercicio práctico: </a:t>
            </a:r>
            <a:r>
              <a:rPr lang="es-CL" sz="2000" dirty="0">
                <a:solidFill>
                  <a:schemeClr val="tx1"/>
                </a:solidFill>
              </a:rPr>
              <a:t>reflexiona e identifica al menos 3 aspectos que expliquen por qué el dibujo señalado en la lámina, es positivo y previene el consumo de drogas y/o alcohol.</a:t>
            </a: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just"/>
            <a:r>
              <a:rPr lang="es-CL" sz="2000" dirty="0">
                <a:solidFill>
                  <a:schemeClr val="tx1"/>
                </a:solidFill>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7" y="2508327"/>
            <a:ext cx="4680521" cy="394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4676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4199</TotalTime>
  <Words>826</Words>
  <Application>Microsoft Office PowerPoint</Application>
  <PresentationFormat>Presentación en pantalla (4:3)</PresentationFormat>
  <Paragraphs>89</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Arial</vt:lpstr>
      <vt:lpstr>Calibri</vt:lpstr>
      <vt:lpstr>Century Gothic</vt:lpstr>
      <vt:lpstr>Times New Roman</vt:lpstr>
      <vt:lpstr>Wingdings 2</vt:lpstr>
      <vt:lpstr>Wingdings 3</vt:lpstr>
      <vt:lpstr>Tema de Office</vt:lpstr>
      <vt:lpstr>1_Tema de Office</vt:lpstr>
      <vt:lpstr>PLANIFICACIÓN  CLASES VIRTUALES SEMANA N°33 FECHA: 12 de Noviembre</vt:lpstr>
      <vt:lpstr>Presentación de PowerPoint</vt:lpstr>
      <vt:lpstr>Importante:</vt:lpstr>
      <vt:lpstr>Reglas clases virtuales</vt:lpstr>
      <vt:lpstr>Inicio: Activación Conocimientos Previos</vt:lpstr>
      <vt:lpstr>Inicio: Activación Conocimientos Previos</vt:lpstr>
      <vt:lpstr>Inicio: Activación Conocimientos Previos</vt:lpstr>
      <vt:lpstr>Reflexión</vt:lpstr>
      <vt:lpstr>Desarrollo de la clase</vt:lpstr>
      <vt:lpstr>Desarrollo de la clase</vt:lpstr>
      <vt:lpstr>Desarrollo de la clase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sebastian lucero</cp:lastModifiedBy>
  <cp:revision>135</cp:revision>
  <dcterms:created xsi:type="dcterms:W3CDTF">2020-07-06T03:06:52Z</dcterms:created>
  <dcterms:modified xsi:type="dcterms:W3CDTF">2020-11-06T00:59:46Z</dcterms:modified>
</cp:coreProperties>
</file>