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8" r:id="rId3"/>
    <p:sldId id="256" r:id="rId4"/>
    <p:sldId id="384" r:id="rId5"/>
    <p:sldId id="407" r:id="rId6"/>
    <p:sldId id="404" r:id="rId7"/>
    <p:sldId id="395" r:id="rId8"/>
    <p:sldId id="307" r:id="rId9"/>
    <p:sldId id="385" r:id="rId10"/>
    <p:sldId id="386" r:id="rId11"/>
    <p:sldId id="387" r:id="rId12"/>
    <p:sldId id="388" r:id="rId13"/>
    <p:sldId id="398" r:id="rId14"/>
    <p:sldId id="403" r:id="rId15"/>
    <p:sldId id="397" r:id="rId16"/>
    <p:sldId id="400" r:id="rId17"/>
    <p:sldId id="399" r:id="rId18"/>
    <p:sldId id="394" r:id="rId19"/>
    <p:sldId id="406" r:id="rId20"/>
    <p:sldId id="390" r:id="rId21"/>
    <p:sldId id="401" r:id="rId22"/>
    <p:sldId id="402" r:id="rId23"/>
    <p:sldId id="297" r:id="rId2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59" d="100"/>
          <a:sy n="59" d="100"/>
        </p:scale>
        <p:origin x="-1680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5fad83383370d9001c56d083/startV4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izz.com/join?gc=001424&amp;source=liveDashboar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s://forms.gle/6AMwkfhykPro5KNG7" TargetMode="Externa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TZDgCnfDrI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16024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Miércoles </a:t>
            </a:r>
            <a:r>
              <a:rPr lang="es-CL" sz="2800" dirty="0" smtClean="0"/>
              <a:t>18 de Noviembre</a:t>
            </a:r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2800" dirty="0" smtClean="0"/>
              <a:t>CURSO: 6° Básico</a:t>
            </a:r>
            <a:br>
              <a:rPr lang="es-CL" sz="2800" dirty="0" smtClean="0"/>
            </a:br>
            <a:r>
              <a:rPr lang="es-CL" sz="2800" dirty="0" smtClean="0"/>
              <a:t>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498" y="690220"/>
            <a:ext cx="6827384" cy="2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7544" y="260648"/>
            <a:ext cx="7344816" cy="6120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s-CL" sz="4000" dirty="0" smtClean="0">
                <a:solidFill>
                  <a:schemeClr val="bg1"/>
                </a:solidFill>
              </a:rPr>
              <a:t>Calculemos el área de un cubo</a:t>
            </a:r>
            <a:endParaRPr lang="es-CL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" t="77248" r="50000" b="3125"/>
          <a:stretch/>
        </p:blipFill>
        <p:spPr bwMode="auto">
          <a:xfrm>
            <a:off x="626514" y="5477510"/>
            <a:ext cx="5680394" cy="132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004048" y="1722636"/>
            <a:ext cx="36724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dirty="0" smtClean="0"/>
              <a:t>1° </a:t>
            </a:r>
            <a:r>
              <a:rPr lang="es-CL" dirty="0" smtClean="0"/>
              <a:t>para entender mejor puedo desarmar el cubo en una red.</a:t>
            </a:r>
          </a:p>
          <a:p>
            <a:pPr algn="just"/>
            <a:r>
              <a:rPr lang="es-CL" sz="2800" b="1" dirty="0" smtClean="0"/>
              <a:t>2° </a:t>
            </a:r>
            <a:r>
              <a:rPr lang="es-CL" dirty="0" smtClean="0"/>
              <a:t>debo saber cuál es el área de uno de los cuadrados de la red (área de un cuadrado=lado x lado)</a:t>
            </a:r>
          </a:p>
          <a:p>
            <a:pPr algn="just"/>
            <a:r>
              <a:rPr lang="es-CL" sz="2800" b="1" dirty="0" smtClean="0"/>
              <a:t>3° </a:t>
            </a:r>
            <a:r>
              <a:rPr lang="es-CL" dirty="0" smtClean="0"/>
              <a:t>como el cubo está formado por 6 caras cuadradas debo sumar 6 veces el área del cuadrado.</a:t>
            </a:r>
          </a:p>
          <a:p>
            <a:pPr algn="just"/>
            <a:r>
              <a:rPr lang="es-CL" sz="2800" b="1" dirty="0" smtClean="0"/>
              <a:t>4° </a:t>
            </a:r>
            <a:r>
              <a:rPr lang="es-CL" dirty="0" smtClean="0"/>
              <a:t>simplifico el ejercicio multiplicando el área de uno de los cuadrados por 6</a:t>
            </a:r>
            <a:endParaRPr lang="es-CL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9210" r="10365" b="1973"/>
          <a:stretch/>
        </p:blipFill>
        <p:spPr bwMode="auto">
          <a:xfrm>
            <a:off x="432140" y="1272134"/>
            <a:ext cx="4488498" cy="40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32140" y="4365104"/>
            <a:ext cx="1259540" cy="980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48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611560" y="21254"/>
            <a:ext cx="7416824" cy="8893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8969" y="-243408"/>
            <a:ext cx="8229600" cy="1373532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Calculemos el área de un paralelepípedo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15724" r="2159" b="2926"/>
          <a:stretch/>
        </p:blipFill>
        <p:spPr bwMode="auto">
          <a:xfrm>
            <a:off x="296780" y="1020081"/>
            <a:ext cx="5919537" cy="368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48456" y="3861048"/>
            <a:ext cx="20099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El paralelepípedo es una figura que está construida por 6 rectángulo.</a:t>
            </a:r>
          </a:p>
          <a:p>
            <a:r>
              <a:rPr lang="es-CL" dirty="0" smtClean="0"/>
              <a:t>De esos 6 rectángulos hay 3 pares de caras rectangulares que son iguales</a:t>
            </a:r>
            <a:endParaRPr lang="es-C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0" t="28125" r="5490" b="3125"/>
          <a:stretch/>
        </p:blipFill>
        <p:spPr bwMode="auto">
          <a:xfrm>
            <a:off x="6318630" y="1551321"/>
            <a:ext cx="2825369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69" r="33479" b="8752"/>
          <a:stretch/>
        </p:blipFill>
        <p:spPr bwMode="auto">
          <a:xfrm>
            <a:off x="3059832" y="4941168"/>
            <a:ext cx="5750042" cy="116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5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" y="21254"/>
            <a:ext cx="8028384" cy="12475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8969" y="-243408"/>
            <a:ext cx="8229600" cy="1800200"/>
          </a:xfrm>
        </p:spPr>
        <p:txBody>
          <a:bodyPr>
            <a:norm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EJERCITEMOS CON PARALELEPÍPEDO DE </a:t>
            </a:r>
            <a:br>
              <a:rPr lang="es-CL" sz="2400" dirty="0" smtClean="0">
                <a:solidFill>
                  <a:schemeClr val="bg1"/>
                </a:solidFill>
              </a:rPr>
            </a:br>
            <a:r>
              <a:rPr lang="es-CL" sz="2400" dirty="0" smtClean="0">
                <a:solidFill>
                  <a:schemeClr val="bg1"/>
                </a:solidFill>
              </a:rPr>
              <a:t>BASE RECTANGULAR </a:t>
            </a:r>
            <a:endParaRPr lang="es-CL" sz="28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21107" r="1668"/>
          <a:stretch/>
        </p:blipFill>
        <p:spPr bwMode="auto">
          <a:xfrm>
            <a:off x="147645" y="1700808"/>
            <a:ext cx="8964488" cy="426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 de flecha"/>
          <p:cNvCxnSpPr/>
          <p:nvPr/>
        </p:nvCxnSpPr>
        <p:spPr>
          <a:xfrm>
            <a:off x="2555776" y="5687298"/>
            <a:ext cx="1008112" cy="558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3425425" y="5966647"/>
            <a:ext cx="1866655" cy="702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mic Sans MS" pitchFamily="66" charset="0"/>
              </a:rPr>
              <a:t>Áreas laterales</a:t>
            </a:r>
            <a:endParaRPr lang="es-CL" dirty="0">
              <a:latin typeface="Comic Sans MS" pitchFamily="66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3948064" y="4871220"/>
            <a:ext cx="1841757" cy="613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mic Sans MS" pitchFamily="66" charset="0"/>
              </a:rPr>
              <a:t>Áreas basales</a:t>
            </a:r>
            <a:endParaRPr lang="es-CL" dirty="0">
              <a:latin typeface="Comic Sans MS" pitchFamily="66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971600" y="4552836"/>
            <a:ext cx="2592288" cy="558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3444008" y="4552835"/>
            <a:ext cx="504056" cy="3883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0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 smtClean="0"/>
              <a:t>Ahora veamos qué sucede cuando tenemos un paralelepípedo de base cuadrada</a:t>
            </a:r>
            <a:endParaRPr lang="es-CL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50000" r="27010" b="15351"/>
          <a:stretch/>
        </p:blipFill>
        <p:spPr bwMode="auto">
          <a:xfrm>
            <a:off x="245349" y="1916832"/>
            <a:ext cx="865371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88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3290" r="28735" b="32675"/>
          <a:stretch/>
        </p:blipFill>
        <p:spPr bwMode="auto">
          <a:xfrm>
            <a:off x="176281" y="1340768"/>
            <a:ext cx="8935453" cy="468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Nube"/>
          <p:cNvSpPr/>
          <p:nvPr/>
        </p:nvSpPr>
        <p:spPr>
          <a:xfrm>
            <a:off x="2339752" y="188640"/>
            <a:ext cx="4608512" cy="93610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omic Sans MS" pitchFamily="66" charset="0"/>
              </a:rPr>
              <a:t>¡</a:t>
            </a:r>
            <a:r>
              <a:rPr lang="es-CL" sz="2800" dirty="0" smtClean="0">
                <a:latin typeface="Comic Sans MS" pitchFamily="66" charset="0"/>
              </a:rPr>
              <a:t>Ahora tú!</a:t>
            </a:r>
            <a:endParaRPr lang="es-CL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Nube"/>
          <p:cNvSpPr/>
          <p:nvPr/>
        </p:nvSpPr>
        <p:spPr>
          <a:xfrm>
            <a:off x="2339752" y="188640"/>
            <a:ext cx="4608512" cy="93610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prstClr val="white"/>
                </a:solidFill>
                <a:latin typeface="Comic Sans MS" pitchFamily="66" charset="0"/>
              </a:rPr>
              <a:t>REVISEMOS…</a:t>
            </a:r>
            <a:endParaRPr lang="es-CL" sz="28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"/>
          <a:stretch/>
        </p:blipFill>
        <p:spPr bwMode="auto">
          <a:xfrm>
            <a:off x="161322" y="1340768"/>
            <a:ext cx="882225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028384" y="1340768"/>
            <a:ext cx="11156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79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39501" r="42400" b="14693"/>
          <a:stretch/>
        </p:blipFill>
        <p:spPr bwMode="auto">
          <a:xfrm>
            <a:off x="539552" y="1196752"/>
            <a:ext cx="7855623" cy="534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082987" y="116632"/>
            <a:ext cx="676875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atin typeface="Comic Sans MS" pitchFamily="66" charset="0"/>
              </a:rPr>
              <a:t>Calcula el área de los siguientes paralelepípedos:</a:t>
            </a:r>
            <a:endParaRPr lang="es-CL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652120" y="1960196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sp>
        <p:nvSpPr>
          <p:cNvPr id="3" name="2 Flecha abajo"/>
          <p:cNvSpPr/>
          <p:nvPr/>
        </p:nvSpPr>
        <p:spPr>
          <a:xfrm>
            <a:off x="6516216" y="5171770"/>
            <a:ext cx="1224136" cy="67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809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728192" cy="22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47564" y="2759385"/>
            <a:ext cx="50405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s-CL" dirty="0" smtClean="0">
                <a:solidFill>
                  <a:prstClr val="black"/>
                </a:solidFill>
                <a:hlinkClick r:id="rId3"/>
              </a:rPr>
              <a:t>quizizz.com/admin/quiz/5fad83383370d9001c56d083/startV4</a:t>
            </a:r>
            <a:r>
              <a:rPr lang="es-CL" dirty="0" smtClean="0">
                <a:solidFill>
                  <a:prstClr val="black"/>
                </a:solidFill>
              </a:rPr>
              <a:t> 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69269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1 Explosión 1"/>
          <p:cNvSpPr/>
          <p:nvPr/>
        </p:nvSpPr>
        <p:spPr>
          <a:xfrm>
            <a:off x="395536" y="103612"/>
            <a:ext cx="5544616" cy="1916832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  <a:latin typeface="Comic Sans MS" pitchFamily="66" charset="0"/>
              </a:rPr>
              <a:t>¡A </a:t>
            </a:r>
            <a:r>
              <a:rPr lang="es-CL" dirty="0">
                <a:solidFill>
                  <a:prstClr val="white"/>
                </a:solidFill>
                <a:latin typeface="Comic Sans MS" pitchFamily="66" charset="0"/>
              </a:rPr>
              <a:t>JUGAR EN </a:t>
            </a:r>
            <a:r>
              <a:rPr lang="es-CL" dirty="0" smtClean="0">
                <a:solidFill>
                  <a:prstClr val="white"/>
                </a:solidFill>
                <a:latin typeface="Comic Sans MS" pitchFamily="66" charset="0"/>
              </a:rPr>
              <a:t>QUIZIZZ!</a:t>
            </a:r>
            <a:endParaRPr lang="es-CL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84910" y="4715852"/>
            <a:ext cx="1698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u="sng" dirty="0">
                <a:solidFill>
                  <a:prstClr val="black"/>
                </a:solidFill>
                <a:hlinkClick r:id="rId4"/>
              </a:rPr>
              <a:t>joinmyquiz.com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8" name="7 Llamada de flecha a la derecha"/>
          <p:cNvSpPr/>
          <p:nvPr/>
        </p:nvSpPr>
        <p:spPr>
          <a:xfrm>
            <a:off x="1223628" y="4396462"/>
            <a:ext cx="2952328" cy="100811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ESTUDIANTES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484910" y="5196624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>
                <a:solidFill>
                  <a:prstClr val="black"/>
                </a:solidFill>
              </a:rPr>
              <a:t>Código: </a:t>
            </a:r>
            <a:r>
              <a:rPr lang="es-CL" dirty="0">
                <a:solidFill>
                  <a:prstClr val="black"/>
                </a:solidFill>
              </a:rPr>
              <a:t>913470</a:t>
            </a:r>
          </a:p>
        </p:txBody>
      </p:sp>
    </p:spTree>
    <p:extLst>
      <p:ext uri="{BB962C8B-B14F-4D97-AF65-F5344CB8AC3E}">
        <p14:creationId xmlns:p14="http://schemas.microsoft.com/office/powerpoint/2010/main" val="11492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1259632" y="396576"/>
            <a:ext cx="6336704" cy="944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¿Qué aprendimos?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Matemáticas 4º | CEIP LEÓN Y CAST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3" t="15449" r="1970"/>
          <a:stretch/>
        </p:blipFill>
        <p:spPr bwMode="auto">
          <a:xfrm>
            <a:off x="665983" y="1651091"/>
            <a:ext cx="6344417" cy="499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6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45082"/>
              </p:ext>
            </p:extLst>
          </p:nvPr>
        </p:nvGraphicFramePr>
        <p:xfrm>
          <a:off x="194730" y="160151"/>
          <a:ext cx="8748464" cy="6697849"/>
        </p:xfrm>
        <a:graphic>
          <a:graphicData uri="http://schemas.openxmlformats.org/drawingml/2006/table">
            <a:tbl>
              <a:tblPr firstRow="1" firstCol="1" bandRow="1"/>
              <a:tblGrid>
                <a:gridCol w="1424941"/>
                <a:gridCol w="7323523"/>
              </a:tblGrid>
              <a:tr h="278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 6to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 Valenzuela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u="sng" dirty="0" smtClean="0"/>
                        <a:t>DESAFÍO/ALERTA</a:t>
                      </a:r>
                      <a:r>
                        <a:rPr lang="es-CL" sz="1400" u="sng" baseline="0" dirty="0" smtClean="0"/>
                        <a:t> OA 24. </a:t>
                      </a:r>
                      <a:r>
                        <a:rPr lang="es-CL" sz="1400" u="none" baseline="0" dirty="0" smtClean="0"/>
                        <a:t>Leer e interpretar gráficos de barra doble y circulares y comunicar sus conclusiones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u="sng" dirty="0" smtClean="0"/>
                        <a:t>CLASE: </a:t>
                      </a:r>
                      <a:r>
                        <a:rPr lang="es-CL" sz="1400" u="sng" dirty="0" smtClean="0"/>
                        <a:t>OA 13. </a:t>
                      </a:r>
                      <a:r>
                        <a:rPr lang="es-CL" sz="1400" u="none" dirty="0" smtClean="0"/>
                        <a:t>Demostrar que comprenden el concepto de área de una superficie en cubos y paralelepípedos, calculando el área de sus redes (plantillas) asociadas.</a:t>
                      </a:r>
                      <a:endParaRPr lang="es-CL" sz="1400" u="none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INDICADORES OA 24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Muestran que cada parte de un gráfico circular es un porcentaje de un todo.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Explican por medio de ejemplos que los gráficos de barras dobles muestran dos tipos de información. Por ejemplo, las temperaturas altas y bajas en distintas ciudades que se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produjeron en un día.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Interpretan información presentada en gráficos de barras dobles.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Interpretan información presentada en gráficos circulares en términos de porcentaje.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INDICADORES OA 13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Ilustran y explican el concepto de área de una superficie en figuras 3D.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Demuestran que el área de redes asociadas a cubos y paralelepípedos corresponde al área de la superficie de estas figuras 3D.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Dan procedimientos para calcular áreas de superficies de cubos y paralelepípedos.</a:t>
                      </a:r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Área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4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Calcular área en cubos y paralelepípedos.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10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400" b="1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400" b="1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Correo electrónico: Constanza.barrios@colegio-jeanpiaget.cl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9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752360" y="1052736"/>
            <a:ext cx="4176464" cy="2183802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de la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202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del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texto del estudiante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(libro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gordito)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436096" y="371430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3" t="18421" r="34615" b="6250"/>
          <a:stretch/>
        </p:blipFill>
        <p:spPr bwMode="auto">
          <a:xfrm>
            <a:off x="251520" y="731470"/>
            <a:ext cx="4253659" cy="551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9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4" t="39035" r="22817" b="12281"/>
          <a:stretch/>
        </p:blipFill>
        <p:spPr bwMode="auto">
          <a:xfrm>
            <a:off x="32810" y="1340768"/>
            <a:ext cx="903019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1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MATEMÁTICA 6°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34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557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88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hacia abajo"/>
          <p:cNvSpPr/>
          <p:nvPr/>
        </p:nvSpPr>
        <p:spPr>
          <a:xfrm>
            <a:off x="2727157" y="2668905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745377" y="4427820"/>
            <a:ext cx="4008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forms.gle/6AMwkfhykPro5KNG7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2054" name="Picture 6" descr="14 ilustraciones, clipart, dibujos animados e iconos de stock de Rellenar  Formulario - Getty Imag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7EAEF"/>
              </a:clrFrom>
              <a:clrTo>
                <a:srgbClr val="E7E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93" y="5420753"/>
            <a:ext cx="1176065" cy="11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</a:t>
            </a:r>
            <a:r>
              <a:rPr lang="es-CL" dirty="0" smtClean="0">
                <a:solidFill>
                  <a:prstClr val="black"/>
                </a:solidFill>
              </a:rPr>
              <a:t>, </a:t>
            </a:r>
            <a:r>
              <a:rPr lang="es-CL" dirty="0">
                <a:solidFill>
                  <a:prstClr val="black"/>
                </a:solidFill>
              </a:rPr>
              <a:t>significa que debes mandar </a:t>
            </a:r>
            <a:r>
              <a:rPr lang="es-CL" b="1" dirty="0">
                <a:solidFill>
                  <a:prstClr val="black"/>
                </a:solidFill>
              </a:rPr>
              <a:t>reporte </a:t>
            </a:r>
            <a:r>
              <a:rPr lang="es-CL" b="1" dirty="0" smtClean="0">
                <a:solidFill>
                  <a:prstClr val="black"/>
                </a:solidFill>
              </a:rPr>
              <a:t>a través de formulario </a:t>
            </a:r>
            <a:r>
              <a:rPr lang="es-CL" b="1" dirty="0" err="1" smtClean="0">
                <a:solidFill>
                  <a:prstClr val="black"/>
                </a:solidFill>
              </a:rPr>
              <a:t>google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15" y="2272145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Importante de saber para comprender el desafío</a:t>
            </a:r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1" t="25658" r="21707" b="34649"/>
          <a:stretch/>
        </p:blipFill>
        <p:spPr bwMode="auto">
          <a:xfrm>
            <a:off x="211451" y="1916832"/>
            <a:ext cx="85072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61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5" t="27193" r="21214" b="26535"/>
          <a:stretch/>
        </p:blipFill>
        <p:spPr bwMode="auto">
          <a:xfrm>
            <a:off x="37930" y="1932171"/>
            <a:ext cx="911600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941168"/>
            <a:ext cx="1331640" cy="162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425206"/>
            <a:ext cx="7560840" cy="10368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23341"/>
            <a:ext cx="7704856" cy="840593"/>
          </a:xfrm>
        </p:spPr>
        <p:txBody>
          <a:bodyPr>
            <a:noAutofit/>
          </a:bodyPr>
          <a:lstStyle/>
          <a:p>
            <a:r>
              <a:rPr lang="es-CL" sz="3200" dirty="0" smtClean="0"/>
              <a:t>Activando nuestros conocimientos previos</a:t>
            </a:r>
            <a:endParaRPr lang="es-CL" sz="32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607376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1235529" y="2780928"/>
            <a:ext cx="7286735" cy="2280282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qué era una ecuación?</a:t>
            </a: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¿Cómo reconocemos una ecuación?</a:t>
            </a: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¿Hay diversas formas de escribir un número?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¿Por qué?</a:t>
            </a:r>
          </a:p>
          <a:p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La incógnita cómo la podemos representar.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CL" sz="2000" dirty="0" smtClean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</p:txBody>
      </p:sp>
      <p:pic>
        <p:nvPicPr>
          <p:cNvPr id="12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683568" y="21254"/>
            <a:ext cx="748883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7040" y="-234280"/>
            <a:ext cx="8229600" cy="1143000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Recordemos qué es el área: 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56906" y="6196662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www.youtube.com/watch?v=TZDgCnfDrIE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28947" r="11844" b="22944"/>
          <a:stretch/>
        </p:blipFill>
        <p:spPr bwMode="auto">
          <a:xfrm>
            <a:off x="26059" y="949122"/>
            <a:ext cx="8975820" cy="304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36404" r="35147" b="46710"/>
          <a:stretch/>
        </p:blipFill>
        <p:spPr bwMode="auto">
          <a:xfrm>
            <a:off x="655331" y="4149080"/>
            <a:ext cx="7889468" cy="180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7544" y="188640"/>
            <a:ext cx="7344816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Practiquemos…</a:t>
            </a:r>
            <a:endParaRPr lang="es-CL" sz="32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t="17763" r="12214" b="43860"/>
          <a:stretch/>
        </p:blipFill>
        <p:spPr bwMode="auto">
          <a:xfrm>
            <a:off x="582594" y="2086888"/>
            <a:ext cx="7642067" cy="199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0" t="54222" r="57645" b="22889"/>
          <a:stretch/>
        </p:blipFill>
        <p:spPr bwMode="auto">
          <a:xfrm>
            <a:off x="582594" y="4293096"/>
            <a:ext cx="3433010" cy="167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1"/>
          <a:stretch/>
        </p:blipFill>
        <p:spPr bwMode="auto">
          <a:xfrm>
            <a:off x="4644008" y="4291090"/>
            <a:ext cx="384191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6015</TotalTime>
  <Words>651</Words>
  <Application>Microsoft Office PowerPoint</Application>
  <PresentationFormat>Presentación en pantalla (4:3)</PresentationFormat>
  <Paragraphs>86</Paragraphs>
  <Slides>22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1_Tema de Office</vt:lpstr>
      <vt:lpstr>PLANIFICACIÓN  PARA CLASES VIRTUALES SEMANA N°34 FECHA : Miércoles 18 de Noviembre CURSO: 6° Básico Matemática</vt:lpstr>
      <vt:lpstr>Presentación de PowerPoint</vt:lpstr>
      <vt:lpstr>Presentación de PowerPoint</vt:lpstr>
      <vt:lpstr>Importante:</vt:lpstr>
      <vt:lpstr>Importante de saber para comprender el desafío</vt:lpstr>
      <vt:lpstr>Desafío matemático: ¡Juguemos! ¡Atentos!</vt:lpstr>
      <vt:lpstr>Activando nuestros conocimientos previos</vt:lpstr>
      <vt:lpstr>Recordemos qué es el área: </vt:lpstr>
      <vt:lpstr>Practiquemos…</vt:lpstr>
      <vt:lpstr>Calculemos el área de un cubo</vt:lpstr>
      <vt:lpstr>Calculemos el área de un paralelepípedo</vt:lpstr>
      <vt:lpstr>EJERCITEMOS CON PARALELEPÍPEDO DE  BASE RECTANGULAR </vt:lpstr>
      <vt:lpstr>Ahora veamos qué sucede cuando tenemos un paralelepípedo de base cuadrada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aprendimos?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229</cp:revision>
  <dcterms:created xsi:type="dcterms:W3CDTF">2020-07-06T03:06:52Z</dcterms:created>
  <dcterms:modified xsi:type="dcterms:W3CDTF">2020-11-12T19:17:08Z</dcterms:modified>
</cp:coreProperties>
</file>