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3"/>
  </p:notesMasterIdLst>
  <p:sldIdLst>
    <p:sldId id="298" r:id="rId3"/>
    <p:sldId id="256" r:id="rId4"/>
    <p:sldId id="295" r:id="rId5"/>
    <p:sldId id="310" r:id="rId6"/>
    <p:sldId id="315" r:id="rId7"/>
    <p:sldId id="312" r:id="rId8"/>
    <p:sldId id="313" r:id="rId9"/>
    <p:sldId id="317" r:id="rId10"/>
    <p:sldId id="316" r:id="rId11"/>
    <p:sldId id="297" r:id="rId1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an lucero" initials="sl" lastIdx="1" clrIdx="0">
    <p:extLst>
      <p:ext uri="{19B8F6BF-5375-455C-9EA6-DF929625EA0E}">
        <p15:presenceInfo xmlns:p15="http://schemas.microsoft.com/office/powerpoint/2012/main" xmlns="" userId="52975b7c3806e4a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3" autoAdjust="0"/>
    <p:restoredTop sz="86477" autoAdjust="0"/>
  </p:normalViewPr>
  <p:slideViewPr>
    <p:cSldViewPr>
      <p:cViewPr>
        <p:scale>
          <a:sx n="77" d="100"/>
          <a:sy n="77" d="100"/>
        </p:scale>
        <p:origin x="-1098" y="198"/>
      </p:cViewPr>
      <p:guideLst>
        <p:guide orient="horz" pos="2160"/>
        <p:guide pos="2880"/>
      </p:guideLst>
    </p:cSldViewPr>
  </p:slideViewPr>
  <p:outlineViewPr>
    <p:cViewPr>
      <p:scale>
        <a:sx n="33" d="100"/>
        <a:sy n="33" d="100"/>
      </p:scale>
      <p:origin x="48" y="1322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81DCF9-6906-40AE-9A3E-DA31479E690A}" type="datetimeFigureOut">
              <a:rPr lang="es-CL" smtClean="0"/>
              <a:t>10-11-2020</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CB537C-D402-466D-8D59-2D0DD8A6FDC3}" type="slidenum">
              <a:rPr lang="es-CL" smtClean="0"/>
              <a:t>‹Nº›</a:t>
            </a:fld>
            <a:endParaRPr lang="es-CL"/>
          </a:p>
        </p:txBody>
      </p:sp>
    </p:spTree>
    <p:extLst>
      <p:ext uri="{BB962C8B-B14F-4D97-AF65-F5344CB8AC3E}">
        <p14:creationId xmlns:p14="http://schemas.microsoft.com/office/powerpoint/2010/main" val="2008741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10"/>
          </p:nvPr>
        </p:nvSpPr>
        <p:spPr/>
        <p:txBody>
          <a:bodyPr/>
          <a:lstStyle/>
          <a:p>
            <a:fld id="{7FCB537C-D402-466D-8D59-2D0DD8A6FDC3}" type="slidenum">
              <a:rPr lang="es-CL" smtClean="0"/>
              <a:t>10</a:t>
            </a:fld>
            <a:endParaRPr lang="es-CL"/>
          </a:p>
        </p:txBody>
      </p:sp>
    </p:spTree>
    <p:extLst>
      <p:ext uri="{BB962C8B-B14F-4D97-AF65-F5344CB8AC3E}">
        <p14:creationId xmlns:p14="http://schemas.microsoft.com/office/powerpoint/2010/main" val="500368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304116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05741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40907426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CL"/>
          </a:p>
        </p:txBody>
      </p:sp>
      <p:sp>
        <p:nvSpPr>
          <p:cNvPr id="4" name="3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3225064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187600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654156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682328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L">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334875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L">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40203330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L">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2430532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480246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84622261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621791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892172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08108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033145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485790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905231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65882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294761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3810902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8CC9408-C9F9-4FD8-8325-38140F465313}" type="datetimeFigureOut">
              <a:rPr lang="es-CL" smtClean="0"/>
              <a:t>10-11-2020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6FD08D6-E5B1-4656-83E4-64E93B7E009E}" type="slidenum">
              <a:rPr lang="es-CL" smtClean="0"/>
              <a:t>‹Nº›</a:t>
            </a:fld>
            <a:endParaRPr lang="es-CL"/>
          </a:p>
        </p:txBody>
      </p:sp>
    </p:spTree>
    <p:extLst>
      <p:ext uri="{BB962C8B-B14F-4D97-AF65-F5344CB8AC3E}">
        <p14:creationId xmlns:p14="http://schemas.microsoft.com/office/powerpoint/2010/main" val="1538531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CC9408-C9F9-4FD8-8325-38140F465313}" type="datetimeFigureOut">
              <a:rPr lang="es-CL" smtClean="0"/>
              <a:t>10-11-2020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FD08D6-E5B1-4656-83E4-64E93B7E009E}" type="slidenum">
              <a:rPr lang="es-CL" smtClean="0"/>
              <a:t>‹Nº›</a:t>
            </a:fld>
            <a:endParaRPr lang="es-CL"/>
          </a:p>
        </p:txBody>
      </p:sp>
    </p:spTree>
    <p:extLst>
      <p:ext uri="{BB962C8B-B14F-4D97-AF65-F5344CB8AC3E}">
        <p14:creationId xmlns:p14="http://schemas.microsoft.com/office/powerpoint/2010/main" val="31769025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D467A8-C3ED-44C8-BF6E-EF096A61B013}" type="datetimeFigureOut">
              <a:rPr lang="es-CL" smtClean="0">
                <a:solidFill>
                  <a:prstClr val="black">
                    <a:tint val="75000"/>
                  </a:prstClr>
                </a:solidFill>
              </a:rPr>
              <a:pPr/>
              <a:t>10-11-2020</a:t>
            </a:fld>
            <a:endParaRPr lang="es-CL">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3F5660-5BFF-417C-845D-54EB58F57CEF}"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9923320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docs.google.com/forms/d/e/1FAIpQLSctwYaN6inYXB816fC65YtWYWTqYEuwgOkmLo1mZpMeKlREtQ/viewform" TargetMode="External"/><Relationship Id="rId4" Type="http://schemas.microsoft.com/office/2007/relationships/hdphoto" Target="../media/hdphoto3.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13.xml"/><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image" Target="../media/image4.gif"/></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13.xml"/><Relationship Id="rId5" Type="http://schemas.openxmlformats.org/officeDocument/2006/relationships/hyperlink" Target="https://www.youtube.com/watch?v=bQRLyq30MPM" TargetMode="External"/><Relationship Id="rId4" Type="http://schemas.openxmlformats.org/officeDocument/2006/relationships/image" Target="../media/image4.gif"/></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Z__ARuQ8eBs" TargetMode="Externa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07180" y="548680"/>
            <a:ext cx="7772400" cy="2284164"/>
          </a:xfrm>
        </p:spPr>
        <p:txBody>
          <a:bodyPr>
            <a:noAutofit/>
          </a:bodyPr>
          <a:lstStyle/>
          <a:p>
            <a:r>
              <a:rPr lang="es-CL" sz="2800" b="1" dirty="0"/>
              <a:t>PLANIFICACIÓN  CLASES VIRTUALES</a:t>
            </a:r>
            <a:br>
              <a:rPr lang="es-CL" sz="2800" b="1" dirty="0"/>
            </a:br>
            <a:r>
              <a:rPr lang="es-CL" sz="2800" b="1" dirty="0"/>
              <a:t/>
            </a:r>
            <a:br>
              <a:rPr lang="es-CL" sz="2800" b="1" dirty="0"/>
            </a:br>
            <a:r>
              <a:rPr lang="es-CL" sz="2800" b="1" dirty="0"/>
              <a:t>ORIENTACIÓN 6° AÑO BÁSICO</a:t>
            </a:r>
            <a:r>
              <a:rPr lang="es-CL" sz="2800" dirty="0"/>
              <a:t/>
            </a:r>
            <a:br>
              <a:rPr lang="es-CL" sz="2800" dirty="0"/>
            </a:br>
            <a:r>
              <a:rPr lang="es-CL" sz="2800" dirty="0"/>
              <a:t>SEMANA N° 30</a:t>
            </a:r>
            <a:br>
              <a:rPr lang="es-CL" sz="2800" dirty="0"/>
            </a:br>
            <a:r>
              <a:rPr lang="es-CL" sz="2800" dirty="0"/>
              <a:t>FECHA : 05-10-2020</a:t>
            </a:r>
          </a:p>
        </p:txBody>
      </p:sp>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dirty="0">
              <a:solidFill>
                <a:prstClr val="black"/>
              </a:solidFill>
            </a:endParaRPr>
          </a:p>
        </p:txBody>
      </p:sp>
      <p:sp>
        <p:nvSpPr>
          <p:cNvPr id="6" name="Rectangle 3"/>
          <p:cNvSpPr>
            <a:spLocks noChangeArrowheads="1"/>
          </p:cNvSpPr>
          <p:nvPr/>
        </p:nvSpPr>
        <p:spPr bwMode="auto">
          <a:xfrm>
            <a:off x="351196" y="5900081"/>
            <a:ext cx="8028384"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s-ES" b="1" i="1" dirty="0">
                <a:solidFill>
                  <a:prstClr val="black"/>
                </a:solidFill>
                <a:latin typeface="Times New Roman" pitchFamily="18" charset="0"/>
                <a:ea typeface="Times New Roman" pitchFamily="18" charset="0"/>
                <a:cs typeface="Times New Roman" pitchFamily="18" charset="0"/>
              </a:rPr>
              <a:t>Colegio Jean Piaget</a:t>
            </a:r>
            <a:endParaRPr lang="es-MX" i="1" dirty="0">
              <a:solidFill>
                <a:prstClr val="black"/>
              </a:solidFill>
              <a:latin typeface="Times New Roman" pitchFamily="18" charset="0"/>
              <a:ea typeface="Times New Roman" pitchFamily="18" charset="0"/>
              <a:cs typeface="Times New Roman" pitchFamily="18" charset="0"/>
            </a:endParaRPr>
          </a:p>
          <a:p>
            <a:pPr eaLnBrk="0" fontAlgn="base" hangingPunct="0">
              <a:spcBef>
                <a:spcPct val="0"/>
              </a:spcBef>
              <a:spcAft>
                <a:spcPct val="0"/>
              </a:spcAft>
            </a:pPr>
            <a:r>
              <a:rPr lang="es-ES" sz="1600" b="1" i="1" dirty="0">
                <a:solidFill>
                  <a:prstClr val="black"/>
                </a:solidFill>
                <a:latin typeface="Times New Roman" pitchFamily="18" charset="0"/>
                <a:ea typeface="Times New Roman" pitchFamily="18" charset="0"/>
                <a:cs typeface="Times New Roman" pitchFamily="18" charset="0"/>
              </a:rPr>
              <a:t>Mi escuela, un lugar para aprender y crecer en un ambiente saludable</a:t>
            </a:r>
            <a:endParaRPr lang="es-ES" sz="1600" i="1" dirty="0">
              <a:solidFill>
                <a:prstClr val="black"/>
              </a:solidFill>
              <a:latin typeface="Times New Roman" pitchFamily="18" charset="0"/>
              <a:cs typeface="Times New Roman" pitchFamily="18" charset="0"/>
            </a:endParaRPr>
          </a:p>
        </p:txBody>
      </p:sp>
      <p:pic>
        <p:nvPicPr>
          <p:cNvPr id="7"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5841705" y="3645024"/>
            <a:ext cx="3302295" cy="2852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84482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redondeado"/>
          <p:cNvSpPr/>
          <p:nvPr/>
        </p:nvSpPr>
        <p:spPr>
          <a:xfrm>
            <a:off x="2438550" y="41959"/>
            <a:ext cx="4608512" cy="1434248"/>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ES" sz="2000" b="1" dirty="0"/>
              <a:t>TICKET DE SALIDA</a:t>
            </a:r>
          </a:p>
          <a:p>
            <a:pPr algn="ctr"/>
            <a:r>
              <a:rPr lang="es-ES" sz="2000" b="1" dirty="0"/>
              <a:t>ASIGNATURA: Orientación 6°</a:t>
            </a:r>
          </a:p>
          <a:p>
            <a:pPr algn="ctr"/>
            <a:r>
              <a:rPr lang="es-ES" sz="2000" b="1" dirty="0"/>
              <a:t>SEMANA 34</a:t>
            </a:r>
          </a:p>
        </p:txBody>
      </p:sp>
      <p:pic>
        <p:nvPicPr>
          <p:cNvPr id="6"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256194" y="186602"/>
            <a:ext cx="1254953" cy="10841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153914" y="476672"/>
            <a:ext cx="1944216" cy="7941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a:t>CIERRE</a:t>
            </a:r>
          </a:p>
        </p:txBody>
      </p:sp>
      <p:sp>
        <p:nvSpPr>
          <p:cNvPr id="8" name="4 Rectángulo redondeado"/>
          <p:cNvSpPr/>
          <p:nvPr/>
        </p:nvSpPr>
        <p:spPr>
          <a:xfrm>
            <a:off x="3684902" y="4725144"/>
            <a:ext cx="5256584" cy="1440160"/>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s-CL" dirty="0"/>
              <a:t>Enviar fotografía de las respuestas al: </a:t>
            </a:r>
          </a:p>
          <a:p>
            <a:pPr algn="ctr"/>
            <a:r>
              <a:rPr lang="es-CL" dirty="0"/>
              <a:t>Correo: </a:t>
            </a:r>
            <a:r>
              <a:rPr lang="es-CL" b="1" dirty="0"/>
              <a:t>Marcos.lucero@colegio-jeanpiaget.cl</a:t>
            </a:r>
          </a:p>
          <a:p>
            <a:pPr algn="ctr"/>
            <a:r>
              <a:rPr lang="es-CL" dirty="0"/>
              <a:t>Celular:  </a:t>
            </a:r>
            <a:r>
              <a:rPr lang="es-CL" b="1" dirty="0"/>
              <a:t>+56964515300</a:t>
            </a:r>
          </a:p>
        </p:txBody>
      </p:sp>
      <p:sp>
        <p:nvSpPr>
          <p:cNvPr id="11" name="CuadroTexto 10"/>
          <p:cNvSpPr txBox="1"/>
          <p:nvPr/>
        </p:nvSpPr>
        <p:spPr>
          <a:xfrm>
            <a:off x="539552" y="2486112"/>
            <a:ext cx="8406508" cy="1415772"/>
          </a:xfrm>
          <a:prstGeom prst="rect">
            <a:avLst/>
          </a:prstGeom>
          <a:noFill/>
        </p:spPr>
        <p:txBody>
          <a:bodyPr wrap="square" rtlCol="0">
            <a:spAutoFit/>
          </a:bodyPr>
          <a:lstStyle/>
          <a:p>
            <a:pPr algn="ctr"/>
            <a:r>
              <a:rPr lang="es-CL" sz="2000" b="1" u="sng" dirty="0"/>
              <a:t>Link de ticket de salida semana 34</a:t>
            </a:r>
          </a:p>
          <a:p>
            <a:endParaRPr lang="es-CL" b="1" dirty="0"/>
          </a:p>
          <a:p>
            <a:r>
              <a:rPr lang="es-CL" sz="2400" b="1" dirty="0">
                <a:hlinkClick r:id="rId5"/>
              </a:rPr>
              <a:t>https://docs.google.com/forms/d/e/1FAIpQLSctwYaN6inYXB816fC65YtWYWTqYEuwgOkmLo1mZpMeKlREtQ/viewform</a:t>
            </a:r>
            <a:r>
              <a:rPr lang="es-CL" sz="2400" b="1" dirty="0"/>
              <a:t> </a:t>
            </a:r>
          </a:p>
        </p:txBody>
      </p:sp>
    </p:spTree>
    <p:extLst>
      <p:ext uri="{BB962C8B-B14F-4D97-AF65-F5344CB8AC3E}">
        <p14:creationId xmlns:p14="http://schemas.microsoft.com/office/powerpoint/2010/main" val="468096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Tabla"/>
          <p:cNvGraphicFramePr>
            <a:graphicFrameLocks noGrp="1"/>
          </p:cNvGraphicFramePr>
          <p:nvPr>
            <p:extLst>
              <p:ext uri="{D42A27DB-BD31-4B8C-83A1-F6EECF244321}">
                <p14:modId xmlns:p14="http://schemas.microsoft.com/office/powerpoint/2010/main" val="1934282158"/>
              </p:ext>
            </p:extLst>
          </p:nvPr>
        </p:nvGraphicFramePr>
        <p:xfrm>
          <a:off x="251520" y="404665"/>
          <a:ext cx="8136904" cy="5135026"/>
        </p:xfrm>
        <a:graphic>
          <a:graphicData uri="http://schemas.openxmlformats.org/drawingml/2006/table">
            <a:tbl>
              <a:tblPr firstRow="1" firstCol="1" bandRow="1"/>
              <a:tblGrid>
                <a:gridCol w="2575592">
                  <a:extLst>
                    <a:ext uri="{9D8B030D-6E8A-4147-A177-3AD203B41FA5}">
                      <a16:colId xmlns:a16="http://schemas.microsoft.com/office/drawing/2014/main" xmlns="" val="20000"/>
                    </a:ext>
                  </a:extLst>
                </a:gridCol>
                <a:gridCol w="5561312">
                  <a:extLst>
                    <a:ext uri="{9D8B030D-6E8A-4147-A177-3AD203B41FA5}">
                      <a16:colId xmlns:a16="http://schemas.microsoft.com/office/drawing/2014/main" xmlns="" val="20001"/>
                    </a:ext>
                  </a:extLst>
                </a:gridCol>
              </a:tblGrid>
              <a:tr h="324612">
                <a:tc>
                  <a:txBody>
                    <a:bodyPr/>
                    <a:lstStyle/>
                    <a:p>
                      <a:pPr algn="l">
                        <a:spcAft>
                          <a:spcPts val="0"/>
                        </a:spcAft>
                      </a:pPr>
                      <a:r>
                        <a:rPr lang="es-ES_tradnl" sz="1800" b="1" dirty="0">
                          <a:effectLst/>
                          <a:latin typeface="+mn-lt"/>
                          <a:ea typeface="Calibri"/>
                          <a:cs typeface="Arial" panose="020B0604020202020204" pitchFamily="34" charset="0"/>
                        </a:rPr>
                        <a:t>ASIGNATURA /CURSO</a:t>
                      </a:r>
                      <a:endParaRPr lang="es-CL" sz="18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tabLst>
                          <a:tab pos="2276475" algn="l"/>
                        </a:tabLst>
                      </a:pPr>
                      <a:r>
                        <a:rPr lang="es-CL" sz="1600" dirty="0">
                          <a:effectLst/>
                          <a:latin typeface="+mn-lt"/>
                          <a:ea typeface="Calibri"/>
                          <a:cs typeface="Arial" panose="020B0604020202020204" pitchFamily="34" charset="0"/>
                        </a:rPr>
                        <a:t>Orientación / Religión 6° Básico </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79605">
                <a:tc>
                  <a:txBody>
                    <a:bodyPr/>
                    <a:lstStyle/>
                    <a:p>
                      <a:pPr algn="l">
                        <a:spcAft>
                          <a:spcPts val="0"/>
                        </a:spcAft>
                      </a:pPr>
                      <a:r>
                        <a:rPr lang="es-ES_tradnl" sz="1800" b="1" dirty="0">
                          <a:effectLst/>
                          <a:latin typeface="+mn-lt"/>
                          <a:ea typeface="Calibri"/>
                          <a:cs typeface="Arial" panose="020B0604020202020204" pitchFamily="34" charset="0"/>
                        </a:rPr>
                        <a:t>NOMBRES DE PROFESORES</a:t>
                      </a:r>
                      <a:endParaRPr lang="es-CL" sz="18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spcAft>
                          <a:spcPts val="0"/>
                        </a:spcAft>
                      </a:pPr>
                      <a:r>
                        <a:rPr lang="es-CL" sz="1600" dirty="0">
                          <a:effectLst/>
                          <a:latin typeface="+mn-lt"/>
                          <a:ea typeface="Calibri"/>
                          <a:cs typeface="Arial" panose="020B0604020202020204" pitchFamily="34" charset="0"/>
                        </a:rPr>
                        <a:t>Marcos Lucero Lizama / Sara Pérez  </a:t>
                      </a: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869407">
                <a:tc>
                  <a:txBody>
                    <a:bodyPr/>
                    <a:lstStyle/>
                    <a:p>
                      <a:pPr algn="l">
                        <a:spcAft>
                          <a:spcPts val="0"/>
                        </a:spcAft>
                      </a:pPr>
                      <a:r>
                        <a:rPr lang="es-ES_tradnl" sz="1800" b="1" dirty="0">
                          <a:effectLst/>
                          <a:latin typeface="+mn-lt"/>
                          <a:ea typeface="Calibri"/>
                          <a:cs typeface="Arial" panose="020B0604020202020204" pitchFamily="34" charset="0"/>
                        </a:rPr>
                        <a:t>OBJETIVO DE APRENDIZAJE PRIORIZACIÓN NIVEL 1</a:t>
                      </a:r>
                      <a:endParaRPr lang="es-CL" sz="18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r>
                        <a:rPr lang="es-ES" sz="1600" kern="1200" dirty="0">
                          <a:solidFill>
                            <a:schemeClr val="tx1"/>
                          </a:solidFill>
                          <a:effectLst/>
                          <a:latin typeface="+mn-lt"/>
                          <a:ea typeface="+mn-ea"/>
                          <a:cs typeface="+mn-cs"/>
                        </a:rPr>
                        <a:t>(OA3)Reconocer y valorar el proceso de desarrollo afectivo</a:t>
                      </a:r>
                    </a:p>
                    <a:p>
                      <a:r>
                        <a:rPr lang="es-ES" sz="1600" kern="1200" dirty="0">
                          <a:solidFill>
                            <a:schemeClr val="tx1"/>
                          </a:solidFill>
                          <a:effectLst/>
                          <a:latin typeface="+mn-lt"/>
                          <a:ea typeface="+mn-ea"/>
                          <a:cs typeface="+mn-cs"/>
                        </a:rPr>
                        <a:t>y sexual, que aprecia en sí mismo y en los demás, describiendo los cambios físicos, afectivos y sociales que ocurren en la pubertad, considerando la manifestación de </a:t>
                      </a:r>
                      <a:r>
                        <a:rPr lang="es-ES" sz="1600" dirty="0"/>
                        <a:t>estos en las motivaciones, formas de relacionarse y expresar afectos a los demás. </a:t>
                      </a:r>
                      <a:endParaRPr lang="es-CL" sz="1600" dirty="0">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734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_tradnl" sz="1800" b="1" i="0" u="none" strike="noStrike" kern="1200" cap="none" spc="0" normalizeH="0" baseline="0" noProof="0" dirty="0">
                          <a:ln>
                            <a:noFill/>
                          </a:ln>
                          <a:solidFill>
                            <a:prstClr val="black"/>
                          </a:solidFill>
                          <a:effectLst/>
                          <a:uLnTx/>
                          <a:uFillTx/>
                          <a:latin typeface="+mn-lt"/>
                          <a:ea typeface="Calibri"/>
                          <a:cs typeface="Arial" panose="020B0604020202020204" pitchFamily="34" charset="0"/>
                        </a:rPr>
                        <a:t>INDICADORES DE EVALUACIÓN </a:t>
                      </a:r>
                      <a:endParaRPr kumimoji="0" lang="es-CL" sz="1800" b="0" i="0" u="none" strike="noStrike" kern="1200" cap="none" spc="0" normalizeH="0" baseline="0" noProof="0" dirty="0">
                        <a:ln>
                          <a:noFill/>
                        </a:ln>
                        <a:solidFill>
                          <a:prstClr val="black"/>
                        </a:solidFill>
                        <a:effectLst/>
                        <a:uLnTx/>
                        <a:uFillTx/>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lnSpc>
                          <a:spcPct val="115000"/>
                        </a:lnSpc>
                        <a:spcAft>
                          <a:spcPts val="1000"/>
                        </a:spcAft>
                      </a:pPr>
                      <a:r>
                        <a:rPr lang="es-ES" sz="1600" b="0" i="0" kern="1200" spc="15" dirty="0">
                          <a:solidFill>
                            <a:schemeClr val="tx1"/>
                          </a:solidFill>
                          <a:effectLst/>
                          <a:latin typeface="+mn-lt"/>
                          <a:ea typeface="+mn-ea"/>
                          <a:cs typeface="+mn-cs"/>
                        </a:rPr>
                        <a:t>Reconocer y valorar el desarrollo afectivo y sexual </a:t>
                      </a:r>
                      <a:endParaRPr lang="es-ES" sz="1600" spc="15" dirty="0">
                        <a:solidFill>
                          <a:srgbClr val="202124"/>
                        </a:solidFill>
                        <a:effectLst/>
                        <a:latin typeface="+mn-lt"/>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579605">
                <a:tc>
                  <a:txBody>
                    <a:bodyPr/>
                    <a:lstStyle/>
                    <a:p>
                      <a:pPr algn="l">
                        <a:spcAft>
                          <a:spcPts val="0"/>
                        </a:spcAft>
                      </a:pPr>
                      <a:r>
                        <a:rPr lang="es-ES_tradnl" sz="1800" b="1" dirty="0">
                          <a:effectLst/>
                          <a:latin typeface="+mn-lt"/>
                          <a:ea typeface="Calibri"/>
                          <a:cs typeface="Arial" panose="020B0604020202020204" pitchFamily="34" charset="0"/>
                        </a:rPr>
                        <a:t>CONTENIDO /HABILIDADES</a:t>
                      </a:r>
                      <a:endParaRPr lang="es-CL" sz="18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lnSpc>
                          <a:spcPct val="115000"/>
                        </a:lnSpc>
                        <a:spcAft>
                          <a:spcPts val="0"/>
                        </a:spcAft>
                      </a:pPr>
                      <a:r>
                        <a:rPr lang="es-CL" sz="1600" dirty="0">
                          <a:effectLst/>
                          <a:latin typeface="+mn-lt"/>
                          <a:ea typeface="Calibri" panose="020F0502020204030204" pitchFamily="34" charset="0"/>
                          <a:cs typeface="Times New Roman" panose="02020603050405020304" pitchFamily="18" charset="0"/>
                        </a:rPr>
                        <a:t>Comprender, valorar, reflexionar, analizar.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48664">
                <a:tc>
                  <a:txBody>
                    <a:bodyPr/>
                    <a:lstStyle/>
                    <a:p>
                      <a:pPr algn="l">
                        <a:spcAft>
                          <a:spcPts val="0"/>
                        </a:spcAft>
                      </a:pPr>
                      <a:r>
                        <a:rPr lang="es-ES_tradnl" sz="1800" b="1" dirty="0">
                          <a:effectLst/>
                          <a:latin typeface="+mn-lt"/>
                          <a:ea typeface="Calibri"/>
                          <a:cs typeface="Arial" panose="020B0604020202020204" pitchFamily="34" charset="0"/>
                        </a:rPr>
                        <a:t>OBJETIVO DE LA CLASE</a:t>
                      </a:r>
                      <a:endParaRPr lang="es-CL" sz="1800" dirty="0">
                        <a:effectLst/>
                        <a:latin typeface="+mn-lt"/>
                        <a:ea typeface="Calibri"/>
                        <a:cs typeface="Arial" panose="020B0604020202020204" pitchFamily="34" charset="0"/>
                      </a:endParaRPr>
                    </a:p>
                  </a:txBody>
                  <a:tcPr marL="37481" marR="374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es-ES" sz="1600" dirty="0"/>
                        <a:t>Descubrir los aspectos más relevantes e importantes</a:t>
                      </a:r>
                    </a:p>
                    <a:p>
                      <a:pPr marL="0" marR="0" lvl="0" indent="0" algn="just" defTabSz="914400" rtl="0" eaLnBrk="1" fontAlgn="auto" latinLnBrk="0" hangingPunct="1">
                        <a:lnSpc>
                          <a:spcPct val="115000"/>
                        </a:lnSpc>
                        <a:spcBef>
                          <a:spcPts val="0"/>
                        </a:spcBef>
                        <a:spcAft>
                          <a:spcPts val="0"/>
                        </a:spcAft>
                        <a:buClrTx/>
                        <a:buSzTx/>
                        <a:buFontTx/>
                        <a:buNone/>
                        <a:tabLst/>
                        <a:defRPr/>
                      </a:pPr>
                      <a:r>
                        <a:rPr lang="es-ES" sz="1600" dirty="0"/>
                        <a:t>✓ en el proceso de cambio hacia la adolescencia.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66046">
                <a:tc>
                  <a:txBody>
                    <a:bodyPr/>
                    <a:lstStyle/>
                    <a:p>
                      <a:pPr marL="0" marR="0" algn="l">
                        <a:spcBef>
                          <a:spcPts val="0"/>
                        </a:spcBef>
                        <a:spcAft>
                          <a:spcPts val="0"/>
                        </a:spcAft>
                      </a:pPr>
                      <a:r>
                        <a:rPr lang="es-CL" sz="1800" b="1" dirty="0">
                          <a:effectLst/>
                          <a:latin typeface="+mn-lt"/>
                          <a:cs typeface="Arial" panose="020B0604020202020204" pitchFamily="34" charset="0"/>
                        </a:rPr>
                        <a:t>EVALUACIÓN</a:t>
                      </a:r>
                      <a:endParaRPr lang="es-CL" sz="1800" dirty="0">
                        <a:effectLst/>
                        <a:latin typeface="+mn-lt"/>
                        <a:cs typeface="Arial" panose="020B0604020202020204" pitchFamily="34" charset="0"/>
                      </a:endParaRPr>
                    </a:p>
                  </a:txBody>
                  <a:tcPr marL="29481" marR="29481" marT="14741" marB="1474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EEAF6"/>
                    </a:solidFill>
                  </a:tcPr>
                </a:tc>
                <a:tc>
                  <a:txBody>
                    <a:bodyPr/>
                    <a:lstStyle/>
                    <a:p>
                      <a:pPr algn="just">
                        <a:lnSpc>
                          <a:spcPct val="115000"/>
                        </a:lnSpc>
                        <a:spcAft>
                          <a:spcPts val="0"/>
                        </a:spcAft>
                      </a:pPr>
                      <a:r>
                        <a:rPr lang="es-ES" sz="1400" dirty="0">
                          <a:effectLst/>
                          <a:latin typeface="+mn-lt"/>
                          <a:ea typeface="Calibri" panose="020F0502020204030204" pitchFamily="34" charset="0"/>
                          <a:cs typeface="Arial" panose="020B0604020202020204" pitchFamily="34" charset="0"/>
                        </a:rPr>
                        <a:t>Se evaluará a través de TICKET DE SALIDA:.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pic>
        <p:nvPicPr>
          <p:cNvPr id="4" name="Picture 2"/>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524328" y="112557"/>
            <a:ext cx="986819" cy="85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38164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lstStyle/>
          <a:p>
            <a:r>
              <a:rPr lang="es-CL" dirty="0"/>
              <a:t>Reglas clases virtuales</a:t>
            </a:r>
          </a:p>
        </p:txBody>
      </p:sp>
      <p:sp>
        <p:nvSpPr>
          <p:cNvPr id="6" name="Marcador de contenido 2"/>
          <p:cNvSpPr txBox="1">
            <a:spLocks noGrp="1"/>
          </p:cNvSpPr>
          <p:nvPr>
            <p:ph idx="1"/>
          </p:nvPr>
        </p:nvSpPr>
        <p:spPr>
          <a:xfrm>
            <a:off x="251520" y="1196752"/>
            <a:ext cx="8640960" cy="5661248"/>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365760" marR="0" lvl="0" indent="-283464" algn="just"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Cuando inicies sesión debes mantener la cámara encendida.</a:t>
            </a:r>
          </a:p>
          <a:p>
            <a:pPr marL="365760" marR="0" lvl="0" indent="-283464" algn="just"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Debes mantener el micrófono apagado y sólo activarlo cuando respondas a la lista, te hagan alguna pregunta o tengas alguna duda. </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Preséntate con vestimenta adecuada para la clase.</a:t>
            </a:r>
          </a:p>
          <a:p>
            <a:pPr marL="365760" marR="0" lvl="0" indent="-283464" algn="just"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El chat es sólo para escribir alguna pregunta o duda que tengas.</a:t>
            </a:r>
          </a:p>
          <a:p>
            <a:pPr marL="365760" marR="0" lvl="0" indent="-283464" algn="l"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No consumas alimentos mientras estés en clases</a:t>
            </a:r>
          </a:p>
          <a:p>
            <a:pPr marL="365760" marR="0" lvl="0" indent="-283464" algn="just" defTabSz="914400" rtl="0" eaLnBrk="1" fontAlgn="auto" latinLnBrk="0" hangingPunct="1">
              <a:lnSpc>
                <a:spcPct val="100000"/>
              </a:lnSpc>
              <a:spcBef>
                <a:spcPts val="600"/>
              </a:spcBef>
              <a:spcAft>
                <a:spcPts val="0"/>
              </a:spcAft>
              <a:buClr>
                <a:srgbClr val="3891A7"/>
              </a:buClr>
              <a:buSzPct val="80000"/>
              <a:buFont typeface="Wingdings 2"/>
              <a:buChar char=""/>
              <a:tabLst/>
              <a:defRPr/>
            </a:pPr>
            <a:r>
              <a:rPr kumimoji="0" lang="es-MX" sz="2800" b="0" i="0" u="none" strike="noStrike" kern="1200" cap="none" spc="0" normalizeH="0" baseline="0" noProof="0" dirty="0">
                <a:ln>
                  <a:noFill/>
                </a:ln>
                <a:solidFill>
                  <a:srgbClr val="002060"/>
                </a:solidFill>
                <a:effectLst/>
                <a:uLnTx/>
                <a:uFillTx/>
              </a:rPr>
              <a:t>El apoderado o adulto puede estar a su lado. Pero no debe interrumpir las clases. </a:t>
            </a:r>
            <a:endParaRPr kumimoji="0" lang="es-MX" sz="2800" b="0" i="0" u="none" strike="noStrike" kern="1200" cap="none" spc="0" normalizeH="0" baseline="0" noProof="0" dirty="0">
              <a:ln>
                <a:noFill/>
              </a:ln>
              <a:solidFill>
                <a:prstClr val="black"/>
              </a:solidFill>
              <a:effectLst/>
              <a:uLnTx/>
              <a:uFillTx/>
            </a:endParaRPr>
          </a:p>
          <a:p>
            <a:pPr marL="0" marR="0" lvl="0" indent="0" algn="l" defTabSz="457200" rtl="0" eaLnBrk="1" fontAlgn="auto" latinLnBrk="0" hangingPunct="1">
              <a:lnSpc>
                <a:spcPct val="100000"/>
              </a:lnSpc>
              <a:spcBef>
                <a:spcPts val="1000"/>
              </a:spcBef>
              <a:spcAft>
                <a:spcPts val="0"/>
              </a:spcAft>
              <a:buClr>
                <a:srgbClr val="A53010"/>
              </a:buClr>
              <a:buSzTx/>
              <a:buFont typeface="Wingdings 3" charset="2"/>
              <a:buNone/>
              <a:tabLst/>
              <a:defRPr/>
            </a:pPr>
            <a:endParaRPr kumimoji="0" lang="es-CL" sz="1800" b="0" i="0" u="none" strike="noStrike" kern="1200" cap="none" spc="0" normalizeH="0" baseline="0" noProof="0" dirty="0">
              <a:ln>
                <a:noFill/>
              </a:ln>
              <a:solidFill>
                <a:sysClr val="windowText" lastClr="000000">
                  <a:lumMod val="75000"/>
                  <a:lumOff val="25000"/>
                </a:sysClr>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7292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down)">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down)">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down)">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wipe(down)">
                                      <p:cBhvr>
                                        <p:cTn id="32"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310852"/>
            <a:ext cx="8229600" cy="1143000"/>
          </a:xfrm>
        </p:spPr>
        <p:txBody>
          <a:bodyPr/>
          <a:lstStyle/>
          <a:p>
            <a:r>
              <a:rPr lang="es-CL" dirty="0"/>
              <a:t>Importante:</a:t>
            </a:r>
          </a:p>
        </p:txBody>
      </p:sp>
      <p:pic>
        <p:nvPicPr>
          <p:cNvPr id="4" name="Picture 2" descr="Happy Dance Sticker by Ofix for iOS &amp; Android | GIPHY"/>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476672"/>
            <a:ext cx="2160240" cy="2160240"/>
          </a:xfrm>
          <a:prstGeom prst="rect">
            <a:avLst/>
          </a:prstGeom>
          <a:noFill/>
          <a:extLst>
            <a:ext uri="{909E8E84-426E-40DD-AFC4-6F175D3DCCD1}">
              <a14:hiddenFill xmlns:a14="http://schemas.microsoft.com/office/drawing/2010/main">
                <a:solidFill>
                  <a:srgbClr val="FFFFFF"/>
                </a:solidFill>
              </a14:hiddenFill>
            </a:ext>
          </a:extLst>
        </p:spPr>
      </p:pic>
      <p:sp>
        <p:nvSpPr>
          <p:cNvPr id="5" name="4 Llamada de flecha a la izquierda"/>
          <p:cNvSpPr/>
          <p:nvPr/>
        </p:nvSpPr>
        <p:spPr>
          <a:xfrm>
            <a:off x="3607174" y="969177"/>
            <a:ext cx="5429321" cy="1019663"/>
          </a:xfrm>
          <a:prstGeom prst="leftArrow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CL" dirty="0">
                <a:solidFill>
                  <a:prstClr val="black"/>
                </a:solidFill>
              </a:rPr>
              <a:t>Cuándo esté la animación de un lápiz, significa que debes </a:t>
            </a:r>
            <a:r>
              <a:rPr lang="es-CL" b="1" dirty="0">
                <a:solidFill>
                  <a:prstClr val="black"/>
                </a:solidFill>
              </a:rPr>
              <a:t>escribir en tu cuaderno</a:t>
            </a:r>
          </a:p>
        </p:txBody>
      </p:sp>
      <p:pic>
        <p:nvPicPr>
          <p:cNvPr id="6" name="Picture 8" descr="Film Camera Sticker by Martina Martian for iOS &amp; Android | GIPHY"/>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525" y="1971988"/>
            <a:ext cx="2496377" cy="2496378"/>
          </a:xfrm>
          <a:prstGeom prst="rect">
            <a:avLst/>
          </a:prstGeom>
          <a:noFill/>
          <a:extLst>
            <a:ext uri="{909E8E84-426E-40DD-AFC4-6F175D3DCCD1}">
              <a14:hiddenFill xmlns:a14="http://schemas.microsoft.com/office/drawing/2010/main">
                <a:solidFill>
                  <a:srgbClr val="FFFFFF"/>
                </a:solidFill>
              </a14:hiddenFill>
            </a:ext>
          </a:extLst>
        </p:spPr>
      </p:pic>
      <p:sp>
        <p:nvSpPr>
          <p:cNvPr id="7" name="6 Llamada de flecha a la izquierda"/>
          <p:cNvSpPr/>
          <p:nvPr/>
        </p:nvSpPr>
        <p:spPr>
          <a:xfrm>
            <a:off x="2262511" y="2634739"/>
            <a:ext cx="6660232" cy="1193467"/>
          </a:xfrm>
          <a:prstGeom prst="leftArrow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CL" dirty="0">
                <a:solidFill>
                  <a:prstClr val="black"/>
                </a:solidFill>
              </a:rPr>
              <a:t>Cuándo esté esta animación de una cámara fotográfica, significa que debes mandar </a:t>
            </a:r>
            <a:r>
              <a:rPr lang="es-CL" b="1" dirty="0">
                <a:solidFill>
                  <a:prstClr val="black"/>
                </a:solidFill>
              </a:rPr>
              <a:t>reporte sólo de esa actividad (una foto de la actividad)</a:t>
            </a:r>
          </a:p>
        </p:txBody>
      </p:sp>
      <p:pic>
        <p:nvPicPr>
          <p:cNvPr id="10" name="Picture 6" descr="Signo de Interrogación Animado (con imágenes) | Preguntas al azar ..."/>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11807" y="4223261"/>
            <a:ext cx="1968021" cy="2403799"/>
          </a:xfrm>
          <a:prstGeom prst="rect">
            <a:avLst/>
          </a:prstGeom>
          <a:noFill/>
          <a:extLst>
            <a:ext uri="{909E8E84-426E-40DD-AFC4-6F175D3DCCD1}">
              <a14:hiddenFill xmlns:a14="http://schemas.microsoft.com/office/drawing/2010/main">
                <a:solidFill>
                  <a:srgbClr val="FFFFFF"/>
                </a:solidFill>
              </a14:hiddenFill>
            </a:ext>
          </a:extLst>
        </p:spPr>
      </p:pic>
      <p:sp>
        <p:nvSpPr>
          <p:cNvPr id="11" name="10 Llamada de flecha a la izquierda"/>
          <p:cNvSpPr/>
          <p:nvPr/>
        </p:nvSpPr>
        <p:spPr>
          <a:xfrm>
            <a:off x="2195736" y="5187667"/>
            <a:ext cx="6793782" cy="1291797"/>
          </a:xfrm>
          <a:prstGeom prst="leftArrow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CL" dirty="0">
                <a:solidFill>
                  <a:prstClr val="black"/>
                </a:solidFill>
              </a:rPr>
              <a:t>Cuándo esté esta animación de un signo de pregunta, significa que debes </a:t>
            </a:r>
            <a:r>
              <a:rPr lang="es-CL" b="1" dirty="0">
                <a:solidFill>
                  <a:prstClr val="black"/>
                </a:solidFill>
              </a:rPr>
              <a:t>pensar y analizar, sin escribir en tu cuaderno. Responder de forma oral.</a:t>
            </a:r>
          </a:p>
        </p:txBody>
      </p:sp>
      <p:pic>
        <p:nvPicPr>
          <p:cNvPr id="12" name="Picture 2"/>
          <p:cNvPicPr>
            <a:picLocks noChangeAspect="1" noChangeArrowheads="1"/>
          </p:cNvPicPr>
          <p:nvPr/>
        </p:nvPicPr>
        <p:blipFill>
          <a:blip r:embed="rId5" cstate="print">
            <a:extLst>
              <a:ext uri="{BEBA8EAE-BF5A-486C-A8C5-ECC9F3942E4B}">
                <a14:imgProps xmlns:a14="http://schemas.microsoft.com/office/drawing/2010/main">
                  <a14:imgLayer r:embed="rId6">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524328" y="112557"/>
            <a:ext cx="986819" cy="85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3293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67867ABE-A677-45AE-A5E4-B7565940C45C}"/>
              </a:ext>
            </a:extLst>
          </p:cNvPr>
          <p:cNvSpPr>
            <a:spLocks noGrp="1"/>
          </p:cNvSpPr>
          <p:nvPr>
            <p:ph type="title"/>
          </p:nvPr>
        </p:nvSpPr>
        <p:spPr>
          <a:xfrm>
            <a:off x="262373" y="149648"/>
            <a:ext cx="8229600" cy="1143000"/>
          </a:xfrm>
        </p:spPr>
        <p:txBody>
          <a:bodyPr>
            <a:noAutofit/>
          </a:bodyPr>
          <a:lstStyle/>
          <a:p>
            <a:r>
              <a:rPr lang="es-CL" sz="3600" dirty="0"/>
              <a:t>Inicio</a:t>
            </a:r>
            <a:br>
              <a:rPr lang="es-CL" sz="3600" dirty="0"/>
            </a:br>
            <a:r>
              <a:rPr lang="es-CL" sz="3600" dirty="0"/>
              <a:t>Activación Conocimientos Previos</a:t>
            </a:r>
          </a:p>
        </p:txBody>
      </p:sp>
      <p:pic>
        <p:nvPicPr>
          <p:cNvPr id="5" name="Picture 2">
            <a:extLst>
              <a:ext uri="{FF2B5EF4-FFF2-40B4-BE49-F238E27FC236}">
                <a16:creationId xmlns:a16="http://schemas.microsoft.com/office/drawing/2014/main" xmlns="" id="{4FC787E7-A95F-48D7-BA9B-659D1775E299}"/>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7860485" y="225425"/>
            <a:ext cx="1283515" cy="1108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Signo de Interrogación Animado (con imágenes) | Preguntas al azar ...">
            <a:extLst>
              <a:ext uri="{FF2B5EF4-FFF2-40B4-BE49-F238E27FC236}">
                <a16:creationId xmlns:a16="http://schemas.microsoft.com/office/drawing/2014/main" xmlns="" id="{EF90370F-2454-4AC3-BE86-AA7E4653245F}"/>
              </a:ext>
            </a:extLst>
          </p:cNvPr>
          <p:cNvPicPr>
            <a:picLocks noGrp="1" noChangeAspect="1" noChangeArrowheads="1" noCrop="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8028384" y="5030440"/>
            <a:ext cx="1333500" cy="162877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xmlns="" id="{09C6EFA5-248E-4DB3-84C5-A21DA2D09201}"/>
              </a:ext>
            </a:extLst>
          </p:cNvPr>
          <p:cNvSpPr txBox="1"/>
          <p:nvPr/>
        </p:nvSpPr>
        <p:spPr>
          <a:xfrm>
            <a:off x="1043608" y="1213002"/>
            <a:ext cx="6552728" cy="923330"/>
          </a:xfrm>
          <a:prstGeom prst="rect">
            <a:avLst/>
          </a:prstGeom>
          <a:noFill/>
        </p:spPr>
        <p:txBody>
          <a:bodyPr wrap="square">
            <a:spAutoFit/>
          </a:bodyPr>
          <a:lstStyle/>
          <a:p>
            <a:pPr algn="l"/>
            <a:r>
              <a:rPr lang="es-ES" b="0" i="0" dirty="0">
                <a:effectLst/>
                <a:latin typeface="Roboto"/>
              </a:rPr>
              <a:t>Adopción de conductas protectoras y de prevención</a:t>
            </a:r>
          </a:p>
          <a:p>
            <a:pPr algn="l"/>
            <a:endParaRPr lang="es-ES" dirty="0">
              <a:latin typeface="Roboto"/>
            </a:endParaRPr>
          </a:p>
          <a:p>
            <a:pPr algn="l"/>
            <a:r>
              <a:rPr lang="es-ES" b="0" i="0" dirty="0">
                <a:effectLst/>
                <a:latin typeface="Roboto"/>
                <a:hlinkClick r:id="rId5"/>
              </a:rPr>
              <a:t>https://www.youtube.com/watch?v=bQRLyq30MPM</a:t>
            </a:r>
            <a:r>
              <a:rPr lang="es-ES" b="0" i="0" dirty="0">
                <a:effectLst/>
                <a:latin typeface="Roboto"/>
              </a:rPr>
              <a:t> </a:t>
            </a:r>
          </a:p>
        </p:txBody>
      </p:sp>
      <p:sp>
        <p:nvSpPr>
          <p:cNvPr id="11" name="CuadroTexto 10">
            <a:extLst>
              <a:ext uri="{FF2B5EF4-FFF2-40B4-BE49-F238E27FC236}">
                <a16:creationId xmlns:a16="http://schemas.microsoft.com/office/drawing/2014/main" xmlns="" id="{45B07F2C-1E83-4454-8AFC-E07A3DD9AD77}"/>
              </a:ext>
            </a:extLst>
          </p:cNvPr>
          <p:cNvSpPr txBox="1"/>
          <p:nvPr/>
        </p:nvSpPr>
        <p:spPr>
          <a:xfrm>
            <a:off x="476277" y="2276872"/>
            <a:ext cx="7624115" cy="3693319"/>
          </a:xfrm>
          <a:prstGeom prst="rect">
            <a:avLst/>
          </a:prstGeom>
          <a:noFill/>
        </p:spPr>
        <p:txBody>
          <a:bodyPr wrap="square">
            <a:spAutoFit/>
          </a:bodyPr>
          <a:lstStyle/>
          <a:p>
            <a:r>
              <a:rPr lang="es-ES" b="0" i="0" dirty="0">
                <a:effectLst/>
                <a:latin typeface="verdana" panose="020B0604030504040204" pitchFamily="34" charset="0"/>
              </a:rPr>
              <a:t>El autocuidado tiene que ver con aquellos cuidados que se proporciona la persona </a:t>
            </a:r>
            <a:r>
              <a:rPr lang="es-ES" b="0" i="0" dirty="0">
                <a:effectLst/>
                <a:highlight>
                  <a:srgbClr val="FFFF00"/>
                </a:highlight>
                <a:latin typeface="verdana" panose="020B0604030504040204" pitchFamily="34" charset="0"/>
              </a:rPr>
              <a:t>para tener una mejor calidad de vida</a:t>
            </a:r>
            <a:r>
              <a:rPr lang="es-ES" b="0" i="0" dirty="0">
                <a:effectLst/>
                <a:latin typeface="verdana" panose="020B0604030504040204" pitchFamily="34" charset="0"/>
              </a:rPr>
              <a:t>, autocuidado individual, o los que son brindados en grupo, familia, o comunidad,  autocuidado colectivo. El autocuidado está determinado por aspectos propios de la persona y aspectos  externos que no dependen de ella; estos determinantes se relacionan con los factores protectores para la  salud, tanto como con los factores de riesgo, que generan, según el caso, prácticas favorables o riesgo para la salud. El personal de salud es el responsable del fomento del autocuidado en las personas, tanto con su testimonio de vida sana como con la educación, como herramienta, para que las personas puedan optar por prácticas favorables a la salud.</a:t>
            </a:r>
            <a:endParaRPr lang="es-CL" dirty="0"/>
          </a:p>
        </p:txBody>
      </p:sp>
    </p:spTree>
    <p:extLst>
      <p:ext uri="{BB962C8B-B14F-4D97-AF65-F5344CB8AC3E}">
        <p14:creationId xmlns:p14="http://schemas.microsoft.com/office/powerpoint/2010/main" val="2144882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7B7470F-A91D-4251-83E7-31D55C722A16}"/>
              </a:ext>
            </a:extLst>
          </p:cNvPr>
          <p:cNvSpPr>
            <a:spLocks noGrp="1"/>
          </p:cNvSpPr>
          <p:nvPr>
            <p:ph type="title"/>
          </p:nvPr>
        </p:nvSpPr>
        <p:spPr>
          <a:xfrm>
            <a:off x="457200" y="160337"/>
            <a:ext cx="8229600" cy="532359"/>
          </a:xfrm>
        </p:spPr>
        <p:txBody>
          <a:bodyPr>
            <a:normAutofit fontScale="90000"/>
          </a:bodyPr>
          <a:lstStyle/>
          <a:p>
            <a:r>
              <a:rPr lang="es-CL" sz="3200" dirty="0"/>
              <a:t>Inicio </a:t>
            </a:r>
          </a:p>
        </p:txBody>
      </p:sp>
      <p:sp>
        <p:nvSpPr>
          <p:cNvPr id="3" name="Marcador de contenido 2">
            <a:extLst>
              <a:ext uri="{FF2B5EF4-FFF2-40B4-BE49-F238E27FC236}">
                <a16:creationId xmlns:a16="http://schemas.microsoft.com/office/drawing/2014/main" xmlns="" id="{FED78B2F-6AF3-4AB7-B063-E5D2151C4877}"/>
              </a:ext>
            </a:extLst>
          </p:cNvPr>
          <p:cNvSpPr>
            <a:spLocks noGrp="1"/>
          </p:cNvSpPr>
          <p:nvPr>
            <p:ph idx="1"/>
          </p:nvPr>
        </p:nvSpPr>
        <p:spPr>
          <a:xfrm>
            <a:off x="457200" y="837922"/>
            <a:ext cx="8229600" cy="5471397"/>
          </a:xfrm>
        </p:spPr>
        <p:txBody>
          <a:bodyPr>
            <a:normAutofit fontScale="70000" lnSpcReduction="20000"/>
          </a:bodyPr>
          <a:lstStyle/>
          <a:p>
            <a:pPr marL="0" indent="0" algn="ctr">
              <a:buNone/>
            </a:pPr>
            <a:r>
              <a:rPr lang="es-ES" sz="2600" b="1" u="sng" dirty="0"/>
              <a:t>¿Qué es la pubertad?</a:t>
            </a:r>
          </a:p>
          <a:p>
            <a:pPr marL="0" indent="0" algn="ctr">
              <a:buNone/>
            </a:pPr>
            <a:endParaRPr lang="es-ES" sz="2600" dirty="0"/>
          </a:p>
          <a:p>
            <a:pPr marL="0" indent="0">
              <a:buNone/>
            </a:pPr>
            <a:r>
              <a:rPr lang="es-ES" sz="2600" dirty="0"/>
              <a:t>Período de la vida de la persona en el que se desarrollan los caracteres sexuales secundarios y se alcanza la capacidad de reproducción; constituye la primera fase de la adolescencia y el paso de la infancia a la edad adulta. "la pubertad suele tener lugar entre los 10 y los 15 años de edad en ambos sexos.</a:t>
            </a:r>
          </a:p>
          <a:p>
            <a:pPr marL="0" indent="0">
              <a:buNone/>
            </a:pPr>
            <a:r>
              <a:rPr lang="es-ES" sz="2600" dirty="0"/>
              <a:t>La pubertad es el tiempo donde físicamente te conviertes en adulto. Durante esta etapa, tu cuerpo atraviesa muchos cambios y tus emociones pueden intensificarse y magnificarse. Las personas generalmente empiezan la pubertad entre los 8 y los 14 años. Las niñas generalmente empiezan la pubertad antes que los niños.</a:t>
            </a:r>
          </a:p>
          <a:p>
            <a:pPr marL="0" indent="0">
              <a:buNone/>
            </a:pPr>
            <a:r>
              <a:rPr lang="es-ES" sz="2600" dirty="0"/>
              <a:t>La pubertad no ocurre en un solo momento -tiene sus etapas y lleva varios años completarla. Puedes tener algunos signos de pubertad más tempranamente, mientras que otros cambios irán sumándose después. Nuestros cuerpos son únicos, así que la pubertad también es diferente para cada persona. Cada uno pasa por esta etapa a su propio ritmo.</a:t>
            </a:r>
          </a:p>
          <a:p>
            <a:pPr marL="0" indent="0">
              <a:buNone/>
            </a:pPr>
            <a:endParaRPr lang="es-ES" sz="2600" dirty="0"/>
          </a:p>
          <a:p>
            <a:pPr marL="0" indent="0">
              <a:buNone/>
            </a:pPr>
            <a:endParaRPr lang="es-ES" sz="2600" dirty="0"/>
          </a:p>
          <a:p>
            <a:pPr marL="0" indent="0">
              <a:buNone/>
            </a:pPr>
            <a:r>
              <a:rPr lang="es-ES" sz="2600" dirty="0"/>
              <a:t>Para que entiendas mejor lo que sucede en la pubertad, te invito a ver un</a:t>
            </a:r>
          </a:p>
          <a:p>
            <a:pPr marL="0" indent="0">
              <a:buNone/>
            </a:pPr>
            <a:r>
              <a:rPr lang="es-ES" sz="2600" dirty="0"/>
              <a:t>Vídeo en el siguiente link.</a:t>
            </a:r>
          </a:p>
          <a:p>
            <a:pPr marL="0" indent="0">
              <a:buNone/>
            </a:pPr>
            <a:r>
              <a:rPr lang="es-ES" sz="2600" dirty="0">
                <a:hlinkClick r:id="rId2"/>
              </a:rPr>
              <a:t>https://www.youtube.com/watch?v=Z__ARuQ8eBs</a:t>
            </a:r>
            <a:r>
              <a:rPr lang="es-ES" sz="2600" dirty="0"/>
              <a:t> </a:t>
            </a:r>
          </a:p>
          <a:p>
            <a:pPr marL="0" indent="0">
              <a:buNone/>
            </a:pPr>
            <a:endParaRPr lang="es-CL" sz="2000" dirty="0"/>
          </a:p>
        </p:txBody>
      </p:sp>
      <p:pic>
        <p:nvPicPr>
          <p:cNvPr id="5" name="Picture 2">
            <a:extLst>
              <a:ext uri="{FF2B5EF4-FFF2-40B4-BE49-F238E27FC236}">
                <a16:creationId xmlns:a16="http://schemas.microsoft.com/office/drawing/2014/main" xmlns="" id="{0DB47D3A-F2BA-4BDC-BBE4-920328E6A8BE}"/>
              </a:ext>
            </a:extLst>
          </p:cNvPr>
          <p:cNvPicPr>
            <a:picLocks noChangeAspect="1" noChangeArrowheads="1"/>
          </p:cNvPicPr>
          <p:nvPr/>
        </p:nvPicPr>
        <p:blipFill>
          <a:blip r:embed="rId3" cstate="print">
            <a:extLst>
              <a:ext uri="{BEBA8EAE-BF5A-486C-A8C5-ECC9F3942E4B}">
                <a14:imgProps xmlns:a14="http://schemas.microsoft.com/office/drawing/2010/main">
                  <a14:imgLayer r:embed="rId4">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8028384" y="305564"/>
            <a:ext cx="986819" cy="85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1863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7B7470F-A91D-4251-83E7-31D55C722A16}"/>
              </a:ext>
            </a:extLst>
          </p:cNvPr>
          <p:cNvSpPr>
            <a:spLocks noGrp="1"/>
          </p:cNvSpPr>
          <p:nvPr>
            <p:ph type="title"/>
          </p:nvPr>
        </p:nvSpPr>
        <p:spPr>
          <a:xfrm>
            <a:off x="457200" y="160337"/>
            <a:ext cx="8229600" cy="1143000"/>
          </a:xfrm>
        </p:spPr>
        <p:txBody>
          <a:bodyPr>
            <a:normAutofit/>
          </a:bodyPr>
          <a:lstStyle/>
          <a:p>
            <a:r>
              <a:rPr lang="es-CL" sz="3200" dirty="0"/>
              <a:t>Desarrollo </a:t>
            </a:r>
          </a:p>
        </p:txBody>
      </p:sp>
      <p:sp>
        <p:nvSpPr>
          <p:cNvPr id="3" name="Marcador de contenido 2">
            <a:extLst>
              <a:ext uri="{FF2B5EF4-FFF2-40B4-BE49-F238E27FC236}">
                <a16:creationId xmlns:a16="http://schemas.microsoft.com/office/drawing/2014/main" xmlns="" id="{FED78B2F-6AF3-4AB7-B063-E5D2151C4877}"/>
              </a:ext>
            </a:extLst>
          </p:cNvPr>
          <p:cNvSpPr>
            <a:spLocks noGrp="1"/>
          </p:cNvSpPr>
          <p:nvPr>
            <p:ph idx="1"/>
          </p:nvPr>
        </p:nvSpPr>
        <p:spPr>
          <a:xfrm>
            <a:off x="457200" y="1303336"/>
            <a:ext cx="8229600" cy="4717952"/>
          </a:xfrm>
        </p:spPr>
        <p:txBody>
          <a:bodyPr>
            <a:normAutofit/>
          </a:bodyPr>
          <a:lstStyle/>
          <a:p>
            <a:pPr marL="0" indent="0" algn="ctr">
              <a:buNone/>
            </a:pPr>
            <a:r>
              <a:rPr lang="es-ES" sz="2000" dirty="0"/>
              <a:t>¿Qué cambios existen en la pubertad?</a:t>
            </a:r>
          </a:p>
          <a:p>
            <a:pPr marL="0" indent="0">
              <a:buNone/>
            </a:pPr>
            <a:endParaRPr lang="es-ES" sz="2000" dirty="0"/>
          </a:p>
          <a:p>
            <a:pPr marL="0" indent="0">
              <a:buNone/>
            </a:pPr>
            <a:r>
              <a:rPr lang="es-ES" sz="2000" b="1" dirty="0"/>
              <a:t>Cambios físicos de las mujeres en la adolescencia:</a:t>
            </a:r>
          </a:p>
          <a:p>
            <a:pPr marL="0" indent="0">
              <a:buNone/>
            </a:pPr>
            <a:endParaRPr lang="es-ES" sz="2000" dirty="0"/>
          </a:p>
          <a:p>
            <a:pPr marL="0" indent="0">
              <a:buNone/>
            </a:pPr>
            <a:r>
              <a:rPr lang="es-ES" sz="2000" dirty="0"/>
              <a:t>a)Crecimiento de las mamas y ensanchamiento de caderas.</a:t>
            </a:r>
          </a:p>
          <a:p>
            <a:pPr marL="0" indent="0">
              <a:buNone/>
            </a:pPr>
            <a:r>
              <a:rPr lang="es-ES" sz="2000" dirty="0"/>
              <a:t>b)Cambios en la vagina, el útero y los ovarios.</a:t>
            </a:r>
          </a:p>
          <a:p>
            <a:pPr marL="0" indent="0">
              <a:buNone/>
            </a:pPr>
            <a:r>
              <a:rPr lang="es-ES" sz="2000" dirty="0"/>
              <a:t>c)Inicio de la menstruación y la fertilidad.</a:t>
            </a:r>
          </a:p>
          <a:p>
            <a:pPr marL="0" indent="0">
              <a:buNone/>
            </a:pPr>
            <a:r>
              <a:rPr lang="es-ES" sz="2000" dirty="0"/>
              <a:t>d)Cambio en la forma pélvica, redistribución de la grasa corporal.</a:t>
            </a:r>
          </a:p>
          <a:p>
            <a:pPr marL="0" indent="0">
              <a:buNone/>
            </a:pPr>
            <a:r>
              <a:rPr lang="es-ES" sz="2000" dirty="0"/>
              <a:t>e)Crecimiento de vello púbico y axilar.</a:t>
            </a:r>
          </a:p>
          <a:p>
            <a:pPr marL="0" indent="0">
              <a:buNone/>
            </a:pPr>
            <a:r>
              <a:rPr lang="es-ES" sz="2000" dirty="0"/>
              <a:t>f)Aumento de estatura.</a:t>
            </a:r>
          </a:p>
          <a:p>
            <a:pPr marL="0" indent="0">
              <a:buNone/>
            </a:pPr>
            <a:r>
              <a:rPr lang="es-ES" sz="2000" dirty="0"/>
              <a:t>g)Olor corporal fuerte, cambios en la piel y acné</a:t>
            </a:r>
            <a:endParaRPr lang="es-CL" sz="2000" dirty="0"/>
          </a:p>
        </p:txBody>
      </p:sp>
      <p:pic>
        <p:nvPicPr>
          <p:cNvPr id="5" name="Picture 2">
            <a:extLst>
              <a:ext uri="{FF2B5EF4-FFF2-40B4-BE49-F238E27FC236}">
                <a16:creationId xmlns:a16="http://schemas.microsoft.com/office/drawing/2014/main" xmlns="" id="{0DB47D3A-F2BA-4BDC-BBE4-920328E6A8BE}"/>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8028384" y="305564"/>
            <a:ext cx="986819" cy="85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6359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7B7470F-A91D-4251-83E7-31D55C722A16}"/>
              </a:ext>
            </a:extLst>
          </p:cNvPr>
          <p:cNvSpPr>
            <a:spLocks noGrp="1"/>
          </p:cNvSpPr>
          <p:nvPr>
            <p:ph type="title"/>
          </p:nvPr>
        </p:nvSpPr>
        <p:spPr>
          <a:xfrm>
            <a:off x="457200" y="160337"/>
            <a:ext cx="8229600" cy="1143000"/>
          </a:xfrm>
        </p:spPr>
        <p:txBody>
          <a:bodyPr>
            <a:normAutofit/>
          </a:bodyPr>
          <a:lstStyle/>
          <a:p>
            <a:r>
              <a:rPr lang="es-CL" sz="3200" dirty="0"/>
              <a:t>Desarrollo </a:t>
            </a:r>
          </a:p>
        </p:txBody>
      </p:sp>
      <p:sp>
        <p:nvSpPr>
          <p:cNvPr id="3" name="Marcador de contenido 2">
            <a:extLst>
              <a:ext uri="{FF2B5EF4-FFF2-40B4-BE49-F238E27FC236}">
                <a16:creationId xmlns:a16="http://schemas.microsoft.com/office/drawing/2014/main" xmlns="" id="{FED78B2F-6AF3-4AB7-B063-E5D2151C4877}"/>
              </a:ext>
            </a:extLst>
          </p:cNvPr>
          <p:cNvSpPr>
            <a:spLocks noGrp="1"/>
          </p:cNvSpPr>
          <p:nvPr>
            <p:ph idx="1"/>
          </p:nvPr>
        </p:nvSpPr>
        <p:spPr>
          <a:xfrm>
            <a:off x="457200" y="1303336"/>
            <a:ext cx="8229600" cy="4717952"/>
          </a:xfrm>
        </p:spPr>
        <p:txBody>
          <a:bodyPr>
            <a:normAutofit lnSpcReduction="10000"/>
          </a:bodyPr>
          <a:lstStyle/>
          <a:p>
            <a:pPr marL="0" indent="0" algn="ctr">
              <a:buNone/>
            </a:pPr>
            <a:r>
              <a:rPr lang="es-ES" sz="2000" dirty="0"/>
              <a:t>¿Qué cambios existen en la pubertad?</a:t>
            </a:r>
          </a:p>
          <a:p>
            <a:pPr marL="0" indent="0">
              <a:buNone/>
            </a:pPr>
            <a:endParaRPr lang="es-ES" sz="2000" dirty="0"/>
          </a:p>
          <a:p>
            <a:pPr marL="0" indent="0">
              <a:buNone/>
            </a:pPr>
            <a:r>
              <a:rPr lang="es-ES" sz="2000" b="1" dirty="0"/>
              <a:t>Cambios físicos de los hombres en la adolescencia:</a:t>
            </a:r>
          </a:p>
          <a:p>
            <a:pPr marL="0" indent="0">
              <a:buNone/>
            </a:pPr>
            <a:endParaRPr lang="es-ES" sz="2000" dirty="0"/>
          </a:p>
          <a:p>
            <a:pPr marL="0" indent="0">
              <a:buNone/>
            </a:pPr>
            <a:r>
              <a:rPr lang="es-ES" sz="2000" dirty="0"/>
              <a:t>a)Desarrollo de la musculatura.</a:t>
            </a:r>
          </a:p>
          <a:p>
            <a:pPr marL="0" indent="0">
              <a:buNone/>
            </a:pPr>
            <a:r>
              <a:rPr lang="es-ES" sz="2000" dirty="0"/>
              <a:t>b)Crecimiento de los testículos, y alargamiento del pene.</a:t>
            </a:r>
          </a:p>
          <a:p>
            <a:pPr marL="0" indent="0">
              <a:buNone/>
            </a:pPr>
            <a:r>
              <a:rPr lang="es-ES" sz="2000" dirty="0"/>
              <a:t>c)Crecimiento del vello corporal (púbico, axilar, bigote, barba).</a:t>
            </a:r>
          </a:p>
          <a:p>
            <a:pPr marL="0" indent="0">
              <a:buNone/>
            </a:pPr>
            <a:r>
              <a:rPr lang="es-ES" sz="2000" dirty="0"/>
              <a:t>d)Aparecen las primeras erecciones y la primera eyaculación.</a:t>
            </a:r>
          </a:p>
          <a:p>
            <a:pPr marL="0" indent="0">
              <a:buNone/>
            </a:pPr>
            <a:r>
              <a:rPr lang="es-ES" sz="2000" dirty="0"/>
              <a:t>e)Empiezan las eyaculaciones nocturnas (poluciones).</a:t>
            </a:r>
          </a:p>
          <a:p>
            <a:pPr marL="0" indent="0">
              <a:buNone/>
            </a:pPr>
            <a:r>
              <a:rPr lang="es-ES" sz="2000" dirty="0"/>
              <a:t>f)Crece en el cuello una protuberancia conocida como la manzana de Adán.</a:t>
            </a:r>
          </a:p>
          <a:p>
            <a:pPr marL="0" indent="0">
              <a:buNone/>
            </a:pPr>
            <a:r>
              <a:rPr lang="es-ES" sz="2000" dirty="0"/>
              <a:t>g)Aumento de estatura.</a:t>
            </a:r>
          </a:p>
          <a:p>
            <a:pPr marL="0" indent="0">
              <a:buNone/>
            </a:pPr>
            <a:r>
              <a:rPr lang="es-ES" sz="2000" dirty="0"/>
              <a:t>h)La voz cambia y se hace más gruesa.</a:t>
            </a:r>
          </a:p>
          <a:p>
            <a:pPr marL="0" indent="0">
              <a:buNone/>
            </a:pPr>
            <a:r>
              <a:rPr lang="es-ES" sz="2000" dirty="0"/>
              <a:t>i)Aumento de sudoración, olor corporal fuerte y acné</a:t>
            </a:r>
            <a:endParaRPr lang="es-CL" sz="2000" dirty="0"/>
          </a:p>
        </p:txBody>
      </p:sp>
      <p:pic>
        <p:nvPicPr>
          <p:cNvPr id="5" name="Picture 2">
            <a:extLst>
              <a:ext uri="{FF2B5EF4-FFF2-40B4-BE49-F238E27FC236}">
                <a16:creationId xmlns:a16="http://schemas.microsoft.com/office/drawing/2014/main" xmlns="" id="{0DB47D3A-F2BA-4BDC-BBE4-920328E6A8BE}"/>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8028384" y="305564"/>
            <a:ext cx="986819" cy="85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7729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87B7470F-A91D-4251-83E7-31D55C722A16}"/>
              </a:ext>
            </a:extLst>
          </p:cNvPr>
          <p:cNvSpPr>
            <a:spLocks noGrp="1"/>
          </p:cNvSpPr>
          <p:nvPr>
            <p:ph type="title"/>
          </p:nvPr>
        </p:nvSpPr>
        <p:spPr>
          <a:xfrm>
            <a:off x="457200" y="160337"/>
            <a:ext cx="8229600" cy="1143000"/>
          </a:xfrm>
        </p:spPr>
        <p:txBody>
          <a:bodyPr>
            <a:normAutofit/>
          </a:bodyPr>
          <a:lstStyle/>
          <a:p>
            <a:r>
              <a:rPr lang="es-CL" sz="3200" dirty="0"/>
              <a:t>Realiza la siguiente actividad </a:t>
            </a:r>
          </a:p>
        </p:txBody>
      </p:sp>
      <p:sp>
        <p:nvSpPr>
          <p:cNvPr id="3" name="Marcador de contenido 2">
            <a:extLst>
              <a:ext uri="{FF2B5EF4-FFF2-40B4-BE49-F238E27FC236}">
                <a16:creationId xmlns:a16="http://schemas.microsoft.com/office/drawing/2014/main" xmlns="" id="{FED78B2F-6AF3-4AB7-B063-E5D2151C4877}"/>
              </a:ext>
            </a:extLst>
          </p:cNvPr>
          <p:cNvSpPr>
            <a:spLocks noGrp="1"/>
          </p:cNvSpPr>
          <p:nvPr>
            <p:ph idx="1"/>
          </p:nvPr>
        </p:nvSpPr>
        <p:spPr>
          <a:xfrm>
            <a:off x="457200" y="1303336"/>
            <a:ext cx="8229600" cy="4717952"/>
          </a:xfrm>
        </p:spPr>
        <p:txBody>
          <a:bodyPr>
            <a:normAutofit/>
          </a:bodyPr>
          <a:lstStyle/>
          <a:p>
            <a:pPr marL="0" indent="0">
              <a:buNone/>
            </a:pPr>
            <a:r>
              <a:rPr lang="es-ES" sz="2000" dirty="0"/>
              <a:t>Actividades.</a:t>
            </a:r>
          </a:p>
          <a:p>
            <a:pPr marL="0" indent="0">
              <a:buNone/>
            </a:pPr>
            <a:r>
              <a:rPr lang="es-ES" sz="2000" dirty="0"/>
              <a:t>Responde a las siguientes preguntas.</a:t>
            </a:r>
          </a:p>
          <a:p>
            <a:pPr marL="0" indent="0">
              <a:buNone/>
            </a:pPr>
            <a:r>
              <a:rPr lang="es-ES" sz="2000" dirty="0"/>
              <a:t>1- De los cambios que has experimentado, ¿cuál crees tú que</a:t>
            </a:r>
          </a:p>
          <a:p>
            <a:pPr marL="0" indent="0">
              <a:buNone/>
            </a:pPr>
            <a:r>
              <a:rPr lang="es-ES" sz="2000" dirty="0"/>
              <a:t>ha sido el más notorio?</a:t>
            </a:r>
          </a:p>
          <a:p>
            <a:pPr marL="0" indent="0">
              <a:buNone/>
            </a:pPr>
            <a:r>
              <a:rPr lang="es-ES" sz="2000" dirty="0"/>
              <a:t>2- </a:t>
            </a:r>
            <a:r>
              <a:rPr lang="es-ES" sz="2000" dirty="0" smtClean="0"/>
              <a:t>En relación a los</a:t>
            </a:r>
            <a:r>
              <a:rPr lang="es-ES" sz="2000" dirty="0" smtClean="0"/>
              <a:t> </a:t>
            </a:r>
            <a:r>
              <a:rPr lang="es-ES" sz="2000" dirty="0"/>
              <a:t>cambios psicológicos, ¿Cuál es el que has</a:t>
            </a:r>
          </a:p>
          <a:p>
            <a:pPr marL="0" indent="0">
              <a:buNone/>
            </a:pPr>
            <a:r>
              <a:rPr lang="es-ES" sz="2000" dirty="0"/>
              <a:t>sentido?</a:t>
            </a:r>
          </a:p>
          <a:p>
            <a:pPr marL="0" indent="0">
              <a:buNone/>
            </a:pPr>
            <a:r>
              <a:rPr lang="es-ES" sz="2000" dirty="0"/>
              <a:t>3- ¿Ha cambiado tu comportamiento hacia los demás de un</a:t>
            </a:r>
          </a:p>
          <a:p>
            <a:pPr marL="0" indent="0">
              <a:buNone/>
            </a:pPr>
            <a:r>
              <a:rPr lang="es-ES" sz="2000" dirty="0"/>
              <a:t>tiempo hasta ahora? Explícalo.</a:t>
            </a:r>
          </a:p>
          <a:p>
            <a:pPr marL="0" indent="0">
              <a:buNone/>
            </a:pPr>
            <a:r>
              <a:rPr lang="es-ES" sz="2000" dirty="0"/>
              <a:t>4- La relación que tengas hacia los demás, ¿con qué aspecto</a:t>
            </a:r>
          </a:p>
          <a:p>
            <a:pPr marL="0" indent="0">
              <a:buNone/>
            </a:pPr>
            <a:r>
              <a:rPr lang="es-ES" sz="2000" dirty="0"/>
              <a:t>de tu desarrollo hacia la pubertad se relaciona?</a:t>
            </a:r>
          </a:p>
          <a:p>
            <a:pPr marL="0" indent="0">
              <a:buNone/>
            </a:pPr>
            <a:endParaRPr lang="es-ES" sz="2000" dirty="0"/>
          </a:p>
          <a:p>
            <a:pPr marL="0" indent="0">
              <a:buNone/>
            </a:pPr>
            <a:endParaRPr lang="es-CL" sz="2000" dirty="0"/>
          </a:p>
        </p:txBody>
      </p:sp>
      <p:pic>
        <p:nvPicPr>
          <p:cNvPr id="5" name="Picture 2">
            <a:extLst>
              <a:ext uri="{FF2B5EF4-FFF2-40B4-BE49-F238E27FC236}">
                <a16:creationId xmlns:a16="http://schemas.microsoft.com/office/drawing/2014/main" xmlns="" id="{0DB47D3A-F2BA-4BDC-BBE4-920328E6A8BE}"/>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ackgroundRemoval t="0" b="99711" l="10000" r="90000"/>
                    </a14:imgEffect>
                  </a14:imgLayer>
                </a14:imgProps>
              </a:ext>
              <a:ext uri="{28A0092B-C50C-407E-A947-70E740481C1C}">
                <a14:useLocalDpi xmlns:a14="http://schemas.microsoft.com/office/drawing/2010/main" val="0"/>
              </a:ext>
            </a:extLst>
          </a:blip>
          <a:srcRect/>
          <a:stretch>
            <a:fillRect/>
          </a:stretch>
        </p:blipFill>
        <p:spPr bwMode="auto">
          <a:xfrm>
            <a:off x="8028384" y="305564"/>
            <a:ext cx="986819" cy="852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42481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2823</TotalTime>
  <Words>858</Words>
  <Application>Microsoft Office PowerPoint</Application>
  <PresentationFormat>Presentación en pantalla (4:3)</PresentationFormat>
  <Paragraphs>94</Paragraphs>
  <Slides>10</Slides>
  <Notes>1</Notes>
  <HiddenSlides>0</HiddenSlides>
  <MMClips>0</MMClips>
  <ScaleCrop>false</ScaleCrop>
  <HeadingPairs>
    <vt:vector size="4" baseType="variant">
      <vt:variant>
        <vt:lpstr>Tema</vt:lpstr>
      </vt:variant>
      <vt:variant>
        <vt:i4>2</vt:i4>
      </vt:variant>
      <vt:variant>
        <vt:lpstr>Títulos de diapositiva</vt:lpstr>
      </vt:variant>
      <vt:variant>
        <vt:i4>10</vt:i4>
      </vt:variant>
    </vt:vector>
  </HeadingPairs>
  <TitlesOfParts>
    <vt:vector size="12" baseType="lpstr">
      <vt:lpstr>Tema de Office</vt:lpstr>
      <vt:lpstr>1_Tema de Office</vt:lpstr>
      <vt:lpstr>PLANIFICACIÓN  CLASES VIRTUALES  ORIENTACIÓN 6° AÑO BÁSICO SEMANA N° 30 FECHA : 05-10-2020</vt:lpstr>
      <vt:lpstr>Presentación de PowerPoint</vt:lpstr>
      <vt:lpstr>Reglas clases virtuales</vt:lpstr>
      <vt:lpstr>Importante:</vt:lpstr>
      <vt:lpstr>Inicio Activación Conocimientos Previos</vt:lpstr>
      <vt:lpstr>Inicio </vt:lpstr>
      <vt:lpstr>Desarrollo </vt:lpstr>
      <vt:lpstr>Desarrollo </vt:lpstr>
      <vt:lpstr>Realiza la siguiente actividad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 Jean Piaget</dc:creator>
  <cp:lastModifiedBy>HP</cp:lastModifiedBy>
  <cp:revision>127</cp:revision>
  <dcterms:created xsi:type="dcterms:W3CDTF">2020-07-06T03:06:52Z</dcterms:created>
  <dcterms:modified xsi:type="dcterms:W3CDTF">2020-11-10T20:20:07Z</dcterms:modified>
</cp:coreProperties>
</file>