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8" r:id="rId2"/>
    <p:sldId id="256" r:id="rId3"/>
    <p:sldId id="310" r:id="rId4"/>
    <p:sldId id="304" r:id="rId5"/>
    <p:sldId id="326" r:id="rId6"/>
    <p:sldId id="325" r:id="rId7"/>
    <p:sldId id="327" r:id="rId8"/>
    <p:sldId id="328" r:id="rId9"/>
    <p:sldId id="329" r:id="rId10"/>
    <p:sldId id="308" r:id="rId11"/>
    <p:sldId id="313" r:id="rId12"/>
    <p:sldId id="297" r:id="rId13"/>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56" autoAdjust="0"/>
    <p:restoredTop sz="86477" autoAdjust="0"/>
  </p:normalViewPr>
  <p:slideViewPr>
    <p:cSldViewPr>
      <p:cViewPr varScale="1">
        <p:scale>
          <a:sx n="114" d="100"/>
          <a:sy n="114" d="100"/>
        </p:scale>
        <p:origin x="1794" y="-60"/>
      </p:cViewPr>
      <p:guideLst>
        <p:guide orient="horz" pos="2160"/>
        <p:guide pos="2880"/>
      </p:guideLst>
    </p:cSldViewPr>
  </p:slideViewPr>
  <p:outlineViewPr>
    <p:cViewPr>
      <p:scale>
        <a:sx n="33" d="100"/>
        <a:sy n="33" d="100"/>
      </p:scale>
      <p:origin x="48" y="132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1DCF9-6906-40AE-9A3E-DA31479E690A}" type="datetimeFigureOut">
              <a:rPr lang="es-CL" smtClean="0"/>
              <a:t>18-11-2020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B537C-D402-466D-8D59-2D0DD8A6FDC3}" type="slidenum">
              <a:rPr lang="es-CL" smtClean="0"/>
              <a:t>‹Nº›</a:t>
            </a:fld>
            <a:endParaRPr lang="es-CL"/>
          </a:p>
        </p:txBody>
      </p:sp>
    </p:spTree>
    <p:extLst>
      <p:ext uri="{BB962C8B-B14F-4D97-AF65-F5344CB8AC3E}">
        <p14:creationId xmlns:p14="http://schemas.microsoft.com/office/powerpoint/2010/main" val="200874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18-11-2020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30411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18-11-2020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05741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18-11-2020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4090742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18-11-2020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846222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8CC9408-C9F9-4FD8-8325-38140F465313}" type="datetimeFigureOut">
              <a:rPr lang="es-CL" smtClean="0"/>
              <a:t>18-11-2020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033145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E8CC9408-C9F9-4FD8-8325-38140F465313}" type="datetimeFigureOut">
              <a:rPr lang="es-CL" smtClean="0"/>
              <a:t>18-11-2020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48579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E8CC9408-C9F9-4FD8-8325-38140F465313}" type="datetimeFigureOut">
              <a:rPr lang="es-CL" smtClean="0"/>
              <a:t>18-11-2020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905231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E8CC9408-C9F9-4FD8-8325-38140F465313}" type="datetimeFigureOut">
              <a:rPr lang="es-CL" smtClean="0"/>
              <a:t>18-11-2020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65882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CC9408-C9F9-4FD8-8325-38140F465313}" type="datetimeFigureOut">
              <a:rPr lang="es-CL" smtClean="0"/>
              <a:t>18-11-2020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94761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18-11-2020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381090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18-11-2020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53853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C9408-C9F9-4FD8-8325-38140F465313}" type="datetimeFigureOut">
              <a:rPr lang="es-CL" smtClean="0"/>
              <a:t>18-11-2020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D08D6-E5B1-4656-83E4-64E93B7E009E}" type="slidenum">
              <a:rPr lang="es-CL" smtClean="0"/>
              <a:t>‹Nº›</a:t>
            </a:fld>
            <a:endParaRPr lang="es-CL"/>
          </a:p>
        </p:txBody>
      </p:sp>
    </p:spTree>
    <p:extLst>
      <p:ext uri="{BB962C8B-B14F-4D97-AF65-F5344CB8AC3E}">
        <p14:creationId xmlns:p14="http://schemas.microsoft.com/office/powerpoint/2010/main" val="3176902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79188" y="1161058"/>
            <a:ext cx="7772400" cy="1780108"/>
          </a:xfrm>
        </p:spPr>
        <p:txBody>
          <a:bodyPr>
            <a:noAutofit/>
          </a:bodyPr>
          <a:lstStyle/>
          <a:p>
            <a:r>
              <a:rPr lang="es-CL" sz="2800" b="1" dirty="0"/>
              <a:t>PLANIFICACIÓN  CLASES VIRTUALES</a:t>
            </a:r>
            <a:br>
              <a:rPr lang="es-CL" sz="2800" dirty="0"/>
            </a:br>
            <a:r>
              <a:rPr lang="es-CL" sz="2800" dirty="0"/>
              <a:t>SEMANA </a:t>
            </a:r>
            <a:r>
              <a:rPr lang="es-CL" sz="2800" dirty="0" err="1"/>
              <a:t>N°</a:t>
            </a:r>
            <a:r>
              <a:rPr lang="es-CL" sz="2800" dirty="0"/>
              <a:t> 35</a:t>
            </a:r>
            <a:br>
              <a:rPr lang="es-CL" sz="2800" dirty="0"/>
            </a:br>
            <a:r>
              <a:rPr lang="es-CL" sz="2800" dirty="0"/>
              <a:t>FECHA : 23- Noviembre-2020</a:t>
            </a: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solidFill>
                <a:prstClr val="black"/>
              </a:solidFill>
            </a:endParaRPr>
          </a:p>
        </p:txBody>
      </p:sp>
      <p:sp>
        <p:nvSpPr>
          <p:cNvPr id="6" name="Rectangle 3"/>
          <p:cNvSpPr>
            <a:spLocks noChangeArrowheads="1"/>
          </p:cNvSpPr>
          <p:nvPr/>
        </p:nvSpPr>
        <p:spPr bwMode="auto">
          <a:xfrm>
            <a:off x="351196" y="5900081"/>
            <a:ext cx="802838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 b="1" i="1" dirty="0">
                <a:solidFill>
                  <a:prstClr val="black"/>
                </a:solidFill>
                <a:latin typeface="Times New Roman" pitchFamily="18" charset="0"/>
                <a:ea typeface="Times New Roman" pitchFamily="18" charset="0"/>
                <a:cs typeface="Times New Roman" pitchFamily="18" charset="0"/>
              </a:rPr>
              <a:t>Colegio Jean Piaget</a:t>
            </a:r>
            <a:endParaRPr lang="es-MX" i="1" dirty="0">
              <a:solidFill>
                <a:prstClr val="black"/>
              </a:solidFill>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es-ES" sz="1600" b="1" i="1" dirty="0">
                <a:solidFill>
                  <a:prstClr val="black"/>
                </a:solidFill>
                <a:latin typeface="Times New Roman" pitchFamily="18" charset="0"/>
                <a:ea typeface="Times New Roman" pitchFamily="18" charset="0"/>
                <a:cs typeface="Times New Roman" pitchFamily="18" charset="0"/>
              </a:rPr>
              <a:t>Mi escuela, un lugar para aprender y crecer en un ambiente saludable</a:t>
            </a:r>
            <a:endParaRPr lang="es-ES" sz="1600" i="1" dirty="0">
              <a:solidFill>
                <a:prstClr val="black"/>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5841705" y="3645024"/>
            <a:ext cx="3302295" cy="285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448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u="sng" dirty="0"/>
              <a:t>MANOS A LA OBRA</a:t>
            </a:r>
          </a:p>
        </p:txBody>
      </p:sp>
      <p:sp>
        <p:nvSpPr>
          <p:cNvPr id="3" name="Marcador de contenido 2"/>
          <p:cNvSpPr>
            <a:spLocks noGrp="1"/>
          </p:cNvSpPr>
          <p:nvPr>
            <p:ph idx="1"/>
          </p:nvPr>
        </p:nvSpPr>
        <p:spPr>
          <a:xfrm>
            <a:off x="323528" y="1556792"/>
            <a:ext cx="8229600" cy="4525963"/>
          </a:xfrm>
        </p:spPr>
        <p:txBody>
          <a:bodyPr>
            <a:normAutofit/>
          </a:bodyPr>
          <a:lstStyle/>
          <a:p>
            <a:r>
              <a:rPr lang="es-CL" sz="2400" dirty="0"/>
              <a:t>AHORA QUE YA RECORDAMOS LOS MOVIMIENTOS ARTISTICOS y LA HISTORIA DE LAS ESCULTURAS ES MOMENTO DE COMENZAR A CREAR: </a:t>
            </a:r>
          </a:p>
          <a:p>
            <a:pPr marL="0" indent="0">
              <a:buNone/>
            </a:pPr>
            <a:r>
              <a:rPr lang="es-CL" sz="2400" dirty="0"/>
              <a:t>1- Cierra tus ojos o busca en internet alguna escultura que llame tú atención.</a:t>
            </a:r>
          </a:p>
          <a:p>
            <a:pPr marL="0" indent="0">
              <a:buNone/>
            </a:pPr>
            <a:r>
              <a:rPr lang="es-CL" sz="2400" dirty="0"/>
              <a:t>2- Crea un boceto en tú cuaderno. </a:t>
            </a:r>
          </a:p>
          <a:p>
            <a:pPr marL="0" indent="0">
              <a:buNone/>
            </a:pPr>
            <a:r>
              <a:rPr lang="es-CL" sz="2400" dirty="0"/>
              <a:t>3- Identifica cada característica según lo visto en clases</a:t>
            </a:r>
          </a:p>
          <a:p>
            <a:pPr marL="0" indent="0">
              <a:buNone/>
            </a:pPr>
            <a:r>
              <a:rPr lang="es-CL" sz="2400" dirty="0"/>
              <a:t>4- Mientras vas trabajando comenzaras a escuchar una canción, en donde deberás estar muy atento a cada pregunta que realice la profesora. </a:t>
            </a:r>
          </a:p>
        </p:txBody>
      </p:sp>
    </p:spTree>
    <p:extLst>
      <p:ext uri="{BB962C8B-B14F-4D97-AF65-F5344CB8AC3E}">
        <p14:creationId xmlns:p14="http://schemas.microsoft.com/office/powerpoint/2010/main" val="1763209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0611C2-7B5C-4BE4-83C2-20F544311491}"/>
              </a:ext>
            </a:extLst>
          </p:cNvPr>
          <p:cNvSpPr>
            <a:spLocks noGrp="1"/>
          </p:cNvSpPr>
          <p:nvPr>
            <p:ph type="title"/>
          </p:nvPr>
        </p:nvSpPr>
        <p:spPr/>
        <p:txBody>
          <a:bodyPr/>
          <a:lstStyle/>
          <a:p>
            <a:r>
              <a:rPr lang="es-CL" dirty="0"/>
              <a:t>¿Qué vamos a crear?</a:t>
            </a:r>
          </a:p>
        </p:txBody>
      </p:sp>
      <p:sp>
        <p:nvSpPr>
          <p:cNvPr id="6" name="CuadroTexto 5">
            <a:extLst>
              <a:ext uri="{FF2B5EF4-FFF2-40B4-BE49-F238E27FC236}">
                <a16:creationId xmlns:a16="http://schemas.microsoft.com/office/drawing/2014/main" id="{4D6863D7-842B-425C-840D-359B535B1BF1}"/>
              </a:ext>
            </a:extLst>
          </p:cNvPr>
          <p:cNvSpPr txBox="1"/>
          <p:nvPr/>
        </p:nvSpPr>
        <p:spPr>
          <a:xfrm>
            <a:off x="4067944" y="5937031"/>
            <a:ext cx="4572000" cy="646331"/>
          </a:xfrm>
          <a:prstGeom prst="rect">
            <a:avLst/>
          </a:prstGeom>
          <a:noFill/>
        </p:spPr>
        <p:txBody>
          <a:bodyPr wrap="square">
            <a:spAutoFit/>
          </a:bodyPr>
          <a:lstStyle/>
          <a:p>
            <a:r>
              <a:rPr lang="es-CL"/>
              <a:t>https://www.youtube.com/watch?v=FrxStKvIMTQ</a:t>
            </a:r>
            <a:endParaRPr lang="es-CL" dirty="0"/>
          </a:p>
        </p:txBody>
      </p:sp>
      <p:pic>
        <p:nvPicPr>
          <p:cNvPr id="5122" name="Picture 2" descr="Pin en Proyecto escolar: Egipto">
            <a:extLst>
              <a:ext uri="{FF2B5EF4-FFF2-40B4-BE49-F238E27FC236}">
                <a16:creationId xmlns:a16="http://schemas.microsoft.com/office/drawing/2014/main" id="{82578F43-61A2-43A3-80B4-2DF62F1CC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68760"/>
            <a:ext cx="2433575" cy="346784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ibujos de Esculturas para colorear - Páginas para imprimir y colorear  gratis">
            <a:extLst>
              <a:ext uri="{FF2B5EF4-FFF2-40B4-BE49-F238E27FC236}">
                <a16:creationId xmlns:a16="http://schemas.microsoft.com/office/drawing/2014/main" id="{6216B5D3-1F66-4415-904A-BD02333EDB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953650"/>
            <a:ext cx="2231876" cy="288831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ompre Arte De La Escultura Esmalte Pernos Segmentación De Split Head  Avatar Pin Personalizado Broches De Dibujos Animados Bolsa Ropa Pin De La  Solapa De La Joyería Regalo A 0,76 € Del">
            <a:extLst>
              <a:ext uri="{FF2B5EF4-FFF2-40B4-BE49-F238E27FC236}">
                <a16:creationId xmlns:a16="http://schemas.microsoft.com/office/drawing/2014/main" id="{20251153-F8C9-4941-A86D-40F7DA061D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1347348"/>
            <a:ext cx="3212604" cy="3212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278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447764" y="260647"/>
            <a:ext cx="4428492" cy="108419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sz="2000" b="1" dirty="0"/>
              <a:t>TICKET DE SALIDA</a:t>
            </a:r>
          </a:p>
          <a:p>
            <a:pPr algn="ctr"/>
            <a:r>
              <a:rPr lang="es-CL" sz="2000" b="1" dirty="0"/>
              <a:t>ASIGNATURA Artes Visuales, Tecnología y Música</a:t>
            </a:r>
          </a:p>
          <a:p>
            <a:pPr algn="ctr"/>
            <a:r>
              <a:rPr lang="es-CL" sz="2000" b="1" dirty="0"/>
              <a:t>SEMANA 35</a:t>
            </a:r>
          </a:p>
        </p:txBody>
      </p:sp>
      <p:sp>
        <p:nvSpPr>
          <p:cNvPr id="3" name="2 Rectángulo redondeado"/>
          <p:cNvSpPr/>
          <p:nvPr/>
        </p:nvSpPr>
        <p:spPr>
          <a:xfrm>
            <a:off x="467544" y="1530444"/>
            <a:ext cx="6408712"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dirty="0"/>
              <a:t>Nombre: _______________________________________</a:t>
            </a:r>
          </a:p>
        </p:txBody>
      </p:sp>
      <p:sp>
        <p:nvSpPr>
          <p:cNvPr id="4" name="3 CuadroTexto"/>
          <p:cNvSpPr txBox="1"/>
          <p:nvPr/>
        </p:nvSpPr>
        <p:spPr>
          <a:xfrm>
            <a:off x="467544" y="2227693"/>
            <a:ext cx="7704856" cy="3139321"/>
          </a:xfrm>
          <a:prstGeom prst="rect">
            <a:avLst/>
          </a:prstGeom>
          <a:noFill/>
        </p:spPr>
        <p:txBody>
          <a:bodyPr wrap="square" rtlCol="0">
            <a:spAutoFit/>
          </a:bodyPr>
          <a:lstStyle/>
          <a:p>
            <a:pPr marL="457200" indent="-457200">
              <a:buFontTx/>
              <a:buAutoNum type="arabicParenR"/>
            </a:pPr>
            <a:r>
              <a:rPr lang="es-CL" dirty="0"/>
              <a:t> </a:t>
            </a:r>
            <a:r>
              <a:rPr lang="es-CL" sz="1800" b="1" dirty="0"/>
              <a:t>¿Qué</a:t>
            </a:r>
            <a:r>
              <a:rPr lang="es-CL" sz="1800" b="1" baseline="0" dirty="0"/>
              <a:t> técnica se debe utilizar al momento de realizar una escultura</a:t>
            </a:r>
            <a:r>
              <a:rPr lang="es-CL" sz="1800" b="1" dirty="0"/>
              <a:t>? </a:t>
            </a:r>
          </a:p>
          <a:p>
            <a:endParaRPr lang="es-CL" sz="1800" dirty="0"/>
          </a:p>
          <a:p>
            <a:r>
              <a:rPr lang="es-CL" sz="1800" b="1" dirty="0"/>
              <a:t>2) Según la imagen ¿Qué criterios de seguridad se deben tener en cuenta?</a:t>
            </a:r>
          </a:p>
          <a:p>
            <a:endParaRPr lang="es-CL" sz="1800" b="1" dirty="0"/>
          </a:p>
          <a:p>
            <a:r>
              <a:rPr lang="es-CL" sz="1800" b="1" dirty="0"/>
              <a:t>3) ¿Qué criterios estéticos consideras que son importantes para una escultura? </a:t>
            </a:r>
          </a:p>
          <a:p>
            <a:endParaRPr lang="es-CL" sz="1800" b="1" dirty="0"/>
          </a:p>
          <a:p>
            <a:r>
              <a:rPr lang="es-CL" b="1" dirty="0"/>
              <a:t>4) Según la canción ¿Cómo puedes relacionar la letra de la canción con tus experiencias?  </a:t>
            </a:r>
          </a:p>
          <a:p>
            <a:endParaRPr lang="es-CL" b="1" dirty="0"/>
          </a:p>
          <a:p>
            <a:r>
              <a:rPr lang="es-CL" b="1" dirty="0"/>
              <a:t>https://docs.google.com/forms/d/e/1FAIpQLSdVxc2hn9LgJ8Jj7PcDCS-XrUC9lj7_ALM73TWzuzBrkXRjPA/viewform</a:t>
            </a:r>
          </a:p>
        </p:txBody>
      </p:sp>
      <p:sp>
        <p:nvSpPr>
          <p:cNvPr id="5" name="4 Rectángulo redondeado"/>
          <p:cNvSpPr/>
          <p:nvPr/>
        </p:nvSpPr>
        <p:spPr>
          <a:xfrm>
            <a:off x="3563888" y="5560208"/>
            <a:ext cx="5112568" cy="103714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L" dirty="0"/>
              <a:t>Enviar fotografía de este ticket de salida al: </a:t>
            </a:r>
          </a:p>
          <a:p>
            <a:pPr algn="ctr"/>
            <a:r>
              <a:rPr lang="es-CL" dirty="0"/>
              <a:t>Correo: Alicia.cuellar@colegio-jeanPiaget.cl</a:t>
            </a:r>
          </a:p>
        </p:txBody>
      </p:sp>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256194" y="186602"/>
            <a:ext cx="1254953" cy="108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53914" y="476672"/>
            <a:ext cx="1944216" cy="794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t>CIERRE</a:t>
            </a:r>
          </a:p>
        </p:txBody>
      </p:sp>
      <p:pic>
        <p:nvPicPr>
          <p:cNvPr id="8" name="Picture 8" descr="Film Camera Sticker by Martina Martian for iOS &amp; Android | GIPH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2167" y="5013176"/>
            <a:ext cx="2496377" cy="2496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096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379249946"/>
              </p:ext>
            </p:extLst>
          </p:nvPr>
        </p:nvGraphicFramePr>
        <p:xfrm>
          <a:off x="0" y="8857"/>
          <a:ext cx="9144000" cy="6477616"/>
        </p:xfrm>
        <a:graphic>
          <a:graphicData uri="http://schemas.openxmlformats.org/drawingml/2006/table">
            <a:tbl>
              <a:tblPr firstRow="1" firstCol="1" bandRow="1"/>
              <a:tblGrid>
                <a:gridCol w="2894371">
                  <a:extLst>
                    <a:ext uri="{9D8B030D-6E8A-4147-A177-3AD203B41FA5}">
                      <a16:colId xmlns:a16="http://schemas.microsoft.com/office/drawing/2014/main" val="20000"/>
                    </a:ext>
                  </a:extLst>
                </a:gridCol>
                <a:gridCol w="6249629">
                  <a:extLst>
                    <a:ext uri="{9D8B030D-6E8A-4147-A177-3AD203B41FA5}">
                      <a16:colId xmlns:a16="http://schemas.microsoft.com/office/drawing/2014/main" val="20001"/>
                    </a:ext>
                  </a:extLst>
                </a:gridCol>
              </a:tblGrid>
              <a:tr h="288244">
                <a:tc>
                  <a:txBody>
                    <a:bodyPr/>
                    <a:lstStyle/>
                    <a:p>
                      <a:pPr algn="just">
                        <a:spcAft>
                          <a:spcPts val="0"/>
                        </a:spcAft>
                      </a:pPr>
                      <a:r>
                        <a:rPr lang="es-ES_tradnl" sz="1200" b="1" dirty="0">
                          <a:effectLst/>
                          <a:latin typeface="+mn-lt"/>
                          <a:ea typeface="Calibri"/>
                          <a:cs typeface="Times New Roman"/>
                        </a:rPr>
                        <a:t>ASIGNATURA /CURSO</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tabLst>
                          <a:tab pos="2276475" algn="l"/>
                        </a:tabLst>
                      </a:pPr>
                      <a:r>
                        <a:rPr lang="es-CL" sz="1400" dirty="0">
                          <a:effectLst/>
                          <a:latin typeface="+mn-lt"/>
                          <a:ea typeface="Calibri"/>
                          <a:cs typeface="Times New Roman"/>
                        </a:rPr>
                        <a:t>Artes Visuales y Tecnología 6° Básico</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741">
                <a:tc>
                  <a:txBody>
                    <a:bodyPr/>
                    <a:lstStyle/>
                    <a:p>
                      <a:pPr algn="just">
                        <a:spcAft>
                          <a:spcPts val="0"/>
                        </a:spcAft>
                      </a:pPr>
                      <a:r>
                        <a:rPr lang="es-ES_tradnl" sz="1200" b="1" dirty="0">
                          <a:effectLst/>
                          <a:latin typeface="+mn-lt"/>
                          <a:ea typeface="Calibri"/>
                          <a:cs typeface="Times New Roman"/>
                        </a:rPr>
                        <a:t>NOMBRE DEL PROFESOR/A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a:effectLst/>
                          <a:latin typeface="+mn-lt"/>
                          <a:ea typeface="Calibri"/>
                          <a:cs typeface="Times New Roman"/>
                        </a:rPr>
                        <a:t>Alicia Cuellar</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4741">
                <a:tc>
                  <a:txBody>
                    <a:bodyPr/>
                    <a:lstStyle/>
                    <a:p>
                      <a:pPr algn="just">
                        <a:spcAft>
                          <a:spcPts val="0"/>
                        </a:spcAft>
                      </a:pPr>
                      <a:r>
                        <a:rPr lang="es-CL" sz="1200" b="1" dirty="0">
                          <a:effectLst/>
                          <a:latin typeface="+mn-lt"/>
                          <a:ea typeface="Calibri"/>
                          <a:cs typeface="Times New Roman"/>
                        </a:rPr>
                        <a:t>EDUCADORA</a:t>
                      </a:r>
                      <a:r>
                        <a:rPr lang="es-CL" sz="1200" b="1" baseline="0" dirty="0">
                          <a:effectLst/>
                          <a:latin typeface="+mn-lt"/>
                          <a:ea typeface="Calibri"/>
                          <a:cs typeface="Times New Roman"/>
                        </a:rPr>
                        <a:t> DIFERENCIAL</a:t>
                      </a:r>
                      <a:endParaRPr lang="es-CL" sz="12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err="1">
                          <a:effectLst/>
                          <a:latin typeface="+mn-lt"/>
                          <a:ea typeface="Calibri"/>
                          <a:cs typeface="Times New Roman"/>
                        </a:rPr>
                        <a:t>Ines</a:t>
                      </a:r>
                      <a:r>
                        <a:rPr lang="es-CL" sz="1400" baseline="0" dirty="0">
                          <a:effectLst/>
                          <a:latin typeface="+mn-lt"/>
                          <a:ea typeface="Calibri"/>
                          <a:cs typeface="Times New Roman"/>
                        </a:rPr>
                        <a:t> Cariñe</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22514">
                <a:tc>
                  <a:txBody>
                    <a:bodyPr/>
                    <a:lstStyle/>
                    <a:p>
                      <a:pPr algn="just">
                        <a:spcAft>
                          <a:spcPts val="0"/>
                        </a:spcAft>
                      </a:pPr>
                      <a:r>
                        <a:rPr lang="es-ES_tradnl" sz="1200" b="1" dirty="0">
                          <a:effectLst/>
                          <a:latin typeface="+mn-lt"/>
                          <a:ea typeface="Calibri"/>
                          <a:cs typeface="Times New Roman"/>
                        </a:rPr>
                        <a:t>OBJETIVO DE APRENDIZAJE PRIORIZACIÓN NIVEL 1</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L" sz="1100" b="0" i="0" u="sng" kern="1200" dirty="0">
                          <a:solidFill>
                            <a:schemeClr val="tx1"/>
                          </a:solidFill>
                          <a:effectLst/>
                          <a:latin typeface="+mn-lt"/>
                          <a:ea typeface="+mn-ea"/>
                          <a:cs typeface="+mn-cs"/>
                        </a:rPr>
                        <a:t>ARTES</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100" dirty="0"/>
                        <a:t>Crear trabajos de arte y diseños a partir de diferentes desafíos y temas del entorno cultural y artístico, demostrando dominio en el uso de: › materiales de modelado, de reciclaje, naturales, papeles, cartones, pegamentos, lápices, pinturas e imágenes digitales › herramientas para dibujar, pintar, cortar, unir, modelar y tecnológicas (rodillos de grabado, sierra de calar, mirete, cámara de video y proyector multimedia, entre otros) › procedimientos de pintura, grabado, escultura, instalación, técnicas mixtas, arte digital, fotografía, video, murales, entre otros </a:t>
                      </a:r>
                      <a:r>
                        <a:rPr lang="es-ES_tradnl" sz="1100" b="1" kern="1200" dirty="0">
                          <a:solidFill>
                            <a:schemeClr val="tx1"/>
                          </a:solidFill>
                          <a:effectLst/>
                          <a:latin typeface="+mn-lt"/>
                          <a:ea typeface="+mn-ea"/>
                          <a:cs typeface="+mn-cs"/>
                        </a:rPr>
                        <a:t>(OA3)</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_tradnl" sz="1100" b="0" u="sng" kern="1200" dirty="0">
                          <a:solidFill>
                            <a:schemeClr val="tx1"/>
                          </a:solidFill>
                          <a:effectLst/>
                          <a:latin typeface="+mn-lt"/>
                          <a:ea typeface="+mn-ea"/>
                          <a:cs typeface="+mn-cs"/>
                        </a:rPr>
                        <a:t>TECNOLOGÍA</a:t>
                      </a:r>
                    </a:p>
                    <a:p>
                      <a:r>
                        <a:rPr lang="es-CL" sz="1100" kern="1200" dirty="0">
                          <a:solidFill>
                            <a:schemeClr val="tx1"/>
                          </a:solidFill>
                          <a:effectLst/>
                          <a:latin typeface="+mn-lt"/>
                          <a:ea typeface="+mn-ea"/>
                          <a:cs typeface="+mn-cs"/>
                        </a:rPr>
                        <a:t>Probar y evaluar la calidad de los trabajos propios o de otros, de forma individual o en equipos, aplicando criterios de funcionamiento, técnicos, medioambientales, estéticos y de seguridad, dialogando sobre sus resultados y aplicando correcciones según corresponda.</a:t>
                      </a:r>
                      <a:r>
                        <a:rPr lang="es-CL" sz="1100" b="1" kern="1200" dirty="0">
                          <a:solidFill>
                            <a:schemeClr val="tx1"/>
                          </a:solidFill>
                          <a:effectLst/>
                          <a:latin typeface="+mn-lt"/>
                          <a:ea typeface="+mn-ea"/>
                          <a:cs typeface="+mn-cs"/>
                        </a:rPr>
                        <a:t>(OA 4)</a:t>
                      </a:r>
                    </a:p>
                    <a:p>
                      <a:r>
                        <a:rPr lang="es-CL" sz="1100" b="0" u="sng" kern="1200" dirty="0">
                          <a:solidFill>
                            <a:schemeClr val="tx1"/>
                          </a:solidFill>
                          <a:effectLst/>
                          <a:latin typeface="+mn-lt"/>
                          <a:ea typeface="+mn-ea"/>
                          <a:cs typeface="+mn-cs"/>
                        </a:rPr>
                        <a:t>MÚSICA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900" b="0" i="0" kern="1200" dirty="0">
                          <a:solidFill>
                            <a:schemeClr val="tx1"/>
                          </a:solidFill>
                          <a:effectLst/>
                          <a:latin typeface="+mn-lt"/>
                          <a:ea typeface="+mn-ea"/>
                          <a:cs typeface="+mn-cs"/>
                        </a:rPr>
                        <a:t>Escuchar música en forma abundante de diversos contextos y culturas poniendo énfasis en: Tradición escrita (docta), piezas instrumentales y/o vocales de corta duración (por ejemplo, danzas medievales, selección del " Cuaderno de A.M. Bach", selección del ballet "Cascanueces" de P.I. </a:t>
                      </a:r>
                      <a:r>
                        <a:rPr lang="es-ES" sz="900" b="0" i="0" kern="1200" dirty="0" err="1">
                          <a:solidFill>
                            <a:schemeClr val="tx1"/>
                          </a:solidFill>
                          <a:effectLst/>
                          <a:latin typeface="+mn-lt"/>
                          <a:ea typeface="+mn-ea"/>
                          <a:cs typeface="+mn-cs"/>
                        </a:rPr>
                        <a:t>Tchaikowsky</a:t>
                      </a:r>
                      <a:r>
                        <a:rPr lang="es-ES" sz="900" b="0" i="0" kern="1200" dirty="0">
                          <a:solidFill>
                            <a:schemeClr val="tx1"/>
                          </a:solidFill>
                          <a:effectLst/>
                          <a:latin typeface="+mn-lt"/>
                          <a:ea typeface="+mn-ea"/>
                          <a:cs typeface="+mn-cs"/>
                        </a:rPr>
                        <a:t>); Tradición oral (folclor, música de pueblos originarios), canciones, rondas, bailes y versos rítmicos; Popular (jazz, rock, fusión, etcétera) poniendo énfasis en música infantil (por ejemplo, canciones como "La Elefanta Fresia" y música de películas como "El Libro de la Selva" y "El Rey León"). Escuchar apreciativamente al menos 20 músicas variadas de corta duración al año. </a:t>
                      </a:r>
                      <a:r>
                        <a:rPr lang="es-ES_tradnl" sz="900" b="1" kern="1200" dirty="0">
                          <a:solidFill>
                            <a:schemeClr val="tx1"/>
                          </a:solidFill>
                          <a:effectLst/>
                          <a:latin typeface="+mn-lt"/>
                          <a:ea typeface="+mn-ea"/>
                          <a:cs typeface="+mn-cs"/>
                        </a:rPr>
                        <a:t>(OA3)</a:t>
                      </a:r>
                      <a:endParaRPr lang="es-CL" sz="900" b="0" u="sng"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13251">
                <a:tc>
                  <a:txBody>
                    <a:bodyPr/>
                    <a:lstStyle/>
                    <a:p>
                      <a:pPr algn="just">
                        <a:spcAft>
                          <a:spcPts val="0"/>
                        </a:spcAft>
                      </a:pPr>
                      <a:endParaRPr lang="es-ES_tradnl" sz="1200" b="1" dirty="0">
                        <a:effectLst/>
                        <a:highlight>
                          <a:srgbClr val="FFFF00"/>
                        </a:highlight>
                        <a:latin typeface="+mn-lt"/>
                        <a:ea typeface="Calibri"/>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_tradnl" sz="1200" b="1" dirty="0">
                          <a:effectLst/>
                          <a:latin typeface="+mn-lt"/>
                          <a:ea typeface="Calibri"/>
                          <a:cs typeface="Times New Roman"/>
                        </a:rPr>
                        <a:t>INDICADORES DE EVALUACIÓN PARA OA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indent="0">
                        <a:lnSpc>
                          <a:spcPct val="115000"/>
                        </a:lnSpc>
                        <a:spcAft>
                          <a:spcPts val="0"/>
                        </a:spcAft>
                        <a:buFont typeface="Wingdings" panose="05000000000000000000" pitchFamily="2" charset="2"/>
                        <a:buNone/>
                      </a:pPr>
                      <a:r>
                        <a:rPr lang="es-ES" sz="1100" u="sng" dirty="0"/>
                        <a:t>ARTES</a:t>
                      </a:r>
                    </a:p>
                    <a:p>
                      <a:pPr marL="0" indent="0">
                        <a:lnSpc>
                          <a:spcPct val="115000"/>
                        </a:lnSpc>
                        <a:spcAft>
                          <a:spcPts val="0"/>
                        </a:spcAft>
                        <a:buFontTx/>
                        <a:buNone/>
                      </a:pPr>
                      <a:r>
                        <a:rPr lang="es-ES" sz="1100" dirty="0"/>
                        <a:t>›Investigan acerca de procedimientos técnicos y materiales utilizados en la escultura del pasado y el presente. </a:t>
                      </a:r>
                    </a:p>
                    <a:p>
                      <a:pPr marL="0" indent="0">
                        <a:lnSpc>
                          <a:spcPct val="115000"/>
                        </a:lnSpc>
                        <a:spcAft>
                          <a:spcPts val="0"/>
                        </a:spcAft>
                        <a:buFontTx/>
                        <a:buNone/>
                      </a:pPr>
                      <a:r>
                        <a:rPr lang="es-ES" sz="1100" u="sng" dirty="0"/>
                        <a:t>TECNOLOGÍA</a:t>
                      </a:r>
                    </a:p>
                    <a:p>
                      <a:r>
                        <a:rPr lang="es-CL" sz="1050" kern="1200" dirty="0">
                          <a:solidFill>
                            <a:schemeClr val="tx1"/>
                          </a:solidFill>
                          <a:effectLst/>
                          <a:latin typeface="+mn-lt"/>
                          <a:ea typeface="+mn-ea"/>
                          <a:cs typeface="+mn-cs"/>
                        </a:rPr>
                        <a:t>› Realizan pruebas, usando criterios estéticos.</a:t>
                      </a:r>
                    </a:p>
                    <a:p>
                      <a:r>
                        <a:rPr lang="es-CL" sz="1050" kern="1200" dirty="0">
                          <a:solidFill>
                            <a:schemeClr val="tx1"/>
                          </a:solidFill>
                          <a:effectLst/>
                          <a:latin typeface="+mn-lt"/>
                          <a:ea typeface="+mn-ea"/>
                          <a:cs typeface="+mn-cs"/>
                        </a:rPr>
                        <a:t>› Realizan pruebas, usando criterios de seguridad.</a:t>
                      </a:r>
                    </a:p>
                    <a:p>
                      <a:r>
                        <a:rPr lang="es-CL" sz="1050" u="sng" kern="1200" dirty="0">
                          <a:solidFill>
                            <a:schemeClr val="tx1"/>
                          </a:solidFill>
                          <a:effectLst/>
                          <a:latin typeface="+mn-lt"/>
                          <a:ea typeface="+mn-ea"/>
                          <a:cs typeface="+mn-cs"/>
                        </a:rPr>
                        <a:t>MÚSICA</a:t>
                      </a:r>
                    </a:p>
                    <a:p>
                      <a:r>
                        <a:rPr lang="es-ES" sz="1000" b="0" i="0" kern="1200" dirty="0">
                          <a:solidFill>
                            <a:schemeClr val="tx1"/>
                          </a:solidFill>
                          <a:effectLst/>
                          <a:latin typeface="+mn-lt"/>
                          <a:ea typeface="+mn-ea"/>
                          <a:cs typeface="+mn-cs"/>
                        </a:rPr>
                        <a:t>Manifiestan interés y disposición a escuchar (actitud corporal, no muestran reticencia ante la escucha, comentan con sus compañeros)</a:t>
                      </a:r>
                      <a:endParaRPr lang="es-ES" sz="1000" u="sng" dirty="0"/>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8244">
                <a:tc>
                  <a:txBody>
                    <a:bodyPr/>
                    <a:lstStyle/>
                    <a:p>
                      <a:pPr algn="just">
                        <a:spcAft>
                          <a:spcPts val="0"/>
                        </a:spcAft>
                      </a:pPr>
                      <a:r>
                        <a:rPr lang="es-ES_tradnl" sz="1200" b="1" dirty="0">
                          <a:effectLst/>
                          <a:latin typeface="+mn-lt"/>
                          <a:ea typeface="Calibri"/>
                          <a:cs typeface="Times New Roman"/>
                        </a:rPr>
                        <a:t>CONTENIDO /HABILIDADES</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200" kern="1200" dirty="0">
                          <a:solidFill>
                            <a:schemeClr val="tx1"/>
                          </a:solidFill>
                          <a:effectLst/>
                          <a:latin typeface="+mn-lt"/>
                          <a:ea typeface="+mn-ea"/>
                          <a:cs typeface="+mn-cs"/>
                        </a:rPr>
                        <a:t>Seleccionar, determinar, crear, usar, aplicar, asumir, utilizar.</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3344">
                <a:tc>
                  <a:txBody>
                    <a:bodyPr/>
                    <a:lstStyle/>
                    <a:p>
                      <a:pPr algn="just">
                        <a:spcAft>
                          <a:spcPts val="0"/>
                        </a:spcAft>
                      </a:pPr>
                      <a:r>
                        <a:rPr lang="es-ES_tradnl" sz="1200" b="1">
                          <a:effectLst/>
                          <a:latin typeface="+mn-lt"/>
                          <a:ea typeface="Calibri"/>
                          <a:cs typeface="Times New Roman"/>
                        </a:rPr>
                        <a:t>OBJETIVO DE LA CLASE</a:t>
                      </a:r>
                      <a:endParaRPr lang="es-CL" sz="120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200" dirty="0">
                          <a:effectLst/>
                          <a:latin typeface="+mn-lt"/>
                          <a:ea typeface="Calibri"/>
                          <a:cs typeface="Times New Roman"/>
                        </a:rPr>
                        <a:t>Confeccionar y demostrar dominio de materiales, disposición a escuchar y criterios estéticos y de seguridad manifestando disposición a escuchar diversos tipos de música</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0912">
                <a:tc>
                  <a:txBody>
                    <a:bodyPr/>
                    <a:lstStyle/>
                    <a:p>
                      <a:pPr marL="0" marR="0" algn="just">
                        <a:spcBef>
                          <a:spcPts val="0"/>
                        </a:spcBef>
                        <a:spcAft>
                          <a:spcPts val="0"/>
                        </a:spcAft>
                      </a:pPr>
                      <a:r>
                        <a:rPr lang="es-CL" sz="1200" b="1" dirty="0">
                          <a:effectLst/>
                          <a:latin typeface="+mn-lt"/>
                        </a:rPr>
                        <a:t>EVALUACIÓN</a:t>
                      </a:r>
                      <a:endParaRPr lang="es-CL" sz="1200" dirty="0">
                        <a:effectLst/>
                        <a:latin typeface="+mn-lt"/>
                      </a:endParaRPr>
                    </a:p>
                    <a:p>
                      <a:pPr marL="0" marR="0" algn="just">
                        <a:spcBef>
                          <a:spcPts val="0"/>
                        </a:spcBef>
                        <a:spcAft>
                          <a:spcPts val="0"/>
                        </a:spcAft>
                      </a:pPr>
                      <a:r>
                        <a:rPr lang="es-CL" sz="1200" b="1" dirty="0">
                          <a:effectLst/>
                          <a:latin typeface="+mn-lt"/>
                        </a:rPr>
                        <a:t> </a:t>
                      </a:r>
                      <a:endParaRPr lang="es-CL" sz="1200"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s-CL" sz="1200" b="1" dirty="0">
                          <a:effectLst/>
                          <a:latin typeface="+mn-lt"/>
                        </a:rPr>
                        <a:t>Ticket</a:t>
                      </a:r>
                      <a:r>
                        <a:rPr lang="es-CL" sz="1200" b="1" baseline="0" dirty="0">
                          <a:effectLst/>
                          <a:latin typeface="+mn-lt"/>
                        </a:rPr>
                        <a:t> de salida</a:t>
                      </a:r>
                      <a:endParaRPr lang="es-CL" sz="1200" b="1"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524328" y="112557"/>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816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b="1" u="sng" dirty="0"/>
              <a:t>Reglas para una buena clase </a:t>
            </a:r>
            <a:endParaRPr lang="es-CL" dirty="0"/>
          </a:p>
        </p:txBody>
      </p:sp>
      <p:sp>
        <p:nvSpPr>
          <p:cNvPr id="3" name="Marcador de contenido 2"/>
          <p:cNvSpPr>
            <a:spLocks noGrp="1"/>
          </p:cNvSpPr>
          <p:nvPr>
            <p:ph idx="1"/>
          </p:nvPr>
        </p:nvSpPr>
        <p:spPr/>
        <p:txBody>
          <a:bodyPr/>
          <a:lstStyle/>
          <a:p>
            <a:pPr marL="285750" indent="-285750"/>
            <a:r>
              <a:rPr lang="es-CL" dirty="0"/>
              <a:t>Puntualidad</a:t>
            </a:r>
          </a:p>
          <a:p>
            <a:pPr marL="285750" indent="-285750"/>
            <a:r>
              <a:rPr lang="es-CL" dirty="0"/>
              <a:t>tener materiales solicitados</a:t>
            </a:r>
          </a:p>
          <a:p>
            <a:pPr marL="285750" indent="-285750"/>
            <a:r>
              <a:rPr lang="es-CL" dirty="0"/>
              <a:t>Ser respetuoso con el profesor y sus compañeros</a:t>
            </a:r>
          </a:p>
          <a:p>
            <a:pPr marL="285750" indent="-285750"/>
            <a:r>
              <a:rPr lang="es-CL" dirty="0"/>
              <a:t>Mantener micrófono apagado y cámara encendida(solo si el alumno quiere)</a:t>
            </a:r>
          </a:p>
          <a:p>
            <a:pPr marL="285750" indent="-285750"/>
            <a:r>
              <a:rPr lang="es-CL" dirty="0"/>
              <a:t>Dudas o consultas</a:t>
            </a:r>
          </a:p>
          <a:p>
            <a:pPr marL="285750" indent="-285750"/>
            <a:r>
              <a:rPr lang="es-CL" dirty="0"/>
              <a:t>Estar atento a la clase online</a:t>
            </a:r>
          </a:p>
          <a:p>
            <a:endParaRPr lang="es-CL" dirty="0"/>
          </a:p>
        </p:txBody>
      </p:sp>
      <p:pic>
        <p:nvPicPr>
          <p:cNvPr id="4" name="Picture 2" descr="C:\Users\alicia\Downloads\estudiantes-pupitre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525666" y="4869160"/>
            <a:ext cx="3161134" cy="1860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307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199" y="260648"/>
            <a:ext cx="8278635" cy="1330408"/>
          </a:xfrm>
        </p:spPr>
        <p:txBody>
          <a:bodyPr>
            <a:normAutofit fontScale="90000"/>
          </a:bodyPr>
          <a:lstStyle/>
          <a:p>
            <a:r>
              <a:rPr lang="es-CL" dirty="0"/>
              <a:t>Inicio</a:t>
            </a:r>
            <a:br>
              <a:rPr lang="es-CL" dirty="0"/>
            </a:br>
            <a:r>
              <a:rPr lang="es-CL" dirty="0"/>
              <a:t>Activación Conocimientos Previos</a:t>
            </a:r>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860485" y="116632"/>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uadroTexto 1"/>
          <p:cNvSpPr txBox="1"/>
          <p:nvPr/>
        </p:nvSpPr>
        <p:spPr>
          <a:xfrm>
            <a:off x="311225" y="1951672"/>
            <a:ext cx="4032448" cy="2954655"/>
          </a:xfrm>
          <a:prstGeom prst="rect">
            <a:avLst/>
          </a:prstGeom>
          <a:noFill/>
        </p:spPr>
        <p:txBody>
          <a:bodyPr wrap="square" rtlCol="0">
            <a:spAutoFit/>
          </a:bodyPr>
          <a:lstStyle/>
          <a:p>
            <a:pPr marL="285750" indent="-285750">
              <a:buFont typeface="Wingdings" panose="05000000000000000000" pitchFamily="2" charset="2"/>
              <a:buChar char="ü"/>
            </a:pPr>
            <a:r>
              <a:rPr lang="es-CL" sz="2800" dirty="0"/>
              <a:t> ¿Qué es una escultura? </a:t>
            </a:r>
          </a:p>
          <a:p>
            <a:endParaRPr lang="es-CL" sz="2800" dirty="0"/>
          </a:p>
          <a:p>
            <a:pPr marL="285750" indent="-285750">
              <a:buFont typeface="Wingdings" panose="05000000000000000000" pitchFamily="2" charset="2"/>
              <a:buChar char="ü"/>
            </a:pPr>
            <a:r>
              <a:rPr lang="es-CL" sz="2800" dirty="0"/>
              <a:t> ¿Crees que existe una modificación o un avance en la creación de esculturas? </a:t>
            </a:r>
          </a:p>
          <a:p>
            <a:pPr marL="285750" indent="-285750">
              <a:buFont typeface="Wingdings" panose="05000000000000000000" pitchFamily="2" charset="2"/>
              <a:buChar char="ü"/>
            </a:pPr>
            <a:endParaRPr lang="es-CL" dirty="0"/>
          </a:p>
        </p:txBody>
      </p:sp>
      <p:pic>
        <p:nvPicPr>
          <p:cNvPr id="1028" name="Picture 4" descr="45 mejores imágenes de Condorito | Condor, Condorito chistes ..."/>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6296" y="2780928"/>
            <a:ext cx="1611827" cy="3469907"/>
          </a:xfrm>
          <a:prstGeom prst="rect">
            <a:avLst/>
          </a:prstGeom>
          <a:noFill/>
          <a:extLst>
            <a:ext uri="{909E8E84-426E-40DD-AFC4-6F175D3DCCD1}">
              <a14:hiddenFill xmlns:a14="http://schemas.microsoft.com/office/drawing/2010/main">
                <a:solidFill>
                  <a:srgbClr val="FFFFFF"/>
                </a:solidFill>
              </a14:hiddenFill>
            </a:ext>
          </a:extLst>
        </p:spPr>
      </p:pic>
      <p:sp>
        <p:nvSpPr>
          <p:cNvPr id="5" name="Llamada de nube 4"/>
          <p:cNvSpPr/>
          <p:nvPr/>
        </p:nvSpPr>
        <p:spPr>
          <a:xfrm>
            <a:off x="5148064" y="1789453"/>
            <a:ext cx="2352381" cy="1368152"/>
          </a:xfrm>
          <a:prstGeom prst="cloudCallout">
            <a:avLst>
              <a:gd name="adj1" fmla="val 43956"/>
              <a:gd name="adj2" fmla="val 7873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a:t>RECORDEMOS</a:t>
            </a:r>
          </a:p>
        </p:txBody>
      </p:sp>
    </p:spTree>
    <p:extLst>
      <p:ext uri="{BB962C8B-B14F-4D97-AF65-F5344CB8AC3E}">
        <p14:creationId xmlns:p14="http://schemas.microsoft.com/office/powerpoint/2010/main" val="2775645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23D557-15D2-4833-9719-20E6D890562F}"/>
              </a:ext>
            </a:extLst>
          </p:cNvPr>
          <p:cNvSpPr>
            <a:spLocks noGrp="1"/>
          </p:cNvSpPr>
          <p:nvPr>
            <p:ph type="title"/>
          </p:nvPr>
        </p:nvSpPr>
        <p:spPr/>
        <p:txBody>
          <a:bodyPr/>
          <a:lstStyle/>
          <a:p>
            <a:r>
              <a:rPr lang="es-CL" dirty="0"/>
              <a:t>Escultura</a:t>
            </a:r>
          </a:p>
        </p:txBody>
      </p:sp>
      <p:sp>
        <p:nvSpPr>
          <p:cNvPr id="3" name="Marcador de contenido 2">
            <a:extLst>
              <a:ext uri="{FF2B5EF4-FFF2-40B4-BE49-F238E27FC236}">
                <a16:creationId xmlns:a16="http://schemas.microsoft.com/office/drawing/2014/main" id="{E1CCA4DF-06D5-4596-B481-DE28B7AEFB56}"/>
              </a:ext>
            </a:extLst>
          </p:cNvPr>
          <p:cNvSpPr>
            <a:spLocks noGrp="1"/>
          </p:cNvSpPr>
          <p:nvPr>
            <p:ph idx="1"/>
          </p:nvPr>
        </p:nvSpPr>
        <p:spPr>
          <a:xfrm>
            <a:off x="457200" y="1124744"/>
            <a:ext cx="4618856" cy="5328592"/>
          </a:xfrm>
        </p:spPr>
        <p:txBody>
          <a:bodyPr>
            <a:normAutofit fontScale="70000" lnSpcReduction="20000"/>
          </a:bodyPr>
          <a:lstStyle/>
          <a:p>
            <a:pPr algn="l"/>
            <a:r>
              <a:rPr lang="es-ES" b="0" i="0" dirty="0">
                <a:solidFill>
                  <a:srgbClr val="555555"/>
                </a:solidFill>
                <a:effectLst/>
                <a:latin typeface="Helvetica Neue"/>
              </a:rPr>
              <a:t>. </a:t>
            </a:r>
            <a:r>
              <a:rPr lang="es-ES" i="0" dirty="0">
                <a:effectLst/>
                <a:latin typeface="Helvetica Neue"/>
              </a:rPr>
              <a:t>Esta disciplina representa a las figuras en sus tres dimensiones: alto, largo y ancho. Es decir, las esculturas tienen volumen y pueden ser apreciadas no sólo de frente sino desde distintos puntos.</a:t>
            </a:r>
          </a:p>
          <a:p>
            <a:pPr algn="l"/>
            <a:r>
              <a:rPr lang="es-ES" i="0" dirty="0">
                <a:effectLst/>
                <a:latin typeface="Helvetica Neue"/>
              </a:rPr>
              <a:t>La escultura tiene por objetivo crear formas y armonizar volúmenes en el espacio. El escultor, al hacer formas, trabaja con las tres dimensiones. La escultura existe en el espacio, son cuerpos en el espacio, tiene sus propios medios de expresión y los volúmenes y las masas están sometidos a disciplina de técnica y de ritmo.</a:t>
            </a:r>
          </a:p>
          <a:p>
            <a:endParaRPr lang="es-CL" dirty="0"/>
          </a:p>
        </p:txBody>
      </p:sp>
      <p:pic>
        <p:nvPicPr>
          <p:cNvPr id="1026" name="Picture 2" descr="Memoria de la Sexta Región : Las Esculturas y Monumentos de la Avenida  O'Higgins en Rancagua">
            <a:extLst>
              <a:ext uri="{FF2B5EF4-FFF2-40B4-BE49-F238E27FC236}">
                <a16:creationId xmlns:a16="http://schemas.microsoft.com/office/drawing/2014/main" id="{3B6935C1-FD41-4A1F-8572-D59B1514A1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9153" y="1844824"/>
            <a:ext cx="4094435" cy="2469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261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325FCF-E65E-4E5E-9B2A-1C7D0366C8EE}"/>
              </a:ext>
            </a:extLst>
          </p:cNvPr>
          <p:cNvSpPr>
            <a:spLocks noGrp="1"/>
          </p:cNvSpPr>
          <p:nvPr>
            <p:ph type="title"/>
          </p:nvPr>
        </p:nvSpPr>
        <p:spPr/>
        <p:txBody>
          <a:bodyPr/>
          <a:lstStyle/>
          <a:p>
            <a:r>
              <a:rPr lang="es-CL" u="sng" dirty="0"/>
              <a:t>Ejemplo</a:t>
            </a:r>
          </a:p>
        </p:txBody>
      </p:sp>
      <p:pic>
        <p:nvPicPr>
          <p:cNvPr id="2050" name="Picture 2">
            <a:extLst>
              <a:ext uri="{FF2B5EF4-FFF2-40B4-BE49-F238E27FC236}">
                <a16:creationId xmlns:a16="http://schemas.microsoft.com/office/drawing/2014/main" id="{6C2729FD-1628-4253-AD2A-53A7888555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196752"/>
            <a:ext cx="2333858" cy="41490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scultura ecuestre - Fotos de Rancagua - Archivo wc-4404">
            <a:extLst>
              <a:ext uri="{FF2B5EF4-FFF2-40B4-BE49-F238E27FC236}">
                <a16:creationId xmlns:a16="http://schemas.microsoft.com/office/drawing/2014/main" id="{6FC6D451-C8A8-4CE1-9BF3-DB8F735910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417638"/>
            <a:ext cx="3917775" cy="25806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oto de Rancagua, Chile - FotoPaises.com">
            <a:extLst>
              <a:ext uri="{FF2B5EF4-FFF2-40B4-BE49-F238E27FC236}">
                <a16:creationId xmlns:a16="http://schemas.microsoft.com/office/drawing/2014/main" id="{6E924E14-15D4-4FF9-A2DB-AD30631F82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7796" y="3789040"/>
            <a:ext cx="1802525" cy="2778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562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D93C28-FD29-410C-A926-657F337E732F}"/>
              </a:ext>
            </a:extLst>
          </p:cNvPr>
          <p:cNvSpPr>
            <a:spLocks noGrp="1"/>
          </p:cNvSpPr>
          <p:nvPr>
            <p:ph type="title"/>
          </p:nvPr>
        </p:nvSpPr>
        <p:spPr/>
        <p:txBody>
          <a:bodyPr/>
          <a:lstStyle/>
          <a:p>
            <a:r>
              <a:rPr lang="es-CL" u="sng" dirty="0"/>
              <a:t>Primeras esculturas</a:t>
            </a:r>
          </a:p>
        </p:txBody>
      </p:sp>
      <p:sp>
        <p:nvSpPr>
          <p:cNvPr id="3" name="Marcador de contenido 2">
            <a:extLst>
              <a:ext uri="{FF2B5EF4-FFF2-40B4-BE49-F238E27FC236}">
                <a16:creationId xmlns:a16="http://schemas.microsoft.com/office/drawing/2014/main" id="{84583853-1CD7-4736-9C75-ABB40F4C7510}"/>
              </a:ext>
            </a:extLst>
          </p:cNvPr>
          <p:cNvSpPr>
            <a:spLocks noGrp="1"/>
          </p:cNvSpPr>
          <p:nvPr>
            <p:ph idx="1"/>
          </p:nvPr>
        </p:nvSpPr>
        <p:spPr>
          <a:xfrm>
            <a:off x="457200" y="1340768"/>
            <a:ext cx="5842992" cy="4785395"/>
          </a:xfrm>
        </p:spPr>
        <p:txBody>
          <a:bodyPr>
            <a:normAutofit fontScale="70000" lnSpcReduction="20000"/>
          </a:bodyPr>
          <a:lstStyle/>
          <a:p>
            <a:pPr algn="l"/>
            <a:r>
              <a:rPr lang="es-ES" b="0" i="0" dirty="0">
                <a:solidFill>
                  <a:srgbClr val="555555"/>
                </a:solidFill>
                <a:effectLst/>
                <a:latin typeface="Helvetica Neue"/>
              </a:rPr>
              <a:t>• </a:t>
            </a:r>
            <a:r>
              <a:rPr lang="es-ES" b="1" i="0" dirty="0">
                <a:effectLst/>
                <a:latin typeface="Helvetica Neue"/>
              </a:rPr>
              <a:t>relieve excavado</a:t>
            </a:r>
            <a:r>
              <a:rPr lang="es-ES" i="0" dirty="0">
                <a:effectLst/>
                <a:latin typeface="Helvetica Neue"/>
              </a:rPr>
              <a:t>: cuando el bulto no sobresale, y se encuentra hundido respecto a la superficie plana. Esto proporciona máxima claridad a la representación y gran efecto estético por el contraste violento del claroscuro entre la sombra del perfil y la luz, muy viva, del relieve plano.</a:t>
            </a:r>
          </a:p>
          <a:p>
            <a:pPr algn="l"/>
            <a:r>
              <a:rPr lang="es-ES" i="0" dirty="0">
                <a:effectLst/>
                <a:latin typeface="Helvetica Neue"/>
              </a:rPr>
              <a:t>• </a:t>
            </a:r>
            <a:r>
              <a:rPr lang="es-ES" b="1" i="0" dirty="0">
                <a:effectLst/>
                <a:latin typeface="Helvetica Neue"/>
              </a:rPr>
              <a:t>bajo relieve: </a:t>
            </a:r>
            <a:r>
              <a:rPr lang="es-ES" i="0" dirty="0">
                <a:effectLst/>
                <a:latin typeface="Helvetica Neue"/>
              </a:rPr>
              <a:t>cuando las figuras apenas sobresalen del fondo.</a:t>
            </a:r>
          </a:p>
          <a:p>
            <a:pPr algn="l"/>
            <a:r>
              <a:rPr lang="es-ES" i="0" dirty="0">
                <a:effectLst/>
                <a:latin typeface="Helvetica Neue"/>
              </a:rPr>
              <a:t>• </a:t>
            </a:r>
            <a:r>
              <a:rPr lang="es-ES" b="1" i="0" dirty="0">
                <a:effectLst/>
                <a:latin typeface="Helvetica Neue"/>
              </a:rPr>
              <a:t>medio relieve</a:t>
            </a:r>
            <a:r>
              <a:rPr lang="es-ES" i="0" dirty="0">
                <a:effectLst/>
                <a:latin typeface="Helvetica Neue"/>
              </a:rPr>
              <a:t>: cuando están como cortadas por la mitad.</a:t>
            </a:r>
          </a:p>
          <a:p>
            <a:pPr algn="l"/>
            <a:r>
              <a:rPr lang="es-ES" i="0" dirty="0">
                <a:effectLst/>
                <a:latin typeface="Helvetica Neue"/>
              </a:rPr>
              <a:t>• </a:t>
            </a:r>
            <a:r>
              <a:rPr lang="es-ES" b="1" i="0" dirty="0">
                <a:effectLst/>
                <a:latin typeface="Helvetica Neue"/>
              </a:rPr>
              <a:t>alto relieve: </a:t>
            </a:r>
            <a:r>
              <a:rPr lang="es-ES" i="0" dirty="0">
                <a:effectLst/>
                <a:latin typeface="Helvetica Neue"/>
              </a:rPr>
              <a:t>las figuras están talladas casi en bulto redondo pero adheridas al plano.</a:t>
            </a:r>
          </a:p>
          <a:p>
            <a:endParaRPr lang="es-CL" dirty="0"/>
          </a:p>
        </p:txBody>
      </p:sp>
      <p:graphicFrame>
        <p:nvGraphicFramePr>
          <p:cNvPr id="5" name="Tabla 4">
            <a:extLst>
              <a:ext uri="{FF2B5EF4-FFF2-40B4-BE49-F238E27FC236}">
                <a16:creationId xmlns:a16="http://schemas.microsoft.com/office/drawing/2014/main" id="{2322CA30-5C91-4B4B-BA5E-BA9217251D11}"/>
              </a:ext>
            </a:extLst>
          </p:cNvPr>
          <p:cNvGraphicFramePr>
            <a:graphicFrameLocks noGrp="1"/>
          </p:cNvGraphicFramePr>
          <p:nvPr>
            <p:extLst>
              <p:ext uri="{D42A27DB-BD31-4B8C-83A1-F6EECF244321}">
                <p14:modId xmlns:p14="http://schemas.microsoft.com/office/powerpoint/2010/main" val="1409668435"/>
              </p:ext>
            </p:extLst>
          </p:nvPr>
        </p:nvGraphicFramePr>
        <p:xfrm>
          <a:off x="6856084" y="2662968"/>
          <a:ext cx="2005325" cy="582260"/>
        </p:xfrm>
        <a:graphic>
          <a:graphicData uri="http://schemas.openxmlformats.org/drawingml/2006/table">
            <a:tbl>
              <a:tblPr/>
              <a:tblGrid>
                <a:gridCol w="2005325">
                  <a:extLst>
                    <a:ext uri="{9D8B030D-6E8A-4147-A177-3AD203B41FA5}">
                      <a16:colId xmlns:a16="http://schemas.microsoft.com/office/drawing/2014/main" val="3273926975"/>
                    </a:ext>
                  </a:extLst>
                </a:gridCol>
              </a:tblGrid>
              <a:tr h="582260">
                <a:tc>
                  <a:txBody>
                    <a:bodyPr/>
                    <a:lstStyle/>
                    <a:p>
                      <a:pPr algn="ctr"/>
                      <a:endParaRPr lang="es-CL" dirty="0">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582266418"/>
                  </a:ext>
                </a:extLst>
              </a:tr>
            </a:tbl>
          </a:graphicData>
        </a:graphic>
      </p:graphicFrame>
      <p:pic>
        <p:nvPicPr>
          <p:cNvPr id="3074" name="Picture 2" descr="escultura006">
            <a:extLst>
              <a:ext uri="{FF2B5EF4-FFF2-40B4-BE49-F238E27FC236}">
                <a16:creationId xmlns:a16="http://schemas.microsoft.com/office/drawing/2014/main" id="{0A9B1DCA-527F-487B-B22F-A421A1E57C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283432"/>
            <a:ext cx="2850648" cy="4291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666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5337BE-C23E-4343-ACF9-1A27451F6CC0}"/>
              </a:ext>
            </a:extLst>
          </p:cNvPr>
          <p:cNvSpPr>
            <a:spLocks noGrp="1"/>
          </p:cNvSpPr>
          <p:nvPr>
            <p:ph type="title"/>
          </p:nvPr>
        </p:nvSpPr>
        <p:spPr/>
        <p:txBody>
          <a:bodyPr/>
          <a:lstStyle/>
          <a:p>
            <a:r>
              <a:rPr lang="es-CL" u="sng" dirty="0"/>
              <a:t>Posición de las figuras</a:t>
            </a:r>
          </a:p>
        </p:txBody>
      </p:sp>
      <p:sp>
        <p:nvSpPr>
          <p:cNvPr id="3" name="Marcador de contenido 2">
            <a:extLst>
              <a:ext uri="{FF2B5EF4-FFF2-40B4-BE49-F238E27FC236}">
                <a16:creationId xmlns:a16="http://schemas.microsoft.com/office/drawing/2014/main" id="{20E2A6C1-C512-4963-B01D-F541222AAE24}"/>
              </a:ext>
            </a:extLst>
          </p:cNvPr>
          <p:cNvSpPr>
            <a:spLocks noGrp="1"/>
          </p:cNvSpPr>
          <p:nvPr>
            <p:ph idx="1"/>
          </p:nvPr>
        </p:nvSpPr>
        <p:spPr>
          <a:xfrm>
            <a:off x="4139952" y="1417638"/>
            <a:ext cx="4546848" cy="4708525"/>
          </a:xfrm>
        </p:spPr>
        <p:txBody>
          <a:bodyPr>
            <a:normAutofit fontScale="70000" lnSpcReduction="20000"/>
          </a:bodyPr>
          <a:lstStyle/>
          <a:p>
            <a:pPr marL="0" indent="0" algn="l">
              <a:buNone/>
            </a:pPr>
            <a:r>
              <a:rPr lang="es-ES" b="0" i="0" dirty="0">
                <a:effectLst/>
                <a:latin typeface="Helvetica Neue"/>
              </a:rPr>
              <a:t>• Erguida, cuando la única figura está de pie</a:t>
            </a:r>
          </a:p>
          <a:p>
            <a:pPr marL="0" indent="0" algn="l">
              <a:buNone/>
            </a:pPr>
            <a:r>
              <a:rPr lang="es-ES" b="0" i="0" dirty="0">
                <a:effectLst/>
                <a:latin typeface="Helvetica Neue"/>
              </a:rPr>
              <a:t>• Yacentes, tendidas</a:t>
            </a:r>
          </a:p>
          <a:p>
            <a:pPr marL="0" indent="0" algn="l">
              <a:buNone/>
            </a:pPr>
            <a:r>
              <a:rPr lang="es-ES" b="0" i="0" dirty="0">
                <a:effectLst/>
                <a:latin typeface="Helvetica Neue"/>
              </a:rPr>
              <a:t>• Sedentes, sentadas</a:t>
            </a:r>
          </a:p>
          <a:p>
            <a:pPr marL="0" indent="0" algn="l">
              <a:buNone/>
            </a:pPr>
            <a:r>
              <a:rPr lang="es-ES" b="0" i="0" dirty="0">
                <a:effectLst/>
                <a:latin typeface="Helvetica Neue"/>
              </a:rPr>
              <a:t>• Orantes, orando</a:t>
            </a:r>
          </a:p>
          <a:p>
            <a:pPr marL="0" indent="0" algn="l">
              <a:buNone/>
            </a:pPr>
            <a:r>
              <a:rPr lang="es-ES" b="0" i="0" dirty="0">
                <a:effectLst/>
                <a:latin typeface="Helvetica Neue"/>
              </a:rPr>
              <a:t>• Ecuestre, cuando es colocada sobre un caballo</a:t>
            </a:r>
          </a:p>
          <a:p>
            <a:pPr marL="0" indent="0" algn="l">
              <a:buNone/>
            </a:pPr>
            <a:r>
              <a:rPr lang="es-ES" b="0" i="0" dirty="0">
                <a:effectLst/>
                <a:latin typeface="Helvetica Neue"/>
              </a:rPr>
              <a:t>• Grupal, cuando se trata de dos o más figuras.</a:t>
            </a:r>
          </a:p>
          <a:p>
            <a:pPr marL="0" indent="0" algn="l">
              <a:buNone/>
            </a:pPr>
            <a:r>
              <a:rPr lang="es-ES" b="0" i="0" dirty="0">
                <a:effectLst/>
                <a:latin typeface="Helvetica Neue"/>
              </a:rPr>
              <a:t>• Busto, representación de la mitad superior del cuerpo humano sin brazos; es decir, el rostro más la parte superior del tronco.</a:t>
            </a:r>
          </a:p>
          <a:p>
            <a:br>
              <a:rPr lang="es-ES" dirty="0"/>
            </a:br>
            <a:endParaRPr lang="es-CL" dirty="0"/>
          </a:p>
        </p:txBody>
      </p:sp>
      <p:pic>
        <p:nvPicPr>
          <p:cNvPr id="4097" name="Picture 1" descr="escultura007">
            <a:extLst>
              <a:ext uri="{FF2B5EF4-FFF2-40B4-BE49-F238E27FC236}">
                <a16:creationId xmlns:a16="http://schemas.microsoft.com/office/drawing/2014/main" id="{1FFC0EA5-5B34-48B2-914A-64AB091E85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81197"/>
            <a:ext cx="3051629" cy="4569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05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487BED-02A7-481B-94BE-9F5E6F70C548}"/>
              </a:ext>
            </a:extLst>
          </p:cNvPr>
          <p:cNvSpPr>
            <a:spLocks noGrp="1"/>
          </p:cNvSpPr>
          <p:nvPr>
            <p:ph type="title"/>
          </p:nvPr>
        </p:nvSpPr>
        <p:spPr/>
        <p:txBody>
          <a:bodyPr/>
          <a:lstStyle/>
          <a:p>
            <a:r>
              <a:rPr lang="es-CL" dirty="0"/>
              <a:t>Método, materiales y técnicas</a:t>
            </a:r>
          </a:p>
        </p:txBody>
      </p:sp>
      <p:sp>
        <p:nvSpPr>
          <p:cNvPr id="3" name="Marcador de contenido 2">
            <a:extLst>
              <a:ext uri="{FF2B5EF4-FFF2-40B4-BE49-F238E27FC236}">
                <a16:creationId xmlns:a16="http://schemas.microsoft.com/office/drawing/2014/main" id="{11B6847B-8212-478D-98E2-487B17369C60}"/>
              </a:ext>
            </a:extLst>
          </p:cNvPr>
          <p:cNvSpPr>
            <a:spLocks noGrp="1"/>
          </p:cNvSpPr>
          <p:nvPr>
            <p:ph idx="1"/>
          </p:nvPr>
        </p:nvSpPr>
        <p:spPr/>
        <p:txBody>
          <a:bodyPr>
            <a:normAutofit fontScale="55000" lnSpcReduction="20000"/>
          </a:bodyPr>
          <a:lstStyle/>
          <a:p>
            <a:pPr algn="l"/>
            <a:r>
              <a:rPr lang="es-ES" sz="3800" b="0" i="0" dirty="0">
                <a:effectLst/>
                <a:latin typeface="Helvetica Neue"/>
              </a:rPr>
              <a:t>1.- Método del añadir: tiene como materiales la arcilla, el metal y la madera, y las técnicas son el modelado, la soldadura y el encolado.</a:t>
            </a:r>
          </a:p>
          <a:p>
            <a:pPr algn="l"/>
            <a:r>
              <a:rPr lang="es-ES" sz="3800" b="0" i="0" dirty="0">
                <a:effectLst/>
                <a:latin typeface="Helvetica Neue"/>
              </a:rPr>
              <a:t>En el modelado se ocupan materiales blandos y flexibles, a los que se puede dar forma sin dificultad, como la cera, yeso y arcilla.</a:t>
            </a:r>
          </a:p>
          <a:p>
            <a:pPr algn="l"/>
            <a:r>
              <a:rPr lang="es-ES" sz="3800" b="0" i="0" dirty="0">
                <a:effectLst/>
                <a:latin typeface="Helvetica Neue"/>
              </a:rPr>
              <a:t>El escultor trabaja con sus manos, ayudándose de instrumentos de madera o metálicos.</a:t>
            </a:r>
          </a:p>
          <a:p>
            <a:pPr algn="l"/>
            <a:r>
              <a:rPr lang="es-ES" sz="3800" b="0" i="0" dirty="0">
                <a:effectLst/>
                <a:latin typeface="Helvetica Neue"/>
              </a:rPr>
              <a:t>2.- Método de sustraer: ocupa materias duras como la piedra o la madera, y las técnicas son el esculpido y la talla</a:t>
            </a:r>
          </a:p>
          <a:p>
            <a:pPr algn="l"/>
            <a:r>
              <a:rPr lang="es-ES" sz="3800" b="0" i="0" dirty="0">
                <a:effectLst/>
                <a:latin typeface="Helvetica Neue"/>
              </a:rPr>
              <a:t>3.- Método del vaciado: utiliza la escayola, el hormigón, el metal o los plásticos.</a:t>
            </a:r>
          </a:p>
          <a:p>
            <a:pPr algn="l"/>
            <a:r>
              <a:rPr lang="es-ES" sz="3800" b="0" i="0" dirty="0">
                <a:effectLst/>
                <a:latin typeface="Helvetica Neue"/>
              </a:rPr>
              <a:t>Por ejemplo, como el metal no puede esculpirse directamente, es fundido y luego vaciado a moldes de piedra o barro cocido. Una vez frío, el molde se rompe y la obra queda a la vista</a:t>
            </a:r>
          </a:p>
          <a:p>
            <a:pPr algn="l"/>
            <a:endParaRPr lang="es-ES" b="0" i="0" dirty="0">
              <a:solidFill>
                <a:srgbClr val="555555"/>
              </a:solidFill>
              <a:effectLst/>
              <a:latin typeface="Helvetica Neue"/>
            </a:endParaRPr>
          </a:p>
          <a:p>
            <a:endParaRPr lang="es-CL" dirty="0"/>
          </a:p>
        </p:txBody>
      </p:sp>
    </p:spTree>
    <p:extLst>
      <p:ext uri="{BB962C8B-B14F-4D97-AF65-F5344CB8AC3E}">
        <p14:creationId xmlns:p14="http://schemas.microsoft.com/office/powerpoint/2010/main" val="220362675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4110</TotalTime>
  <Words>1196</Words>
  <Application>Microsoft Office PowerPoint</Application>
  <PresentationFormat>Presentación en pantalla (4:3)</PresentationFormat>
  <Paragraphs>93</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vt:lpstr>
      <vt:lpstr>Calibri</vt:lpstr>
      <vt:lpstr>Helvetica Neue</vt:lpstr>
      <vt:lpstr>Times New Roman</vt:lpstr>
      <vt:lpstr>Wingdings</vt:lpstr>
      <vt:lpstr>Tema de Office</vt:lpstr>
      <vt:lpstr>PLANIFICACIÓN  CLASES VIRTUALES SEMANA N° 35 FECHA : 23- Noviembre-2020</vt:lpstr>
      <vt:lpstr>Presentación de PowerPoint</vt:lpstr>
      <vt:lpstr>Reglas para una buena clase </vt:lpstr>
      <vt:lpstr>Inicio Activación Conocimientos Previos</vt:lpstr>
      <vt:lpstr>Escultura</vt:lpstr>
      <vt:lpstr>Ejemplo</vt:lpstr>
      <vt:lpstr>Primeras esculturas</vt:lpstr>
      <vt:lpstr>Posición de las figuras</vt:lpstr>
      <vt:lpstr>Método, materiales y técnicas</vt:lpstr>
      <vt:lpstr>MANOS A LA OBRA</vt:lpstr>
      <vt:lpstr>¿Qué vamos a crear?</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 Jean Piaget</dc:creator>
  <cp:lastModifiedBy>Coordinación JP</cp:lastModifiedBy>
  <cp:revision>123</cp:revision>
  <dcterms:created xsi:type="dcterms:W3CDTF">2020-07-06T03:06:52Z</dcterms:created>
  <dcterms:modified xsi:type="dcterms:W3CDTF">2020-11-18T17:57:48Z</dcterms:modified>
</cp:coreProperties>
</file>