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98" r:id="rId3"/>
    <p:sldId id="336" r:id="rId4"/>
    <p:sldId id="295" r:id="rId5"/>
    <p:sldId id="317" r:id="rId6"/>
    <p:sldId id="318" r:id="rId7"/>
    <p:sldId id="337" r:id="rId8"/>
    <p:sldId id="329" r:id="rId9"/>
    <p:sldId id="342" r:id="rId10"/>
    <p:sldId id="334" r:id="rId11"/>
    <p:sldId id="344" r:id="rId12"/>
    <p:sldId id="345" r:id="rId13"/>
    <p:sldId id="346" r:id="rId14"/>
    <p:sldId id="297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77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80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2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20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54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6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69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48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4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91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23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7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microsoft.com/office/2007/relationships/hdphoto" Target="../media/hdphoto1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124744"/>
            <a:ext cx="7772400" cy="22841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CIENCIAS NATURALES 6°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35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27-11-2020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5680"/>
            <a:ext cx="1063463" cy="128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6516216" y="203198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prstClr val="white"/>
                </a:solidFill>
              </a:rPr>
              <a:t>122</a:t>
            </a:r>
            <a:endParaRPr lang="es-CL" sz="2400" dirty="0">
              <a:solidFill>
                <a:prstClr val="white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895818" y="1196752"/>
            <a:ext cx="2996661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Lee en voz alta, analicemos los cambios de estado de la materia</a:t>
            </a:r>
            <a:endParaRPr lang="es-CL" dirty="0">
              <a:solidFill>
                <a:prstClr val="black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1836"/>
            <a:ext cx="5547504" cy="6816164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6113044" y="2190306"/>
            <a:ext cx="2664296" cy="466682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Actividad: </a:t>
            </a:r>
          </a:p>
          <a:p>
            <a:pPr algn="ctr"/>
            <a:endParaRPr lang="es-CL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es-CL" dirty="0" smtClean="0">
                <a:solidFill>
                  <a:schemeClr val="tx1"/>
                </a:solidFill>
              </a:rPr>
              <a:t>Subraya en tu libro el cambio de estado que corresponde a la liberación de energía térmica</a:t>
            </a:r>
          </a:p>
          <a:p>
            <a:pPr marL="342900" indent="-342900" algn="just">
              <a:buAutoNum type="arabicPeriod"/>
            </a:pPr>
            <a:endParaRPr lang="es-CL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es-CL" dirty="0" smtClean="0">
                <a:solidFill>
                  <a:schemeClr val="tx1"/>
                </a:solidFill>
              </a:rPr>
              <a:t>Explica el cambio de estado que se produce en: </a:t>
            </a:r>
          </a:p>
          <a:p>
            <a:pPr marL="342900" indent="-342900" algn="just">
              <a:buAutoNum type="alphaLcPeriod"/>
            </a:pPr>
            <a:r>
              <a:rPr lang="es-CL" dirty="0" smtClean="0">
                <a:solidFill>
                  <a:schemeClr val="tx1"/>
                </a:solidFill>
              </a:rPr>
              <a:t>Sublimación</a:t>
            </a:r>
          </a:p>
          <a:p>
            <a:pPr marL="342900" indent="-342900" algn="just">
              <a:buAutoNum type="alphaLcPeriod"/>
            </a:pPr>
            <a:r>
              <a:rPr lang="es-CL" dirty="0" smtClean="0">
                <a:solidFill>
                  <a:schemeClr val="tx1"/>
                </a:solidFill>
              </a:rPr>
              <a:t>Fusión </a:t>
            </a:r>
          </a:p>
          <a:p>
            <a:pPr marL="342900" indent="-342900" algn="just">
              <a:buAutoNum type="alphaLcPeriod"/>
            </a:pPr>
            <a:r>
              <a:rPr lang="es-CL" dirty="0" smtClean="0">
                <a:solidFill>
                  <a:schemeClr val="tx1"/>
                </a:solidFill>
              </a:rPr>
              <a:t>Vaporización  </a:t>
            </a:r>
          </a:p>
          <a:p>
            <a:pPr marL="342900" indent="-342900" algn="just">
              <a:buAutoNum type="arabicPeriod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639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063463" cy="128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1619672" y="476672"/>
            <a:ext cx="93610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123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701" y="175713"/>
            <a:ext cx="6228184" cy="659735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54843" y="2106237"/>
            <a:ext cx="2664296" cy="466682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Actividad: </a:t>
            </a:r>
          </a:p>
          <a:p>
            <a:pPr algn="ctr"/>
            <a:endParaRPr lang="es-CL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es-CL" dirty="0" smtClean="0">
                <a:solidFill>
                  <a:schemeClr val="tx1"/>
                </a:solidFill>
              </a:rPr>
              <a:t>Subraya en tu libro el cambio de estado que corresponde a la liberación de energía térmica</a:t>
            </a:r>
          </a:p>
          <a:p>
            <a:pPr marL="342900" indent="-342900" algn="just">
              <a:buAutoNum type="arabicPeriod"/>
            </a:pPr>
            <a:endParaRPr lang="es-CL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es-CL" dirty="0" smtClean="0">
                <a:solidFill>
                  <a:schemeClr val="tx1"/>
                </a:solidFill>
              </a:rPr>
              <a:t>Explica el cambio de estado que se produce en: </a:t>
            </a:r>
          </a:p>
          <a:p>
            <a:pPr marL="342900" indent="-342900" algn="just">
              <a:buAutoNum type="alphaLcPeriod"/>
            </a:pPr>
            <a:r>
              <a:rPr lang="es-CL" dirty="0" smtClean="0">
                <a:solidFill>
                  <a:schemeClr val="tx1"/>
                </a:solidFill>
              </a:rPr>
              <a:t>Sublimación inversa</a:t>
            </a:r>
          </a:p>
          <a:p>
            <a:pPr marL="342900" indent="-342900" algn="just">
              <a:buAutoNum type="alphaLcPeriod"/>
            </a:pPr>
            <a:r>
              <a:rPr lang="es-CL" dirty="0" smtClean="0">
                <a:solidFill>
                  <a:schemeClr val="tx1"/>
                </a:solidFill>
              </a:rPr>
              <a:t>Solidificación </a:t>
            </a:r>
          </a:p>
          <a:p>
            <a:pPr marL="342900" indent="-342900" algn="just">
              <a:buAutoNum type="alphaLcPeriod"/>
            </a:pPr>
            <a:r>
              <a:rPr lang="es-CL" dirty="0" smtClean="0">
                <a:solidFill>
                  <a:schemeClr val="tx1"/>
                </a:solidFill>
              </a:rPr>
              <a:t>Condensación </a:t>
            </a:r>
          </a:p>
          <a:p>
            <a:pPr marL="342900" indent="-342900" algn="just">
              <a:buAutoNum type="arabicPeriod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9315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5544616" cy="7014418"/>
          </a:xfrm>
          <a:prstGeom prst="rect">
            <a:avLst/>
          </a:prstGeom>
        </p:spPr>
      </p:pic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1063463" cy="128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7668344" y="476672"/>
            <a:ext cx="93610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124</a:t>
            </a:r>
            <a:endParaRPr lang="es-CL" dirty="0"/>
          </a:p>
        </p:txBody>
      </p:sp>
      <p:sp>
        <p:nvSpPr>
          <p:cNvPr id="2" name="Elipse 1"/>
          <p:cNvSpPr/>
          <p:nvPr/>
        </p:nvSpPr>
        <p:spPr>
          <a:xfrm>
            <a:off x="179512" y="1113305"/>
            <a:ext cx="1728192" cy="26785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1907704" y="2492896"/>
            <a:ext cx="4708195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redondeado 7"/>
          <p:cNvSpPr/>
          <p:nvPr/>
        </p:nvSpPr>
        <p:spPr>
          <a:xfrm>
            <a:off x="6615899" y="2132856"/>
            <a:ext cx="2160240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Analiza y responde según la profesora vaya preguntando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622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343397" y="118486"/>
            <a:ext cx="4608512" cy="16240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ASIGNATURA: CIENCIAS NATURALES 6°</a:t>
            </a:r>
          </a:p>
          <a:p>
            <a:pPr algn="ctr"/>
            <a:r>
              <a:rPr lang="es-CL" sz="2000" b="1" dirty="0" smtClean="0"/>
              <a:t>OA8: IE1 –IE2</a:t>
            </a:r>
          </a:p>
          <a:p>
            <a:pPr algn="ctr"/>
            <a:r>
              <a:rPr lang="es-CL" sz="2000" b="1" dirty="0" smtClean="0"/>
              <a:t>SEMANA 35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395536" y="1893721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3769125" y="5896127"/>
            <a:ext cx="5274989" cy="9618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las respuestas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b="1" dirty="0" smtClean="0"/>
              <a:t>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23" y="494381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95536" y="2734476"/>
            <a:ext cx="8280920" cy="187051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es-E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características tienen los estados de la materia?</a:t>
            </a:r>
          </a:p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es-E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es-ES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es-E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es-ES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s-ES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escribe </a:t>
            </a:r>
            <a:r>
              <a:rPr lang="es-E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menos 2 ejemplos </a:t>
            </a:r>
            <a:r>
              <a:rPr lang="es-ES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cambios </a:t>
            </a:r>
            <a:r>
              <a:rPr lang="es-E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estados en la vida cotidiana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428385"/>
              </p:ext>
            </p:extLst>
          </p:nvPr>
        </p:nvGraphicFramePr>
        <p:xfrm>
          <a:off x="374243" y="1124744"/>
          <a:ext cx="8136904" cy="4658923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880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Ciencias Naturales / 6° Año Básico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Adelina Elgueta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Cornejo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2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OA 13 Demostrar, mediante la investigación experimental, los cambios de estado de la materia, como fusión, evaporación, ebullición, condensación, solidificación y sublimación.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IE1: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Definen el concepto de cambio de estado de la materia.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IE2: Dan ejemplos de cambios de estado en su entorno.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IE3: Explican los cambios de estado de la materia a nivel particulado.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IE4: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Comparan los cambios de estado de la materia, registrando sus similitudes y diferencias.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Habilidades: Distinguir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Explicar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5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Explicar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los cambios de la materia y dan ejemplos de cambios de estados en su entorno</a:t>
                      </a:r>
                      <a:endParaRPr lang="es-ES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4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Salida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IE1: Definen el concepto de cambio de estado de la materia.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IE2: Dan ejemplos de cambios de estado en su entorno.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1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65983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052736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apoderado o adulto puede estar a su lado. Pero no debe interrumpir las clases. 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Ciencias Naturales 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7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95878" y="404664"/>
            <a:ext cx="7344816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rgbClr val="4F81BD">
                    <a:lumMod val="50000"/>
                  </a:srgbClr>
                </a:solidFill>
              </a:rPr>
              <a:t>Objetivo de la clase: </a:t>
            </a:r>
          </a:p>
        </p:txBody>
      </p:sp>
      <p:sp>
        <p:nvSpPr>
          <p:cNvPr id="5" name="Elipse 4"/>
          <p:cNvSpPr/>
          <p:nvPr/>
        </p:nvSpPr>
        <p:spPr>
          <a:xfrm>
            <a:off x="695878" y="2132856"/>
            <a:ext cx="7344816" cy="21602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Explicar los cambios de la materia y dan ejemplos de cambios de estados en su entorno</a:t>
            </a:r>
          </a:p>
        </p:txBody>
      </p:sp>
    </p:spTree>
    <p:extLst>
      <p:ext uri="{BB962C8B-B14F-4D97-AF65-F5344CB8AC3E}">
        <p14:creationId xmlns:p14="http://schemas.microsoft.com/office/powerpoint/2010/main" val="25661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8542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135" y="3755080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/>
          <p:cNvSpPr/>
          <p:nvPr/>
        </p:nvSpPr>
        <p:spPr>
          <a:xfrm>
            <a:off x="827584" y="2204864"/>
            <a:ext cx="6840760" cy="201622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</a:rPr>
              <a:t>Piensa en cinco objetos diferentes que </a:t>
            </a:r>
            <a:r>
              <a:rPr lang="es-ES" sz="2800" dirty="0" smtClean="0">
                <a:solidFill>
                  <a:schemeClr val="tx1"/>
                </a:solidFill>
              </a:rPr>
              <a:t>tengas a </a:t>
            </a:r>
            <a:r>
              <a:rPr lang="es-ES" sz="2800" dirty="0">
                <a:solidFill>
                  <a:schemeClr val="tx1"/>
                </a:solidFill>
              </a:rPr>
              <a:t>tu alrededor: ¿De qué estarán formados</a:t>
            </a:r>
            <a:r>
              <a:rPr lang="es-ES" sz="2800" dirty="0" smtClean="0">
                <a:solidFill>
                  <a:schemeClr val="tx1"/>
                </a:solidFill>
              </a:rPr>
              <a:t>?, ¿Cuál </a:t>
            </a:r>
            <a:r>
              <a:rPr lang="es-ES" sz="2800" dirty="0">
                <a:solidFill>
                  <a:schemeClr val="tx1"/>
                </a:solidFill>
              </a:rPr>
              <a:t>es la estructura más pequeña que </a:t>
            </a:r>
            <a:r>
              <a:rPr lang="es-ES" sz="2800" dirty="0" smtClean="0">
                <a:solidFill>
                  <a:schemeClr val="tx1"/>
                </a:solidFill>
              </a:rPr>
              <a:t>los compone</a:t>
            </a:r>
            <a:r>
              <a:rPr lang="es-ES" sz="2800" dirty="0">
                <a:solidFill>
                  <a:schemeClr val="tx1"/>
                </a:solidFill>
              </a:rPr>
              <a:t>?</a:t>
            </a:r>
            <a:endParaRPr lang="es-C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 txBox="1">
            <a:spLocks/>
          </p:cNvSpPr>
          <p:nvPr/>
        </p:nvSpPr>
        <p:spPr>
          <a:xfrm>
            <a:off x="2088256" y="103673"/>
            <a:ext cx="5296285" cy="810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dirty="0" smtClean="0">
                <a:solidFill>
                  <a:sysClr val="windowText" lastClr="000000"/>
                </a:solidFill>
              </a:rPr>
              <a:t>Desarrollo de la clase</a:t>
            </a:r>
            <a:endParaRPr lang="es-MX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80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1424030" y="2741383"/>
            <a:ext cx="6624736" cy="131923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La materia es todo aquello que tiene masa y volumen, es decir, que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ocupa un lugar en el espacio. Esto implica que prácticamente todo lo </a:t>
            </a:r>
            <a:r>
              <a:rPr lang="es-ES" dirty="0" smtClean="0">
                <a:solidFill>
                  <a:schemeClr val="tx1"/>
                </a:solidFill>
              </a:rPr>
              <a:t>que nos </a:t>
            </a:r>
            <a:r>
              <a:rPr lang="es-ES" dirty="0">
                <a:solidFill>
                  <a:schemeClr val="tx1"/>
                </a:solidFill>
              </a:rPr>
              <a:t>rodea, desde tu propio cuerpo hasta el oxígeno del aire que respiras</a:t>
            </a:r>
            <a:r>
              <a:rPr lang="es-ES" dirty="0" smtClean="0">
                <a:solidFill>
                  <a:schemeClr val="tx1"/>
                </a:solidFill>
              </a:rPr>
              <a:t>, es </a:t>
            </a:r>
            <a:r>
              <a:rPr lang="es-ES" dirty="0">
                <a:solidFill>
                  <a:schemeClr val="tx1"/>
                </a:solidFill>
              </a:rPr>
              <a:t>materia.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063990" y="836712"/>
            <a:ext cx="7344816" cy="135044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Seguramente te habrás preguntado cómo están formados internamente los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diferentes objetos que nos rodean, tanto en la naturaleza como en el hogar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o en la sala de clases. Pero antes de profundizar en esto, debemos recordar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un concepto que nos ayudará a ordenar nuestras ideas, el concepto de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materia.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4" name="Flecha abajo 3"/>
          <p:cNvSpPr/>
          <p:nvPr/>
        </p:nvSpPr>
        <p:spPr>
          <a:xfrm>
            <a:off x="4608004" y="2268142"/>
            <a:ext cx="504056" cy="360040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redondeado 4"/>
          <p:cNvSpPr/>
          <p:nvPr/>
        </p:nvSpPr>
        <p:spPr>
          <a:xfrm>
            <a:off x="1691680" y="4660162"/>
            <a:ext cx="6192688" cy="20812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Desde la Antigüedad el ser humano se ha interesado por saber cómo es </a:t>
            </a:r>
            <a:r>
              <a:rPr lang="es-ES" dirty="0" smtClean="0">
                <a:solidFill>
                  <a:schemeClr val="tx1"/>
                </a:solidFill>
              </a:rPr>
              <a:t>la materia </a:t>
            </a:r>
            <a:r>
              <a:rPr lang="es-ES" dirty="0">
                <a:solidFill>
                  <a:schemeClr val="tx1"/>
                </a:solidFill>
              </a:rPr>
              <a:t>en su interior. Así fue que, en el siglo IV antes de Cristo, el </a:t>
            </a:r>
            <a:r>
              <a:rPr lang="es-ES" dirty="0" smtClean="0">
                <a:solidFill>
                  <a:schemeClr val="tx1"/>
                </a:solidFill>
              </a:rPr>
              <a:t>filósofo griego </a:t>
            </a:r>
            <a:r>
              <a:rPr lang="es-ES" dirty="0">
                <a:solidFill>
                  <a:schemeClr val="tx1"/>
                </a:solidFill>
              </a:rPr>
              <a:t>Demócrito postuló, por primera vez, que la materia debía </a:t>
            </a:r>
            <a:r>
              <a:rPr lang="es-ES" dirty="0" smtClean="0">
                <a:solidFill>
                  <a:schemeClr val="tx1"/>
                </a:solidFill>
              </a:rPr>
              <a:t>estar formada </a:t>
            </a:r>
            <a:r>
              <a:rPr lang="es-ES" dirty="0">
                <a:solidFill>
                  <a:schemeClr val="tx1"/>
                </a:solidFill>
              </a:rPr>
              <a:t>por </a:t>
            </a:r>
            <a:r>
              <a:rPr lang="es-ES" dirty="0" smtClean="0">
                <a:solidFill>
                  <a:schemeClr val="tx1"/>
                </a:solidFill>
              </a:rPr>
              <a:t> diminutas </a:t>
            </a:r>
            <a:r>
              <a:rPr lang="es-ES" dirty="0">
                <a:solidFill>
                  <a:schemeClr val="tx1"/>
                </a:solidFill>
              </a:rPr>
              <a:t>partículas. Esta idea, junto con otras que </a:t>
            </a:r>
            <a:r>
              <a:rPr lang="es-ES" dirty="0" smtClean="0">
                <a:solidFill>
                  <a:schemeClr val="tx1"/>
                </a:solidFill>
              </a:rPr>
              <a:t>pudieron probarse </a:t>
            </a:r>
            <a:r>
              <a:rPr lang="es-ES" dirty="0">
                <a:solidFill>
                  <a:schemeClr val="tx1"/>
                </a:solidFill>
              </a:rPr>
              <a:t>mucho tiempo después, fueron la base de lo que hoy </a:t>
            </a:r>
            <a:r>
              <a:rPr lang="es-ES" dirty="0" smtClean="0">
                <a:solidFill>
                  <a:schemeClr val="tx1"/>
                </a:solidFill>
              </a:rPr>
              <a:t>llamamos modelo </a:t>
            </a:r>
            <a:r>
              <a:rPr lang="es-ES" dirty="0">
                <a:solidFill>
                  <a:schemeClr val="tx1"/>
                </a:solidFill>
              </a:rPr>
              <a:t>corpuscular de la materia.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4653575" y="4173815"/>
            <a:ext cx="483674" cy="441027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90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42" y="116632"/>
            <a:ext cx="765711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61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05434"/>
            <a:ext cx="1063463" cy="128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6516216" y="314312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prstClr val="white"/>
                </a:solidFill>
              </a:rPr>
              <a:t>120</a:t>
            </a:r>
            <a:endParaRPr lang="es-CL" sz="2400" dirty="0">
              <a:solidFill>
                <a:prstClr val="white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516216" y="1876530"/>
            <a:ext cx="1980220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Lee en voz alta</a:t>
            </a:r>
            <a:endParaRPr lang="es-CL" dirty="0">
              <a:solidFill>
                <a:prstClr val="black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89224"/>
            <a:ext cx="5688632" cy="67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5061</TotalTime>
  <Words>747</Words>
  <Application>Microsoft Office PowerPoint</Application>
  <PresentationFormat>Presentación en pantalla (4:3)</PresentationFormat>
  <Paragraphs>86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Arial</vt:lpstr>
      <vt:lpstr>Brush Script MT</vt:lpstr>
      <vt:lpstr>Calibri</vt:lpstr>
      <vt:lpstr>Century Gothic</vt:lpstr>
      <vt:lpstr>Footlight MT Light</vt:lpstr>
      <vt:lpstr>Times New Roman</vt:lpstr>
      <vt:lpstr>Wingdings 2</vt:lpstr>
      <vt:lpstr>Wingdings 3</vt:lpstr>
      <vt:lpstr>Tema de Office</vt:lpstr>
      <vt:lpstr>1_Tema de Office</vt:lpstr>
      <vt:lpstr>PLANIFICACIÓN  CLASES VIRTUALES CIENCIAS NATURALES 6° AÑO BÁSICO SEMANA N° 35 FECHA : 27-11-2020</vt:lpstr>
      <vt:lpstr>Presentación de PowerPoint</vt:lpstr>
      <vt:lpstr>Reglas clases virtuales</vt:lpstr>
      <vt:lpstr>Importante:</vt:lpstr>
      <vt:lpstr>Presentación de PowerPoint</vt:lpstr>
      <vt:lpstr>Inicio Activación Conocimientos Previos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Adelina</cp:lastModifiedBy>
  <cp:revision>183</cp:revision>
  <dcterms:created xsi:type="dcterms:W3CDTF">2020-07-06T03:06:52Z</dcterms:created>
  <dcterms:modified xsi:type="dcterms:W3CDTF">2020-11-18T04:03:20Z</dcterms:modified>
</cp:coreProperties>
</file>