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309" r:id="rId4"/>
    <p:sldId id="260" r:id="rId5"/>
    <p:sldId id="263" r:id="rId6"/>
    <p:sldId id="273" r:id="rId7"/>
    <p:sldId id="264" r:id="rId8"/>
    <p:sldId id="310" r:id="rId9"/>
    <p:sldId id="311" r:id="rId10"/>
    <p:sldId id="312" r:id="rId11"/>
    <p:sldId id="314" r:id="rId12"/>
    <p:sldId id="316" r:id="rId13"/>
    <p:sldId id="315" r:id="rId14"/>
    <p:sldId id="317" r:id="rId15"/>
    <p:sldId id="318" r:id="rId16"/>
    <p:sldId id="319" r:id="rId17"/>
    <p:sldId id="320" r:id="rId18"/>
    <p:sldId id="321" r:id="rId19"/>
    <p:sldId id="323" r:id="rId20"/>
    <p:sldId id="324" r:id="rId21"/>
    <p:sldId id="325" r:id="rId22"/>
    <p:sldId id="278" r:id="rId23"/>
    <p:sldId id="322" r:id="rId2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753534"/>
            <a:ext cx="1060704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649134"/>
            <a:ext cx="103632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6235" y="38100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2480" y="381002"/>
            <a:ext cx="644087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9955" y="381002"/>
            <a:ext cx="88956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66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pia.caceres@colegio-jeanpiaget.c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6</a:t>
            </a:r>
            <a:r>
              <a:rPr lang="es-CL" dirty="0" smtClean="0">
                <a:latin typeface="Comic Sans MS" panose="030F0702030302020204" pitchFamily="66" charset="0"/>
              </a:rPr>
              <a:t>° GRADE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ONLINE CLASS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WEEK N°35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DATE: NOVEMBER 26 </a:t>
            </a:r>
            <a:r>
              <a:rPr lang="es-CL" dirty="0" err="1" smtClean="0">
                <a:latin typeface="Comic Sans MS" panose="030F0702030302020204" pitchFamily="66" charset="0"/>
              </a:rPr>
              <a:t>th</a:t>
            </a:r>
            <a:r>
              <a:rPr lang="es-CL" dirty="0" smtClean="0">
                <a:latin typeface="Comic Sans MS" panose="030F0702030302020204" pitchFamily="66" charset="0"/>
              </a:rPr>
              <a:t>, 2020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535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41C650-946A-4668-A999-86A298B8A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err="1" smtClean="0"/>
              <a:t>Structure</a:t>
            </a:r>
            <a:r>
              <a:rPr lang="es-CL" dirty="0" smtClean="0"/>
              <a:t>: Can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-589" t="11973" r="1138" b="45338"/>
          <a:stretch/>
        </p:blipFill>
        <p:spPr>
          <a:xfrm>
            <a:off x="1184366" y="3278142"/>
            <a:ext cx="9823267" cy="3423103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2014627" y="1577182"/>
            <a:ext cx="6987086" cy="108421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 err="1" smtClean="0"/>
              <a:t>Subject</a:t>
            </a:r>
            <a:r>
              <a:rPr lang="es-MX" sz="2800" b="1" dirty="0" smtClean="0"/>
              <a:t> </a:t>
            </a:r>
            <a:r>
              <a:rPr lang="es-MX" sz="2800" b="1" dirty="0"/>
              <a:t>+ can + </a:t>
            </a:r>
            <a:r>
              <a:rPr lang="es-MX" sz="2800" b="1" dirty="0" err="1"/>
              <a:t>verb</a:t>
            </a:r>
            <a:r>
              <a:rPr lang="es-MX" sz="2800" b="1" dirty="0"/>
              <a:t>+ </a:t>
            </a:r>
            <a:r>
              <a:rPr lang="es-MX" sz="2800" b="1" dirty="0" err="1"/>
              <a:t>complement</a:t>
            </a:r>
            <a:r>
              <a:rPr lang="es-MX" sz="2800" b="1" dirty="0"/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837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560911" y="351112"/>
            <a:ext cx="1428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CAN</a:t>
            </a:r>
            <a:endParaRPr lang="es-ES" sz="54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46931" y="5615188"/>
            <a:ext cx="7458760" cy="721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EXAMPLES OF THE USE OF </a:t>
            </a:r>
            <a:r>
              <a:rPr lang="es-CL" sz="24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“CAN” </a:t>
            </a:r>
            <a:endParaRPr lang="es-CL" sz="2400" dirty="0">
              <a:latin typeface="Arial Rounded MT Bold" panose="020F0704030504030204" pitchFamily="34" charset="0"/>
            </a:endParaRPr>
          </a:p>
        </p:txBody>
      </p:sp>
      <p:sp>
        <p:nvSpPr>
          <p:cNvPr id="8" name="Llamada ovalada 7"/>
          <p:cNvSpPr/>
          <p:nvPr/>
        </p:nvSpPr>
        <p:spPr>
          <a:xfrm>
            <a:off x="3063566" y="1363363"/>
            <a:ext cx="2608911" cy="1983347"/>
          </a:xfrm>
          <a:prstGeom prst="wedgeEllipseCallout">
            <a:avLst>
              <a:gd name="adj1" fmla="val 89745"/>
              <a:gd name="adj2" fmla="val 20292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err="1" smtClean="0">
                <a:solidFill>
                  <a:schemeClr val="tx1"/>
                </a:solidFill>
                <a:latin typeface="Cooper Black" panose="0208090404030B020404" pitchFamily="18" charset="0"/>
              </a:rPr>
              <a:t>Fish</a:t>
            </a:r>
            <a:r>
              <a:rPr lang="es-CL" sz="24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 </a:t>
            </a:r>
            <a:r>
              <a:rPr lang="es-CL" sz="2400" b="1" dirty="0">
                <a:solidFill>
                  <a:srgbClr val="FF0000"/>
                </a:solidFill>
                <a:latin typeface="Cooper Black" panose="0208090404030B020404" pitchFamily="18" charset="0"/>
              </a:rPr>
              <a:t>can</a:t>
            </a:r>
            <a:r>
              <a:rPr lang="es-CL" sz="2400" dirty="0">
                <a:solidFill>
                  <a:schemeClr val="tx1"/>
                </a:solidFill>
                <a:latin typeface="Cooper Black" panose="0208090404030B020404" pitchFamily="18" charset="0"/>
              </a:rPr>
              <a:t> </a:t>
            </a:r>
            <a:r>
              <a:rPr lang="es-CL" sz="2400" dirty="0" err="1" smtClean="0">
                <a:solidFill>
                  <a:schemeClr val="tx1"/>
                </a:solidFill>
                <a:latin typeface="Cooper Black" panose="0208090404030B020404" pitchFamily="18" charset="0"/>
              </a:rPr>
              <a:t>swim</a:t>
            </a:r>
            <a:endParaRPr lang="es-CL" sz="24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874" y="1801752"/>
            <a:ext cx="4724400" cy="32861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43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.bp.blogspot.com/-iHakMxGaI6E/U48ZYi4y96I/AAAAAAAAAFM/DFxksbzcOTY/s1600/perio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32196" y="2290587"/>
            <a:ext cx="4369398" cy="328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719525" y="765047"/>
            <a:ext cx="5113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CANNOT – CAN’T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545827" y="5915269"/>
            <a:ext cx="7458760" cy="721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err="1">
                <a:solidFill>
                  <a:srgbClr val="FFFF00"/>
                </a:solidFill>
                <a:latin typeface="Arial Rounded MT Bold" panose="020F0704030504030204" pitchFamily="34" charset="0"/>
              </a:rPr>
              <a:t>Cannot</a:t>
            </a:r>
            <a:r>
              <a:rPr lang="es-CL" sz="24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  <a:r>
              <a:rPr lang="es-CL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and </a:t>
            </a:r>
            <a:r>
              <a:rPr lang="es-CL" sz="2400" b="1" dirty="0" err="1">
                <a:solidFill>
                  <a:srgbClr val="FFFF00"/>
                </a:solidFill>
                <a:latin typeface="Arial Rounded MT Bold" panose="020F0704030504030204" pitchFamily="34" charset="0"/>
              </a:rPr>
              <a:t>Can’t</a:t>
            </a:r>
            <a:r>
              <a:rPr lang="es-CL" sz="24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  <a:r>
              <a:rPr lang="es-CL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are </a:t>
            </a:r>
            <a:r>
              <a:rPr lang="es-CL" sz="24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used</a:t>
            </a:r>
            <a:r>
              <a:rPr lang="es-CL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as </a:t>
            </a:r>
            <a:r>
              <a:rPr lang="es-CL" sz="24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auxiliary</a:t>
            </a:r>
            <a:r>
              <a:rPr lang="es-CL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s-CL" sz="24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verbs</a:t>
            </a:r>
            <a:r>
              <a:rPr lang="es-CL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s-CL" sz="24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for</a:t>
            </a:r>
            <a:r>
              <a:rPr lang="es-CL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s-CL" sz="24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the</a:t>
            </a:r>
            <a:r>
              <a:rPr lang="es-CL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s-CL" sz="2400" b="1" dirty="0" err="1">
                <a:solidFill>
                  <a:srgbClr val="FFFF00"/>
                </a:solidFill>
                <a:latin typeface="Arial Rounded MT Bold" panose="020F0704030504030204" pitchFamily="34" charset="0"/>
              </a:rPr>
              <a:t>negative</a:t>
            </a:r>
            <a:r>
              <a:rPr lang="es-CL" sz="24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  <a:r>
              <a:rPr lang="es-CL" sz="24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form</a:t>
            </a:r>
            <a:r>
              <a:rPr lang="es-CL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of </a:t>
            </a:r>
            <a:r>
              <a:rPr lang="es-CL" sz="24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the</a:t>
            </a:r>
            <a:r>
              <a:rPr lang="es-CL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s-CL" sz="24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sentence</a:t>
            </a:r>
            <a:r>
              <a:rPr lang="es-CL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.</a:t>
            </a:r>
            <a:endParaRPr lang="es-CL" sz="2400" dirty="0">
              <a:latin typeface="Arial Rounded MT Bold" panose="020F07040305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545827" y="5915269"/>
            <a:ext cx="7458760" cy="721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 form the </a:t>
            </a:r>
            <a:r>
              <a:rPr lang="en-US" sz="24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negative</a:t>
            </a: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sentence we add </a:t>
            </a:r>
            <a:r>
              <a:rPr lang="en-US" sz="24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"not" </a:t>
            </a: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after</a:t>
            </a:r>
            <a:r>
              <a:rPr lang="en-US" sz="24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can </a:t>
            </a: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 form one word: </a:t>
            </a:r>
            <a:r>
              <a:rPr lang="en-US" sz="24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cannot.</a:t>
            </a:r>
          </a:p>
        </p:txBody>
      </p:sp>
      <p:sp>
        <p:nvSpPr>
          <p:cNvPr id="8" name="Llamada ovalada 7"/>
          <p:cNvSpPr/>
          <p:nvPr/>
        </p:nvSpPr>
        <p:spPr>
          <a:xfrm>
            <a:off x="1851471" y="1688378"/>
            <a:ext cx="2608911" cy="1983347"/>
          </a:xfrm>
          <a:prstGeom prst="wedgeEllipseCallout">
            <a:avLst>
              <a:gd name="adj1" fmla="val 57657"/>
              <a:gd name="adj2" fmla="val 42370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  <a:latin typeface="Cooper Black" panose="0208090404030B020404" pitchFamily="18" charset="0"/>
              </a:rPr>
              <a:t>Can </a:t>
            </a:r>
            <a:r>
              <a:rPr lang="es-CL" dirty="0" err="1">
                <a:solidFill>
                  <a:schemeClr val="tx1"/>
                </a:solidFill>
                <a:latin typeface="Cooper Black" panose="0208090404030B020404" pitchFamily="18" charset="0"/>
              </a:rPr>
              <a:t>you</a:t>
            </a:r>
            <a:r>
              <a:rPr lang="es-CL" dirty="0">
                <a:solidFill>
                  <a:schemeClr val="tx1"/>
                </a:solidFill>
                <a:latin typeface="Cooper Black" panose="0208090404030B020404" pitchFamily="18" charset="0"/>
              </a:rPr>
              <a:t> come to </a:t>
            </a:r>
            <a:r>
              <a:rPr lang="es-CL" dirty="0" err="1">
                <a:solidFill>
                  <a:schemeClr val="tx1"/>
                </a:solidFill>
                <a:latin typeface="Cooper Black" panose="0208090404030B020404" pitchFamily="18" charset="0"/>
              </a:rPr>
              <a:t>my</a:t>
            </a:r>
            <a:r>
              <a:rPr lang="es-CL" dirty="0">
                <a:solidFill>
                  <a:schemeClr val="tx1"/>
                </a:solidFill>
                <a:latin typeface="Cooper Black" panose="0208090404030B020404" pitchFamily="18" charset="0"/>
              </a:rPr>
              <a:t> </a:t>
            </a:r>
            <a:r>
              <a:rPr lang="es-CL" dirty="0" err="1">
                <a:solidFill>
                  <a:schemeClr val="tx1"/>
                </a:solidFill>
                <a:latin typeface="Cooper Black" panose="0208090404030B020404" pitchFamily="18" charset="0"/>
              </a:rPr>
              <a:t>birthday</a:t>
            </a:r>
            <a:r>
              <a:rPr lang="es-CL" dirty="0">
                <a:solidFill>
                  <a:schemeClr val="tx1"/>
                </a:solidFill>
                <a:latin typeface="Cooper Black" panose="0208090404030B020404" pitchFamily="18" charset="0"/>
              </a:rPr>
              <a:t> </a:t>
            </a:r>
            <a:r>
              <a:rPr lang="es-CL" dirty="0" err="1">
                <a:solidFill>
                  <a:schemeClr val="tx1"/>
                </a:solidFill>
                <a:latin typeface="Cooper Black" panose="0208090404030B020404" pitchFamily="18" charset="0"/>
              </a:rPr>
              <a:t>party</a:t>
            </a:r>
            <a:r>
              <a:rPr lang="es-CL" dirty="0">
                <a:solidFill>
                  <a:schemeClr val="tx1"/>
                </a:solidFill>
                <a:latin typeface="Cooper Black" panose="0208090404030B020404" pitchFamily="18" charset="0"/>
              </a:rPr>
              <a:t> </a:t>
            </a:r>
            <a:r>
              <a:rPr lang="es-CL" dirty="0" err="1">
                <a:solidFill>
                  <a:schemeClr val="tx1"/>
                </a:solidFill>
                <a:latin typeface="Cooper Black" panose="0208090404030B020404" pitchFamily="18" charset="0"/>
              </a:rPr>
              <a:t>on</a:t>
            </a:r>
            <a:r>
              <a:rPr lang="es-CL" dirty="0">
                <a:solidFill>
                  <a:schemeClr val="tx1"/>
                </a:solidFill>
                <a:latin typeface="Cooper Black" panose="0208090404030B020404" pitchFamily="18" charset="0"/>
              </a:rPr>
              <a:t> Friday?</a:t>
            </a:r>
          </a:p>
        </p:txBody>
      </p:sp>
      <p:sp>
        <p:nvSpPr>
          <p:cNvPr id="12" name="Llamada ovalada 11"/>
          <p:cNvSpPr/>
          <p:nvPr/>
        </p:nvSpPr>
        <p:spPr>
          <a:xfrm>
            <a:off x="7773410" y="1688377"/>
            <a:ext cx="2608911" cy="1983347"/>
          </a:xfrm>
          <a:prstGeom prst="wedgeEllipseCallout">
            <a:avLst>
              <a:gd name="adj1" fmla="val -54401"/>
              <a:gd name="adj2" fmla="val 45617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err="1">
                <a:solidFill>
                  <a:schemeClr val="tx1"/>
                </a:solidFill>
                <a:latin typeface="Cooper Black" panose="0208090404030B020404" pitchFamily="18" charset="0"/>
              </a:rPr>
              <a:t>Sorry</a:t>
            </a:r>
            <a:r>
              <a:rPr lang="es-CL" dirty="0">
                <a:solidFill>
                  <a:schemeClr val="tx1"/>
                </a:solidFill>
                <a:latin typeface="Cooper Black" panose="0208090404030B020404" pitchFamily="18" charset="0"/>
              </a:rPr>
              <a:t> </a:t>
            </a:r>
            <a:r>
              <a:rPr lang="es-CL" dirty="0" err="1">
                <a:solidFill>
                  <a:schemeClr val="tx1"/>
                </a:solidFill>
                <a:latin typeface="Cooper Black" panose="0208090404030B020404" pitchFamily="18" charset="0"/>
              </a:rPr>
              <a:t>Jill</a:t>
            </a:r>
            <a:r>
              <a:rPr lang="es-CL" dirty="0">
                <a:solidFill>
                  <a:schemeClr val="tx1"/>
                </a:solidFill>
                <a:latin typeface="Cooper Black" panose="0208090404030B020404" pitchFamily="18" charset="0"/>
              </a:rPr>
              <a:t>, I </a:t>
            </a:r>
            <a:r>
              <a:rPr lang="es-CL" dirty="0" err="1">
                <a:solidFill>
                  <a:srgbClr val="FF0000"/>
                </a:solidFill>
                <a:latin typeface="Cooper Black" panose="0208090404030B020404" pitchFamily="18" charset="0"/>
              </a:rPr>
              <a:t>cannot</a:t>
            </a:r>
            <a:r>
              <a:rPr lang="es-CL" dirty="0">
                <a:solidFill>
                  <a:srgbClr val="FF0000"/>
                </a:solidFill>
                <a:latin typeface="Cooper Black" panose="0208090404030B020404" pitchFamily="18" charset="0"/>
              </a:rPr>
              <a:t> </a:t>
            </a:r>
            <a:r>
              <a:rPr lang="es-CL" dirty="0" err="1">
                <a:solidFill>
                  <a:schemeClr val="tx1"/>
                </a:solidFill>
                <a:latin typeface="Cooper Black" panose="0208090404030B020404" pitchFamily="18" charset="0"/>
              </a:rPr>
              <a:t>go</a:t>
            </a:r>
            <a:r>
              <a:rPr lang="es-CL" dirty="0">
                <a:solidFill>
                  <a:schemeClr val="tx1"/>
                </a:solidFill>
                <a:latin typeface="Cooper Black" panose="0208090404030B020404" pitchFamily="18" charset="0"/>
              </a:rPr>
              <a:t> to </a:t>
            </a:r>
            <a:r>
              <a:rPr lang="es-CL" dirty="0" err="1">
                <a:solidFill>
                  <a:schemeClr val="tx1"/>
                </a:solidFill>
                <a:latin typeface="Cooper Black" panose="0208090404030B020404" pitchFamily="18" charset="0"/>
              </a:rPr>
              <a:t>your</a:t>
            </a:r>
            <a:r>
              <a:rPr lang="es-CL" dirty="0">
                <a:solidFill>
                  <a:schemeClr val="tx1"/>
                </a:solidFill>
                <a:latin typeface="Cooper Black" panose="0208090404030B020404" pitchFamily="18" charset="0"/>
              </a:rPr>
              <a:t> </a:t>
            </a:r>
            <a:r>
              <a:rPr lang="es-CL" dirty="0" err="1">
                <a:solidFill>
                  <a:schemeClr val="tx1"/>
                </a:solidFill>
                <a:latin typeface="Cooper Black" panose="0208090404030B020404" pitchFamily="18" charset="0"/>
              </a:rPr>
              <a:t>birthday</a:t>
            </a:r>
            <a:r>
              <a:rPr lang="es-CL" dirty="0">
                <a:solidFill>
                  <a:schemeClr val="tx1"/>
                </a:solidFill>
                <a:latin typeface="Cooper Black" panose="0208090404030B020404" pitchFamily="18" charset="0"/>
              </a:rPr>
              <a:t> </a:t>
            </a:r>
            <a:r>
              <a:rPr lang="es-CL" dirty="0" err="1">
                <a:solidFill>
                  <a:schemeClr val="tx1"/>
                </a:solidFill>
                <a:latin typeface="Cooper Black" panose="0208090404030B020404" pitchFamily="18" charset="0"/>
              </a:rPr>
              <a:t>party</a:t>
            </a:r>
            <a:endParaRPr lang="es-CL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545827" y="5894517"/>
            <a:ext cx="7458760" cy="721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We can also contract the negative to form </a:t>
            </a:r>
            <a:r>
              <a:rPr lang="en-US" sz="24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can't</a:t>
            </a: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. (can't = cannot)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932196" y="1779725"/>
            <a:ext cx="4369398" cy="3964539"/>
          </a:xfrm>
          <a:prstGeom prst="rect">
            <a:avLst/>
          </a:prstGeom>
        </p:spPr>
      </p:pic>
      <p:sp>
        <p:nvSpPr>
          <p:cNvPr id="11" name="Llamada ovalada 10"/>
          <p:cNvSpPr/>
          <p:nvPr/>
        </p:nvSpPr>
        <p:spPr>
          <a:xfrm>
            <a:off x="1851470" y="1688376"/>
            <a:ext cx="2608911" cy="1983347"/>
          </a:xfrm>
          <a:prstGeom prst="wedgeEllipseCallout">
            <a:avLst>
              <a:gd name="adj1" fmla="val 57657"/>
              <a:gd name="adj2" fmla="val 42370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  <a:latin typeface="Cooper Black" panose="0208090404030B020404" pitchFamily="18" charset="0"/>
              </a:rPr>
              <a:t>Can </a:t>
            </a:r>
            <a:r>
              <a:rPr lang="es-CL" dirty="0" err="1">
                <a:solidFill>
                  <a:schemeClr val="tx1"/>
                </a:solidFill>
                <a:latin typeface="Cooper Black" panose="0208090404030B020404" pitchFamily="18" charset="0"/>
              </a:rPr>
              <a:t>you</a:t>
            </a:r>
            <a:r>
              <a:rPr lang="es-CL" dirty="0">
                <a:solidFill>
                  <a:schemeClr val="tx1"/>
                </a:solidFill>
                <a:latin typeface="Cooper Black" panose="0208090404030B020404" pitchFamily="18" charset="0"/>
              </a:rPr>
              <a:t> run </a:t>
            </a:r>
            <a:r>
              <a:rPr lang="es-CL" dirty="0" err="1">
                <a:solidFill>
                  <a:schemeClr val="tx1"/>
                </a:solidFill>
                <a:latin typeface="Cooper Black" panose="0208090404030B020404" pitchFamily="18" charset="0"/>
              </a:rPr>
              <a:t>faster</a:t>
            </a:r>
            <a:r>
              <a:rPr lang="es-CL" dirty="0">
                <a:solidFill>
                  <a:schemeClr val="tx1"/>
                </a:solidFill>
                <a:latin typeface="Cooper Black" panose="0208090404030B020404" pitchFamily="18" charset="0"/>
              </a:rPr>
              <a:t> </a:t>
            </a:r>
            <a:r>
              <a:rPr lang="es-CL" dirty="0" err="1">
                <a:solidFill>
                  <a:schemeClr val="tx1"/>
                </a:solidFill>
                <a:latin typeface="Cooper Black" panose="0208090404030B020404" pitchFamily="18" charset="0"/>
              </a:rPr>
              <a:t>than</a:t>
            </a:r>
            <a:r>
              <a:rPr lang="es-CL" dirty="0">
                <a:solidFill>
                  <a:schemeClr val="tx1"/>
                </a:solidFill>
                <a:latin typeface="Cooper Black" panose="0208090404030B020404" pitchFamily="18" charset="0"/>
              </a:rPr>
              <a:t> me? </a:t>
            </a:r>
          </a:p>
        </p:txBody>
      </p:sp>
      <p:sp>
        <p:nvSpPr>
          <p:cNvPr id="13" name="Llamada ovalada 12"/>
          <p:cNvSpPr/>
          <p:nvPr/>
        </p:nvSpPr>
        <p:spPr>
          <a:xfrm>
            <a:off x="7773409" y="1688375"/>
            <a:ext cx="2608911" cy="1983347"/>
          </a:xfrm>
          <a:prstGeom prst="wedgeEllipseCallout">
            <a:avLst>
              <a:gd name="adj1" fmla="val -54401"/>
              <a:gd name="adj2" fmla="val 45617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  <a:latin typeface="Cooper Black" panose="0208090404030B020404" pitchFamily="18" charset="0"/>
              </a:rPr>
              <a:t>No James, I </a:t>
            </a:r>
            <a:r>
              <a:rPr lang="es-CL" dirty="0" err="1">
                <a:solidFill>
                  <a:srgbClr val="FF0000"/>
                </a:solidFill>
                <a:latin typeface="Cooper Black" panose="0208090404030B020404" pitchFamily="18" charset="0"/>
              </a:rPr>
              <a:t>can’t</a:t>
            </a:r>
            <a:r>
              <a:rPr lang="es-CL" dirty="0">
                <a:solidFill>
                  <a:srgbClr val="FF0000"/>
                </a:solidFill>
                <a:latin typeface="Cooper Black" panose="0208090404030B020404" pitchFamily="18" charset="0"/>
              </a:rPr>
              <a:t> </a:t>
            </a:r>
            <a:r>
              <a:rPr lang="es-CL" dirty="0">
                <a:solidFill>
                  <a:schemeClr val="tx1"/>
                </a:solidFill>
                <a:latin typeface="Cooper Black" panose="0208090404030B020404" pitchFamily="18" charset="0"/>
              </a:rPr>
              <a:t>run </a:t>
            </a:r>
            <a:r>
              <a:rPr lang="es-CL" dirty="0" err="1">
                <a:solidFill>
                  <a:schemeClr val="tx1"/>
                </a:solidFill>
                <a:latin typeface="Cooper Black" panose="0208090404030B020404" pitchFamily="18" charset="0"/>
              </a:rPr>
              <a:t>faster</a:t>
            </a:r>
            <a:r>
              <a:rPr lang="es-CL" dirty="0">
                <a:solidFill>
                  <a:schemeClr val="tx1"/>
                </a:solidFill>
                <a:latin typeface="Cooper Black" panose="0208090404030B020404" pitchFamily="18" charset="0"/>
              </a:rPr>
              <a:t> </a:t>
            </a:r>
            <a:r>
              <a:rPr lang="es-CL" dirty="0" err="1">
                <a:solidFill>
                  <a:schemeClr val="tx1"/>
                </a:solidFill>
                <a:latin typeface="Cooper Black" panose="0208090404030B020404" pitchFamily="18" charset="0"/>
              </a:rPr>
              <a:t>than</a:t>
            </a:r>
            <a:r>
              <a:rPr lang="es-CL" dirty="0">
                <a:solidFill>
                  <a:schemeClr val="tx1"/>
                </a:solidFill>
                <a:latin typeface="Cooper Black" panose="0208090404030B020404" pitchFamily="18" charset="0"/>
              </a:rPr>
              <a:t> </a:t>
            </a:r>
            <a:r>
              <a:rPr lang="es-CL" dirty="0" err="1">
                <a:solidFill>
                  <a:schemeClr val="tx1"/>
                </a:solidFill>
                <a:latin typeface="Cooper Black" panose="0208090404030B020404" pitchFamily="18" charset="0"/>
              </a:rPr>
              <a:t>you</a:t>
            </a:r>
            <a:r>
              <a:rPr lang="es-CL" dirty="0">
                <a:solidFill>
                  <a:schemeClr val="tx1"/>
                </a:solidFill>
                <a:latin typeface="Cooper Black" panose="0208090404030B020404" pitchFamily="18" charset="0"/>
              </a:rPr>
              <a:t>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77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8" grpId="0" animBg="1"/>
      <p:bldP spid="12" grpId="0" animBg="1"/>
      <p:bldP spid="10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41C650-946A-4668-A999-86A298B8A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err="1" smtClean="0"/>
              <a:t>Structure</a:t>
            </a:r>
            <a:r>
              <a:rPr lang="es-CL" dirty="0" smtClean="0"/>
              <a:t>: </a:t>
            </a:r>
            <a:r>
              <a:rPr lang="es-CL" dirty="0" err="1" smtClean="0"/>
              <a:t>Can´t</a:t>
            </a:r>
            <a:r>
              <a:rPr lang="es-CL" dirty="0" smtClean="0"/>
              <a:t>- </a:t>
            </a:r>
            <a:r>
              <a:rPr lang="es-CL" dirty="0" err="1" smtClean="0"/>
              <a:t>cannot</a:t>
            </a:r>
            <a:endParaRPr lang="es-CL" dirty="0"/>
          </a:p>
        </p:txBody>
      </p:sp>
      <p:sp>
        <p:nvSpPr>
          <p:cNvPr id="5" name="Rectángulo redondeado 4"/>
          <p:cNvSpPr/>
          <p:nvPr/>
        </p:nvSpPr>
        <p:spPr>
          <a:xfrm>
            <a:off x="2942089" y="1655559"/>
            <a:ext cx="6987086" cy="10842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 err="1" smtClean="0"/>
              <a:t>Subject</a:t>
            </a:r>
            <a:r>
              <a:rPr lang="es-MX" sz="2800" b="1" dirty="0" smtClean="0"/>
              <a:t> </a:t>
            </a:r>
            <a:r>
              <a:rPr lang="es-MX" sz="2800" b="1" dirty="0"/>
              <a:t>+ </a:t>
            </a:r>
            <a:r>
              <a:rPr lang="es-MX" sz="2800" b="1" dirty="0" err="1" smtClean="0"/>
              <a:t>can´t</a:t>
            </a:r>
            <a:r>
              <a:rPr lang="es-MX" sz="2800" b="1" dirty="0" smtClean="0"/>
              <a:t> / </a:t>
            </a:r>
            <a:r>
              <a:rPr lang="es-MX" sz="2800" b="1" dirty="0" err="1" smtClean="0"/>
              <a:t>cannot</a:t>
            </a:r>
            <a:r>
              <a:rPr lang="es-MX" sz="2800" b="1" dirty="0" smtClean="0"/>
              <a:t> </a:t>
            </a:r>
            <a:r>
              <a:rPr lang="es-MX" sz="2800" b="1" dirty="0"/>
              <a:t>+ </a:t>
            </a:r>
            <a:r>
              <a:rPr lang="es-MX" sz="2800" b="1" dirty="0" err="1"/>
              <a:t>verb</a:t>
            </a:r>
            <a:r>
              <a:rPr lang="es-MX" sz="2800" b="1" dirty="0"/>
              <a:t>+ </a:t>
            </a:r>
            <a:r>
              <a:rPr lang="es-MX" sz="2800" b="1" dirty="0" err="1"/>
              <a:t>complement</a:t>
            </a:r>
            <a:r>
              <a:rPr lang="es-MX" sz="2800" b="1" dirty="0"/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52086" b="5259"/>
          <a:stretch/>
        </p:blipFill>
        <p:spPr>
          <a:xfrm>
            <a:off x="975360" y="2847069"/>
            <a:ext cx="10607040" cy="365823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4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546931" y="5615188"/>
            <a:ext cx="7458760" cy="721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EXAMPLES OF THE USE OF </a:t>
            </a:r>
            <a:r>
              <a:rPr lang="es-CL" sz="24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“CANNOT” </a:t>
            </a:r>
            <a:r>
              <a:rPr lang="es-CL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AND </a:t>
            </a:r>
            <a:r>
              <a:rPr lang="es-CL" sz="24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“CAN’T</a:t>
            </a:r>
            <a:r>
              <a:rPr lang="es-CL" sz="24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”</a:t>
            </a:r>
            <a:r>
              <a:rPr lang="es-CL" sz="24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  <a:endParaRPr lang="es-CL" sz="2400" dirty="0">
              <a:latin typeface="Arial Rounded MT Bold" panose="020F0704030504030204" pitchFamily="34" charset="0"/>
            </a:endParaRPr>
          </a:p>
        </p:txBody>
      </p:sp>
      <p:sp>
        <p:nvSpPr>
          <p:cNvPr id="8" name="Llamada ovalada 7"/>
          <p:cNvSpPr/>
          <p:nvPr/>
        </p:nvSpPr>
        <p:spPr>
          <a:xfrm>
            <a:off x="3316210" y="1759653"/>
            <a:ext cx="2608911" cy="1983347"/>
          </a:xfrm>
          <a:prstGeom prst="wedgeEllipseCallout">
            <a:avLst>
              <a:gd name="adj1" fmla="val 73948"/>
              <a:gd name="adj2" fmla="val 46266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Lion </a:t>
            </a:r>
            <a:r>
              <a:rPr lang="es-CL" sz="2400" b="1" dirty="0" err="1">
                <a:solidFill>
                  <a:srgbClr val="FF0000"/>
                </a:solidFill>
                <a:latin typeface="Cooper Black" panose="0208090404030B020404" pitchFamily="18" charset="0"/>
              </a:rPr>
              <a:t>cannot</a:t>
            </a:r>
            <a:r>
              <a:rPr lang="es-CL" sz="2400" b="1" dirty="0">
                <a:solidFill>
                  <a:srgbClr val="FF0000"/>
                </a:solidFill>
                <a:latin typeface="Cooper Black" panose="0208090404030B020404" pitchFamily="18" charset="0"/>
              </a:rPr>
              <a:t> </a:t>
            </a:r>
            <a:r>
              <a:rPr lang="es-CL" sz="2400" b="1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dance</a:t>
            </a:r>
            <a:endParaRPr lang="es-CL" sz="24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719525" y="765047"/>
            <a:ext cx="5113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CANNOT – CAN’T</a:t>
            </a:r>
          </a:p>
        </p:txBody>
      </p:sp>
      <p:pic>
        <p:nvPicPr>
          <p:cNvPr id="2050" name="Picture 2" descr="Rugientes leones GIF. 44 imágenes animada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29" y="2751326"/>
            <a:ext cx="37147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64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546931" y="5615188"/>
            <a:ext cx="7458760" cy="721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EXAMPLES OF THE USE OF </a:t>
            </a:r>
            <a:r>
              <a:rPr lang="es-CL" sz="24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“CANNOT” </a:t>
            </a:r>
            <a:r>
              <a:rPr lang="es-CL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AND </a:t>
            </a:r>
            <a:r>
              <a:rPr lang="es-CL" sz="24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“CAN’T</a:t>
            </a:r>
            <a:r>
              <a:rPr lang="es-CL" sz="24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”</a:t>
            </a:r>
            <a:r>
              <a:rPr lang="es-CL" sz="24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  <a:endParaRPr lang="es-CL" sz="2400" dirty="0">
              <a:latin typeface="Arial Rounded MT Bold" panose="020F0704030504030204" pitchFamily="34" charset="0"/>
            </a:endParaRPr>
          </a:p>
        </p:txBody>
      </p:sp>
      <p:sp>
        <p:nvSpPr>
          <p:cNvPr id="8" name="Llamada ovalada 7"/>
          <p:cNvSpPr/>
          <p:nvPr/>
        </p:nvSpPr>
        <p:spPr>
          <a:xfrm>
            <a:off x="6872208" y="1945763"/>
            <a:ext cx="2608911" cy="1983347"/>
          </a:xfrm>
          <a:prstGeom prst="wedgeEllipseCallout">
            <a:avLst>
              <a:gd name="adj1" fmla="val -86982"/>
              <a:gd name="adj2" fmla="val -2435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 </a:t>
            </a:r>
            <a:r>
              <a:rPr lang="es-CL" sz="2400" dirty="0" err="1" smtClean="0">
                <a:solidFill>
                  <a:schemeClr val="tx1"/>
                </a:solidFill>
                <a:latin typeface="Cooper Black" panose="0208090404030B020404" pitchFamily="18" charset="0"/>
              </a:rPr>
              <a:t>Penguin</a:t>
            </a:r>
            <a:r>
              <a:rPr lang="es-CL" sz="24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 </a:t>
            </a:r>
            <a:r>
              <a:rPr lang="es-CL" sz="24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can’t</a:t>
            </a:r>
            <a:r>
              <a:rPr lang="es-CL" sz="24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</a:t>
            </a:r>
            <a:r>
              <a:rPr lang="es-CL" sz="2400" dirty="0" err="1" smtClean="0">
                <a:solidFill>
                  <a:schemeClr val="tx1"/>
                </a:solidFill>
                <a:latin typeface="Cooper Black" panose="0208090404030B020404" pitchFamily="18" charset="0"/>
              </a:rPr>
              <a:t>fly</a:t>
            </a:r>
            <a:endParaRPr lang="es-CL" sz="24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719525" y="765047"/>
            <a:ext cx="5113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CANNOT – CAN’T</a:t>
            </a:r>
          </a:p>
        </p:txBody>
      </p:sp>
      <p:pic>
        <p:nvPicPr>
          <p:cNvPr id="3074" name="Picture 2" descr="Penguin GIFs - Get the best GIF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251" y="1945763"/>
            <a:ext cx="2974974" cy="29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42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ón 2 5"/>
          <p:cNvSpPr/>
          <p:nvPr/>
        </p:nvSpPr>
        <p:spPr>
          <a:xfrm>
            <a:off x="3327041" y="334851"/>
            <a:ext cx="6040192" cy="569246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 err="1">
                <a:latin typeface="Cooper Black" panose="0208090404030B020404" pitchFamily="18" charset="0"/>
              </a:rPr>
              <a:t>Let’s</a:t>
            </a:r>
            <a:r>
              <a:rPr lang="es-CL" sz="3600" dirty="0">
                <a:latin typeface="Cooper Black" panose="0208090404030B020404" pitchFamily="18" charset="0"/>
              </a:rPr>
              <a:t> </a:t>
            </a:r>
            <a:r>
              <a:rPr lang="es-CL" sz="3600" dirty="0" err="1">
                <a:latin typeface="Cooper Black" panose="0208090404030B020404" pitchFamily="18" charset="0"/>
              </a:rPr>
              <a:t>practice</a:t>
            </a:r>
            <a:r>
              <a:rPr lang="es-CL" sz="3600" dirty="0">
                <a:latin typeface="Cooper Black" panose="0208090404030B020404" pitchFamily="18" charset="0"/>
              </a:rPr>
              <a:t> </a:t>
            </a:r>
            <a:r>
              <a:rPr lang="es-CL" sz="3600" dirty="0" err="1">
                <a:latin typeface="Cooper Black" panose="0208090404030B020404" pitchFamily="18" charset="0"/>
              </a:rPr>
              <a:t>together</a:t>
            </a:r>
            <a:r>
              <a:rPr lang="es-CL" sz="3600" dirty="0">
                <a:latin typeface="Cooper Black" panose="0208090404030B020404" pitchFamily="18" charset="0"/>
              </a:rPr>
              <a:t>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577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33093" y="206063"/>
            <a:ext cx="8500057" cy="837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>
                <a:latin typeface="Cooper Black" panose="0208090404030B020404" pitchFamily="18" charset="0"/>
              </a:rPr>
              <a:t>CAN </a:t>
            </a:r>
            <a:r>
              <a:rPr lang="es-CL" sz="3200" dirty="0" smtClean="0">
                <a:latin typeface="Cooper Black" panose="0208090404030B020404" pitchFamily="18" charset="0"/>
              </a:rPr>
              <a:t>SNAKE…?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833093" y="5677438"/>
            <a:ext cx="8500057" cy="837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err="1">
                <a:latin typeface="Cooper Black" panose="0208090404030B020404" pitchFamily="18" charset="0"/>
              </a:rPr>
              <a:t>Ride</a:t>
            </a:r>
            <a:r>
              <a:rPr lang="es-CL" sz="3200" dirty="0">
                <a:latin typeface="Cooper Black" panose="0208090404030B020404" pitchFamily="18" charset="0"/>
              </a:rPr>
              <a:t> a </a:t>
            </a:r>
            <a:r>
              <a:rPr lang="es-CL" sz="3200" dirty="0" err="1">
                <a:latin typeface="Cooper Black" panose="0208090404030B020404" pitchFamily="18" charset="0"/>
              </a:rPr>
              <a:t>skateboard</a:t>
            </a:r>
            <a:r>
              <a:rPr lang="es-CL" sz="3200" dirty="0">
                <a:latin typeface="Cooper Black" panose="0208090404030B020404" pitchFamily="18" charset="0"/>
              </a:rPr>
              <a:t>?</a:t>
            </a:r>
          </a:p>
        </p:txBody>
      </p:sp>
      <p:pic>
        <p:nvPicPr>
          <p:cNvPr id="4098" name="Picture 2" descr="Yassssnake GIF - Yassssnake Yas Snake - Descubre &amp; Comparte GIF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181" y="1628819"/>
            <a:ext cx="38862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4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33093" y="206063"/>
            <a:ext cx="8500057" cy="837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>
                <a:latin typeface="Cooper Black" panose="0208090404030B020404" pitchFamily="18" charset="0"/>
              </a:rPr>
              <a:t>CAN ZEBRA?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833093" y="5677438"/>
            <a:ext cx="8500057" cy="837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>
                <a:latin typeface="Cooper Black" panose="0208090404030B020404" pitchFamily="18" charset="0"/>
              </a:rPr>
              <a:t>RUN?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pic>
        <p:nvPicPr>
          <p:cNvPr id="5122" name="Picture 2" descr="Quién o qué es? ¿Qué hace? | Imagenes animadas, Pinturas con ilusiones  ópticas, Estados para whatsap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246" y="1822269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23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BEFORE READING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136468" y="1695046"/>
            <a:ext cx="106293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Take a look at the pictures. Who do you think will be the main characters of the story? Discuss. (page </a:t>
            </a:r>
            <a:r>
              <a:rPr lang="en-US" sz="2800" dirty="0" smtClean="0"/>
              <a:t>79)</a:t>
            </a:r>
            <a:endParaRPr lang="en-US" sz="28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968" y="171723"/>
            <a:ext cx="1457070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50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973135"/>
              </p:ext>
            </p:extLst>
          </p:nvPr>
        </p:nvGraphicFramePr>
        <p:xfrm>
          <a:off x="469408" y="548641"/>
          <a:ext cx="11347454" cy="5428045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6°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4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OA 5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Leer y demostrar comprensión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 textos adaptados y auténticos simples, no literarios, que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contengan palabras de uso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frecuente, familias de palabras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y repetición de frases, y estén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acompañados de apoyo visual y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relacionados con los temas y las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siguientes funciones del año: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expresar habilidad e inhabilidad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8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-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Identifican información referida a descripción de animales y lo que pueden hacer, por ejemplo: 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tiger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can run 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but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can´t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fly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lvl="0"/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Hacen aportes acerca  a la clase por medio de oraciones acerca de los animales, su hábitat y las acciones que realizan.</a:t>
                      </a:r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0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Can- </a:t>
                      </a:r>
                      <a:r>
                        <a:rPr lang="es-CL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can´t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(expresar habilidad e inhabilidad)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 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Comprensión lectora de textos adaptados y auténticos breves, no literarios y literarios.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5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Identificar información referida a descripción de animales y lo que pueden hacer.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ticket de salida online.</a:t>
                      </a:r>
                    </a:p>
                    <a:p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4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 err="1" smtClean="0"/>
              <a:t>While</a:t>
            </a:r>
            <a:r>
              <a:rPr lang="es-MX" dirty="0" smtClean="0"/>
              <a:t> Reading/</a:t>
            </a:r>
            <a:r>
              <a:rPr lang="es-MX" dirty="0" err="1" smtClean="0"/>
              <a:t>listening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968" y="171723"/>
            <a:ext cx="1457070" cy="154851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26492" t="20405" r="22081" b="33305"/>
          <a:stretch/>
        </p:blipFill>
        <p:spPr>
          <a:xfrm>
            <a:off x="2131423" y="1497286"/>
            <a:ext cx="8843554" cy="511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31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After</a:t>
            </a:r>
            <a:r>
              <a:rPr lang="es-MX" dirty="0" smtClean="0"/>
              <a:t> Reading/</a:t>
            </a:r>
            <a:r>
              <a:rPr lang="es-MX" dirty="0" err="1" smtClean="0"/>
              <a:t>listening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  <a:r>
              <a:rPr lang="en-US" dirty="0" smtClean="0"/>
              <a:t>Listen and again </a:t>
            </a:r>
            <a:r>
              <a:rPr lang="en-US" dirty="0"/>
              <a:t>and identify the animals and the actions they do. Discuss </a:t>
            </a:r>
            <a:r>
              <a:rPr lang="en-US" dirty="0" smtClean="0"/>
              <a:t>with your </a:t>
            </a:r>
            <a:r>
              <a:rPr lang="en-US" dirty="0"/>
              <a:t>classmate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a. Who loves to eat carrots from all around</a:t>
            </a:r>
            <a:r>
              <a:rPr lang="en-US" dirty="0" smtClean="0"/>
              <a:t>?</a:t>
            </a:r>
          </a:p>
          <a:p>
            <a:r>
              <a:rPr lang="en-US" dirty="0" smtClean="0"/>
              <a:t>b</a:t>
            </a:r>
            <a:r>
              <a:rPr lang="en-US" dirty="0"/>
              <a:t>. Who can fly and eat small animals? 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en-US" dirty="0"/>
              <a:t>. Who can dive well? </a:t>
            </a:r>
            <a:endParaRPr lang="en-US" dirty="0" smtClean="0"/>
          </a:p>
          <a:p>
            <a:r>
              <a:rPr lang="en-US" dirty="0" smtClean="0"/>
              <a:t>d. Who can run quickly?</a:t>
            </a:r>
          </a:p>
          <a:p>
            <a:r>
              <a:rPr lang="en-US" dirty="0"/>
              <a:t>e. Who can </a:t>
            </a:r>
            <a:r>
              <a:rPr lang="en-US" dirty="0" smtClean="0"/>
              <a:t>hop?</a:t>
            </a:r>
          </a:p>
          <a:p>
            <a:r>
              <a:rPr lang="en-US" dirty="0"/>
              <a:t>F. Who can </a:t>
            </a:r>
            <a:r>
              <a:rPr lang="en-US" dirty="0" smtClean="0"/>
              <a:t>fly?</a:t>
            </a:r>
          </a:p>
          <a:p>
            <a:endParaRPr lang="en-U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671" y="71879"/>
            <a:ext cx="1457070" cy="154851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730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 smtClean="0"/>
              <a:t>ONLINE EXIT </a:t>
            </a:r>
            <a:r>
              <a:rPr lang="es-CL" sz="7300" dirty="0"/>
              <a:t>TICKET </a:t>
            </a:r>
            <a:r>
              <a:rPr lang="es-CL" sz="7300" dirty="0" smtClean="0"/>
              <a:t>35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1881051" y="4537275"/>
            <a:ext cx="7530559" cy="97107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MX" sz="2400" dirty="0">
                <a:solidFill>
                  <a:schemeClr val="tx1"/>
                </a:solidFill>
              </a:rPr>
              <a:t>https://docs.google.com/forms/d/e/1FAIpQLSd-K0gYttJheGBT3J_Txi6KAbPKQzTzYDBYBjk6CDSEL45MJQ/viewform</a:t>
            </a:r>
          </a:p>
        </p:txBody>
      </p:sp>
      <p:sp>
        <p:nvSpPr>
          <p:cNvPr id="8" name="Rectángulo redondeado 7"/>
          <p:cNvSpPr/>
          <p:nvPr/>
        </p:nvSpPr>
        <p:spPr>
          <a:xfrm rot="296078">
            <a:off x="9473357" y="2875741"/>
            <a:ext cx="2656896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Email: </a:t>
            </a:r>
            <a:r>
              <a:rPr lang="es-MX" dirty="0" smtClean="0">
                <a:solidFill>
                  <a:schemeClr val="tx1"/>
                </a:solidFill>
                <a:hlinkClick r:id="rId2"/>
              </a:rPr>
              <a:t>pia.caceres@colegio-jeanpiaget.cl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Telefono</a:t>
            </a:r>
            <a:r>
              <a:rPr lang="es-MX" dirty="0" smtClean="0">
                <a:solidFill>
                  <a:schemeClr val="tx1"/>
                </a:solidFill>
              </a:rPr>
              <a:t>: +569 32735472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28129" t="9264" r="29807" b="31531"/>
          <a:stretch/>
        </p:blipFill>
        <p:spPr>
          <a:xfrm rot="21113371">
            <a:off x="908816" y="1573859"/>
            <a:ext cx="3317965" cy="255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clipartbest.com/cliparts/K9c/RBn/K9cRBn9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986" y="232558"/>
            <a:ext cx="4107332" cy="584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61" y="1381765"/>
            <a:ext cx="4340728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29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69" y="1672046"/>
            <a:ext cx="2579314" cy="18835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151" y="1731146"/>
            <a:ext cx="2549367" cy="18244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731146"/>
            <a:ext cx="2549435" cy="1824474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Comic Sans MS" panose="030F0702030302020204" pitchFamily="66" charset="0"/>
              </a:rPr>
              <a:t>Virtual </a:t>
            </a:r>
            <a:r>
              <a:rPr lang="es-MX" b="1" dirty="0" err="1" smtClean="0">
                <a:latin typeface="Comic Sans MS" panose="030F0702030302020204" pitchFamily="66" charset="0"/>
              </a:rPr>
              <a:t>classroom</a:t>
            </a:r>
            <a:r>
              <a:rPr lang="es-MX" b="1" dirty="0" smtClean="0">
                <a:latin typeface="Comic Sans MS" panose="030F0702030302020204" pitchFamily="66" charset="0"/>
              </a:rPr>
              <a:t> rules</a:t>
            </a:r>
            <a:endParaRPr lang="es-MX" b="1" dirty="0">
              <a:latin typeface="Comic Sans MS" panose="030F0702030302020204" pitchFamily="66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9681" y="1731146"/>
            <a:ext cx="2603381" cy="18244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424" y="4095104"/>
            <a:ext cx="3070760" cy="214894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8433" y="4095104"/>
            <a:ext cx="2919281" cy="201831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1773" y="4029788"/>
            <a:ext cx="2922245" cy="21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1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Importante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530" l="53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72" y="1274385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nglés Libro De Texto De Lenguaje, Representación 3D Fotos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7" b="95442" l="0" r="974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" y="2843902"/>
            <a:ext cx="1460306" cy="1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13587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0" name="8 Llamada de flecha a la izquierda"/>
          <p:cNvSpPr/>
          <p:nvPr/>
        </p:nvSpPr>
        <p:spPr>
          <a:xfrm>
            <a:off x="3040752" y="3074040"/>
            <a:ext cx="5723420" cy="129179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inglés.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</p:spTree>
    <p:extLst>
      <p:ext uri="{BB962C8B-B14F-4D97-AF65-F5344CB8AC3E}">
        <p14:creationId xmlns:p14="http://schemas.microsoft.com/office/powerpoint/2010/main" val="597789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361611" y="836023"/>
            <a:ext cx="4010298" cy="2690948"/>
          </a:xfrm>
          <a:prstGeom prst="cloudCallout">
            <a:avLst>
              <a:gd name="adj1" fmla="val -141860"/>
              <a:gd name="adj2" fmla="val 328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 b="1" dirty="0" smtClean="0">
              <a:solidFill>
                <a:schemeClr val="tx1"/>
              </a:solidFill>
            </a:endParaRPr>
          </a:p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- Can </a:t>
            </a:r>
            <a:r>
              <a:rPr lang="es-MX" sz="2800" b="1" dirty="0" err="1" smtClean="0">
                <a:solidFill>
                  <a:schemeClr val="tx1"/>
                </a:solidFill>
              </a:rPr>
              <a:t>you</a:t>
            </a:r>
            <a:r>
              <a:rPr lang="es-MX" sz="2800" b="1" dirty="0" smtClean="0">
                <a:solidFill>
                  <a:schemeClr val="tx1"/>
                </a:solidFill>
              </a:rPr>
              <a:t> run?</a:t>
            </a:r>
          </a:p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- Can </a:t>
            </a:r>
            <a:r>
              <a:rPr lang="es-MX" sz="2800" b="1" dirty="0" err="1" smtClean="0">
                <a:solidFill>
                  <a:schemeClr val="tx1"/>
                </a:solidFill>
              </a:rPr>
              <a:t>monkey</a:t>
            </a:r>
            <a:r>
              <a:rPr lang="es-MX" sz="2800" b="1" dirty="0" smtClean="0">
                <a:solidFill>
                  <a:schemeClr val="tx1"/>
                </a:solidFill>
              </a:rPr>
              <a:t> </a:t>
            </a:r>
            <a:r>
              <a:rPr lang="es-MX" sz="2800" b="1" dirty="0" err="1" smtClean="0">
                <a:solidFill>
                  <a:schemeClr val="tx1"/>
                </a:solidFill>
              </a:rPr>
              <a:t>climbs</a:t>
            </a:r>
            <a:r>
              <a:rPr lang="es-MX" sz="2800" b="1" dirty="0" smtClean="0">
                <a:solidFill>
                  <a:schemeClr val="tx1"/>
                </a:solidFill>
              </a:rPr>
              <a:t>?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63" y="3481963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6808" y="3526971"/>
            <a:ext cx="2190201" cy="282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MOTIVACIÓN</a:t>
            </a:r>
            <a:endParaRPr lang="es-MX" dirty="0"/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18" y="1914665"/>
            <a:ext cx="3417344" cy="30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/>
          <a:srcRect l="5314" t="18080" r="35129" b="23942"/>
          <a:stretch/>
        </p:blipFill>
        <p:spPr>
          <a:xfrm>
            <a:off x="2116182" y="1501655"/>
            <a:ext cx="6348549" cy="347472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016409" y="5765465"/>
            <a:ext cx="4826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https://www.youtube.com/watch?v=_Ir0Mc6Qilo</a:t>
            </a:r>
          </a:p>
        </p:txBody>
      </p:sp>
    </p:spTree>
    <p:extLst>
      <p:ext uri="{BB962C8B-B14F-4D97-AF65-F5344CB8AC3E}">
        <p14:creationId xmlns:p14="http://schemas.microsoft.com/office/powerpoint/2010/main" val="3769438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5723"/>
            <a:ext cx="10515600" cy="1325563"/>
          </a:xfrm>
        </p:spPr>
        <p:txBody>
          <a:bodyPr/>
          <a:lstStyle/>
          <a:p>
            <a:r>
              <a:rPr lang="es-MX" b="1" dirty="0" smtClean="0"/>
              <a:t>Can- </a:t>
            </a:r>
            <a:r>
              <a:rPr lang="es-MX" b="1" dirty="0" err="1" smtClean="0"/>
              <a:t>can´t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358363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s-MX" dirty="0"/>
          </a:p>
          <a:p>
            <a:pPr algn="just">
              <a:spcAft>
                <a:spcPts val="0"/>
              </a:spcAft>
            </a:pPr>
            <a:r>
              <a:rPr lang="es-MX" sz="3600" dirty="0"/>
              <a:t>Objetivo</a:t>
            </a:r>
            <a:r>
              <a:rPr lang="es-MX" sz="3600" dirty="0" smtClean="0"/>
              <a:t>: Identificar </a:t>
            </a:r>
            <a:r>
              <a:rPr lang="es-MX" sz="3600" dirty="0"/>
              <a:t>información referida a descripción de animales y lo que pueden hacer</a:t>
            </a: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36097" y="409750"/>
            <a:ext cx="3286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/>
              <a:t>November</a:t>
            </a:r>
            <a:r>
              <a:rPr lang="es-MX" sz="2400" dirty="0" smtClean="0"/>
              <a:t> 26 </a:t>
            </a:r>
            <a:r>
              <a:rPr lang="es-MX" sz="2400" dirty="0" err="1" smtClean="0"/>
              <a:t>th</a:t>
            </a:r>
            <a:r>
              <a:rPr lang="es-MX" sz="2400" dirty="0" smtClean="0"/>
              <a:t>, 2020</a:t>
            </a:r>
            <a:endParaRPr lang="es-MX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0239" y="1699938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7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42939" y="425002"/>
            <a:ext cx="868036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err="1">
                <a:latin typeface="Arial Rounded MT Bold" panose="020F0704030504030204" pitchFamily="34" charset="0"/>
              </a:rPr>
              <a:t>The</a:t>
            </a:r>
            <a:r>
              <a:rPr lang="es-CL" sz="3200" dirty="0">
                <a:latin typeface="Arial Rounded MT Bold" panose="020F0704030504030204" pitchFamily="34" charset="0"/>
              </a:rPr>
              <a:t> use of Can – </a:t>
            </a:r>
            <a:r>
              <a:rPr lang="es-CL" sz="3200" dirty="0" err="1">
                <a:latin typeface="Arial Rounded MT Bold" panose="020F0704030504030204" pitchFamily="34" charset="0"/>
              </a:rPr>
              <a:t>Cannot</a:t>
            </a:r>
            <a:r>
              <a:rPr lang="es-CL" sz="3200" dirty="0">
                <a:latin typeface="Arial Rounded MT Bold" panose="020F0704030504030204" pitchFamily="34" charset="0"/>
              </a:rPr>
              <a:t> – </a:t>
            </a:r>
            <a:r>
              <a:rPr lang="es-CL" sz="3200" dirty="0" err="1">
                <a:latin typeface="Arial Rounded MT Bold" panose="020F0704030504030204" pitchFamily="34" charset="0"/>
              </a:rPr>
              <a:t>Can’t</a:t>
            </a:r>
            <a:endParaRPr lang="es-CL" sz="3200" dirty="0"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https://uptitude.files.wordpress.com/2012/07/i-can-do-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625" y="1567266"/>
            <a:ext cx="4619839" cy="461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45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562012" y="765047"/>
            <a:ext cx="1428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CAN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546931" y="5615188"/>
            <a:ext cx="7458760" cy="721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Can</a:t>
            </a:r>
            <a:r>
              <a:rPr lang="es-CL" sz="24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  <a:r>
              <a:rPr lang="es-CL" sz="2400" dirty="0" err="1">
                <a:latin typeface="Arial Rounded MT Bold" panose="020F0704030504030204" pitchFamily="34" charset="0"/>
              </a:rPr>
              <a:t>is</a:t>
            </a:r>
            <a:r>
              <a:rPr lang="es-CL" sz="2400" dirty="0">
                <a:latin typeface="Arial Rounded MT Bold" panose="020F0704030504030204" pitchFamily="34" charset="0"/>
              </a:rPr>
              <a:t> </a:t>
            </a:r>
            <a:r>
              <a:rPr lang="es-CL" sz="2400" dirty="0" err="1">
                <a:latin typeface="Arial Rounded MT Bold" panose="020F0704030504030204" pitchFamily="34" charset="0"/>
              </a:rPr>
              <a:t>an</a:t>
            </a:r>
            <a:r>
              <a:rPr lang="es-CL" sz="2400" dirty="0">
                <a:latin typeface="Arial Rounded MT Bold" panose="020F0704030504030204" pitchFamily="34" charset="0"/>
              </a:rPr>
              <a:t> </a:t>
            </a:r>
            <a:r>
              <a:rPr lang="es-CL" sz="2400" dirty="0" err="1">
                <a:latin typeface="Arial Rounded MT Bold" panose="020F0704030504030204" pitchFamily="34" charset="0"/>
              </a:rPr>
              <a:t>auxiliary</a:t>
            </a:r>
            <a:r>
              <a:rPr lang="es-CL" sz="2400" dirty="0">
                <a:latin typeface="Arial Rounded MT Bold" panose="020F0704030504030204" pitchFamily="34" charset="0"/>
              </a:rPr>
              <a:t> </a:t>
            </a:r>
            <a:r>
              <a:rPr lang="es-CL" sz="2400" dirty="0" err="1">
                <a:latin typeface="Arial Rounded MT Bold" panose="020F0704030504030204" pitchFamily="34" charset="0"/>
              </a:rPr>
              <a:t>verb</a:t>
            </a:r>
            <a:endParaRPr lang="es-CL" sz="2400" dirty="0">
              <a:latin typeface="Arial Rounded MT Bold" panose="020F07040305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546931" y="5615188"/>
            <a:ext cx="7458760" cy="721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Can</a:t>
            </a:r>
            <a:r>
              <a:rPr lang="en-US" sz="2400" dirty="0">
                <a:latin typeface="Arial Rounded MT Bold" panose="020F0704030504030204" pitchFamily="34" charset="0"/>
              </a:rPr>
              <a:t> is used to express ability or to say that something is possible.</a:t>
            </a:r>
          </a:p>
        </p:txBody>
      </p:sp>
      <p:pic>
        <p:nvPicPr>
          <p:cNvPr id="2050" name="Picture 2" descr="http://images.clipartpanda.com/hallway-clipart-school_days_0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31" y="1886147"/>
            <a:ext cx="3809955" cy="342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lamada ovalada 7"/>
          <p:cNvSpPr/>
          <p:nvPr/>
        </p:nvSpPr>
        <p:spPr>
          <a:xfrm>
            <a:off x="1851471" y="1043190"/>
            <a:ext cx="2608911" cy="1983347"/>
          </a:xfrm>
          <a:prstGeom prst="wedgeEllipseCallout">
            <a:avLst>
              <a:gd name="adj1" fmla="val 57657"/>
              <a:gd name="adj2" fmla="val 42370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  <a:latin typeface="Cooper Black" panose="0208090404030B020404" pitchFamily="18" charset="0"/>
              </a:rPr>
              <a:t>Can </a:t>
            </a:r>
            <a:r>
              <a:rPr lang="es-CL" dirty="0" err="1">
                <a:solidFill>
                  <a:schemeClr val="tx1"/>
                </a:solidFill>
                <a:latin typeface="Cooper Black" panose="0208090404030B020404" pitchFamily="18" charset="0"/>
              </a:rPr>
              <a:t>you</a:t>
            </a:r>
            <a:r>
              <a:rPr lang="es-CL" dirty="0">
                <a:solidFill>
                  <a:schemeClr val="tx1"/>
                </a:solidFill>
                <a:latin typeface="Cooper Black" panose="0208090404030B020404" pitchFamily="18" charset="0"/>
              </a:rPr>
              <a:t> </a:t>
            </a:r>
            <a:r>
              <a:rPr lang="es-CL" dirty="0" err="1">
                <a:solidFill>
                  <a:schemeClr val="tx1"/>
                </a:solidFill>
                <a:latin typeface="Cooper Black" panose="0208090404030B020404" pitchFamily="18" charset="0"/>
              </a:rPr>
              <a:t>help</a:t>
            </a:r>
            <a:r>
              <a:rPr lang="es-CL" dirty="0">
                <a:solidFill>
                  <a:schemeClr val="tx1"/>
                </a:solidFill>
                <a:latin typeface="Cooper Black" panose="0208090404030B020404" pitchFamily="18" charset="0"/>
              </a:rPr>
              <a:t> me </a:t>
            </a:r>
            <a:r>
              <a:rPr lang="es-CL" dirty="0" err="1">
                <a:solidFill>
                  <a:schemeClr val="tx1"/>
                </a:solidFill>
                <a:latin typeface="Cooper Black" panose="0208090404030B020404" pitchFamily="18" charset="0"/>
              </a:rPr>
              <a:t>with</a:t>
            </a:r>
            <a:r>
              <a:rPr lang="es-CL" dirty="0">
                <a:solidFill>
                  <a:schemeClr val="tx1"/>
                </a:solidFill>
                <a:latin typeface="Cooper Black" panose="0208090404030B020404" pitchFamily="18" charset="0"/>
              </a:rPr>
              <a:t> </a:t>
            </a:r>
            <a:r>
              <a:rPr lang="es-CL" dirty="0" err="1">
                <a:solidFill>
                  <a:schemeClr val="tx1"/>
                </a:solidFill>
                <a:latin typeface="Cooper Black" panose="0208090404030B020404" pitchFamily="18" charset="0"/>
              </a:rPr>
              <a:t>my</a:t>
            </a:r>
            <a:r>
              <a:rPr lang="es-CL" dirty="0">
                <a:solidFill>
                  <a:schemeClr val="tx1"/>
                </a:solidFill>
                <a:latin typeface="Cooper Black" panose="0208090404030B020404" pitchFamily="18" charset="0"/>
              </a:rPr>
              <a:t> </a:t>
            </a:r>
            <a:r>
              <a:rPr lang="es-CL" dirty="0" err="1">
                <a:solidFill>
                  <a:schemeClr val="tx1"/>
                </a:solidFill>
                <a:latin typeface="Cooper Black" panose="0208090404030B020404" pitchFamily="18" charset="0"/>
              </a:rPr>
              <a:t>homework</a:t>
            </a:r>
            <a:r>
              <a:rPr lang="es-CL" dirty="0">
                <a:solidFill>
                  <a:schemeClr val="tx1"/>
                </a:solidFill>
                <a:latin typeface="Cooper Black" panose="0208090404030B020404" pitchFamily="18" charset="0"/>
              </a:rPr>
              <a:t>?</a:t>
            </a:r>
          </a:p>
        </p:txBody>
      </p:sp>
      <p:sp>
        <p:nvSpPr>
          <p:cNvPr id="12" name="Llamada ovalada 11"/>
          <p:cNvSpPr/>
          <p:nvPr/>
        </p:nvSpPr>
        <p:spPr>
          <a:xfrm>
            <a:off x="7816260" y="1043190"/>
            <a:ext cx="2608911" cy="1983347"/>
          </a:xfrm>
          <a:prstGeom prst="wedgeEllipseCallout">
            <a:avLst>
              <a:gd name="adj1" fmla="val -54401"/>
              <a:gd name="adj2" fmla="val 45617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  <a:latin typeface="Cooper Black" panose="0208090404030B020404" pitchFamily="18" charset="0"/>
              </a:rPr>
              <a:t>Of </a:t>
            </a:r>
            <a:r>
              <a:rPr lang="es-CL" dirty="0" err="1">
                <a:solidFill>
                  <a:schemeClr val="tx1"/>
                </a:solidFill>
                <a:latin typeface="Cooper Black" panose="0208090404030B020404" pitchFamily="18" charset="0"/>
              </a:rPr>
              <a:t>course</a:t>
            </a:r>
            <a:r>
              <a:rPr lang="es-CL" dirty="0">
                <a:solidFill>
                  <a:schemeClr val="tx1"/>
                </a:solidFill>
                <a:latin typeface="Cooper Black" panose="0208090404030B020404" pitchFamily="18" charset="0"/>
              </a:rPr>
              <a:t> I can!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6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8" grpId="0" animBg="1"/>
      <p:bldP spid="12" grpId="0" animBg="1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</TotalTime>
  <Words>626</Words>
  <Application>Microsoft Office PowerPoint</Application>
  <PresentationFormat>Panorámica</PresentationFormat>
  <Paragraphs>91</Paragraphs>
  <Slides>23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Arial</vt:lpstr>
      <vt:lpstr>Arial Rounded MT Bold</vt:lpstr>
      <vt:lpstr>Calibri</vt:lpstr>
      <vt:lpstr>Comic Sans MS</vt:lpstr>
      <vt:lpstr>Cooper Black</vt:lpstr>
      <vt:lpstr>Times New Roman</vt:lpstr>
      <vt:lpstr>1_Tema de Office</vt:lpstr>
      <vt:lpstr>6° GRADE ONLINE CLASS WEEK N°35 DATE: NOVEMBER 26 th, 2020</vt:lpstr>
      <vt:lpstr>Presentación de PowerPoint</vt:lpstr>
      <vt:lpstr>Virtual classroom rules</vt:lpstr>
      <vt:lpstr>Importante </vt:lpstr>
      <vt:lpstr>Inicio</vt:lpstr>
      <vt:lpstr>MOTIVACIÓN</vt:lpstr>
      <vt:lpstr>Can- can´t</vt:lpstr>
      <vt:lpstr>Presentación de PowerPoint</vt:lpstr>
      <vt:lpstr>Presentación de PowerPoint</vt:lpstr>
      <vt:lpstr>Structure: Can</vt:lpstr>
      <vt:lpstr>Presentación de PowerPoint</vt:lpstr>
      <vt:lpstr>Presentación de PowerPoint</vt:lpstr>
      <vt:lpstr>Structure: Can´t- cannot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BEFORE READING</vt:lpstr>
      <vt:lpstr>While Reading/listening</vt:lpstr>
      <vt:lpstr>After Reading/listening</vt:lpstr>
      <vt:lpstr>ONLINE EXIT TICKET 35  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Equipo Jean Piaget</cp:lastModifiedBy>
  <cp:revision>69</cp:revision>
  <dcterms:created xsi:type="dcterms:W3CDTF">2020-08-03T02:54:47Z</dcterms:created>
  <dcterms:modified xsi:type="dcterms:W3CDTF">2020-11-16T17:09:57Z</dcterms:modified>
</cp:coreProperties>
</file>