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</p:sldMasterIdLst>
  <p:notesMasterIdLst>
    <p:notesMasterId r:id="rId30"/>
  </p:notesMasterIdLst>
  <p:sldIdLst>
    <p:sldId id="298" r:id="rId5"/>
    <p:sldId id="256" r:id="rId6"/>
    <p:sldId id="323" r:id="rId7"/>
    <p:sldId id="371" r:id="rId8"/>
    <p:sldId id="346" r:id="rId9"/>
    <p:sldId id="366" r:id="rId10"/>
    <p:sldId id="301" r:id="rId11"/>
    <p:sldId id="367" r:id="rId12"/>
    <p:sldId id="349" r:id="rId13"/>
    <p:sldId id="353" r:id="rId14"/>
    <p:sldId id="368" r:id="rId15"/>
    <p:sldId id="355" r:id="rId16"/>
    <p:sldId id="327" r:id="rId17"/>
    <p:sldId id="356" r:id="rId18"/>
    <p:sldId id="329" r:id="rId19"/>
    <p:sldId id="357" r:id="rId20"/>
    <p:sldId id="377" r:id="rId21"/>
    <p:sldId id="360" r:id="rId22"/>
    <p:sldId id="372" r:id="rId23"/>
    <p:sldId id="332" r:id="rId24"/>
    <p:sldId id="359" r:id="rId25"/>
    <p:sldId id="373" r:id="rId26"/>
    <p:sldId id="363" r:id="rId27"/>
    <p:sldId id="374" r:id="rId28"/>
    <p:sldId id="365" r:id="rId2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66"/>
    <a:srgbClr val="66FF99"/>
    <a:srgbClr val="79F56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434" autoAdjust="0"/>
  </p:normalViewPr>
  <p:slideViewPr>
    <p:cSldViewPr>
      <p:cViewPr>
        <p:scale>
          <a:sx n="68" d="100"/>
          <a:sy n="68" d="100"/>
        </p:scale>
        <p:origin x="-145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FD12C-10A7-4612-9AC8-65509BFCA43E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4D579C7E-F72E-40C4-B551-EB73C7B4E205}">
      <dgm:prSet phldrT="[Texto]"/>
      <dgm:spPr/>
      <dgm:t>
        <a:bodyPr/>
        <a:lstStyle/>
        <a:p>
          <a:r>
            <a:rPr lang="es-CL" dirty="0"/>
            <a:t>1</a:t>
          </a:r>
        </a:p>
      </dgm:t>
    </dgm:pt>
    <dgm:pt modelId="{3EBEC1A2-41AB-42CA-BF27-006B4207590B}" type="parTrans" cxnId="{59D6DAF0-B16A-43C2-9F53-100A6AAA39E4}">
      <dgm:prSet/>
      <dgm:spPr/>
      <dgm:t>
        <a:bodyPr/>
        <a:lstStyle/>
        <a:p>
          <a:endParaRPr lang="es-CL"/>
        </a:p>
      </dgm:t>
    </dgm:pt>
    <dgm:pt modelId="{EDC8303C-E17A-4253-9AA1-E3DC0D874082}" type="sibTrans" cxnId="{59D6DAF0-B16A-43C2-9F53-100A6AAA39E4}">
      <dgm:prSet/>
      <dgm:spPr/>
      <dgm:t>
        <a:bodyPr/>
        <a:lstStyle/>
        <a:p>
          <a:endParaRPr lang="es-CL"/>
        </a:p>
      </dgm:t>
    </dgm:pt>
    <dgm:pt modelId="{8798432B-0C71-43CC-816E-580FB116F36A}">
      <dgm:prSet phldrT="[Texto]" custT="1"/>
      <dgm:spPr/>
      <dgm:t>
        <a:bodyPr/>
        <a:lstStyle/>
        <a:p>
          <a:r>
            <a:rPr lang="es-CL" sz="2400" dirty="0" smtClean="0"/>
            <a:t>¿Qué acción se necesita al momento de escribir un reportaje?</a:t>
          </a:r>
          <a:endParaRPr lang="es-CL" sz="2400" dirty="0"/>
        </a:p>
      </dgm:t>
    </dgm:pt>
    <dgm:pt modelId="{103CFAE9-0855-49DA-A049-6503BA4C66D9}" type="parTrans" cxnId="{FD7D9339-87B2-408E-BC2E-6E02B3E0F497}">
      <dgm:prSet/>
      <dgm:spPr/>
      <dgm:t>
        <a:bodyPr/>
        <a:lstStyle/>
        <a:p>
          <a:endParaRPr lang="es-CL"/>
        </a:p>
      </dgm:t>
    </dgm:pt>
    <dgm:pt modelId="{F415A733-B0FE-480E-AE93-B2DA47AE4F9A}" type="sibTrans" cxnId="{FD7D9339-87B2-408E-BC2E-6E02B3E0F497}">
      <dgm:prSet/>
      <dgm:spPr/>
      <dgm:t>
        <a:bodyPr/>
        <a:lstStyle/>
        <a:p>
          <a:endParaRPr lang="es-CL"/>
        </a:p>
      </dgm:t>
    </dgm:pt>
    <dgm:pt modelId="{EE9BD389-49EF-488D-9DE9-ECF479B3CEA2}">
      <dgm:prSet phldrT="[Texto]"/>
      <dgm:spPr/>
      <dgm:t>
        <a:bodyPr/>
        <a:lstStyle/>
        <a:p>
          <a:r>
            <a:rPr lang="es-CL" dirty="0"/>
            <a:t>2</a:t>
          </a:r>
        </a:p>
      </dgm:t>
    </dgm:pt>
    <dgm:pt modelId="{80777FEB-E832-47CA-9FC7-CCF55ADBBD7A}" type="parTrans" cxnId="{3A994ED7-4A31-4246-995D-B6DE1D65A8CD}">
      <dgm:prSet/>
      <dgm:spPr/>
      <dgm:t>
        <a:bodyPr/>
        <a:lstStyle/>
        <a:p>
          <a:endParaRPr lang="es-CL"/>
        </a:p>
      </dgm:t>
    </dgm:pt>
    <dgm:pt modelId="{0C1C72F9-0C98-4841-951A-AE0B6473686E}" type="sibTrans" cxnId="{3A994ED7-4A31-4246-995D-B6DE1D65A8CD}">
      <dgm:prSet/>
      <dgm:spPr/>
      <dgm:t>
        <a:bodyPr/>
        <a:lstStyle/>
        <a:p>
          <a:endParaRPr lang="es-CL"/>
        </a:p>
      </dgm:t>
    </dgm:pt>
    <dgm:pt modelId="{C3F89F70-FB03-49AB-B9F0-1B938E523BAC}">
      <dgm:prSet phldrT="[Texto]" custT="1"/>
      <dgm:spPr/>
      <dgm:t>
        <a:bodyPr/>
        <a:lstStyle/>
        <a:p>
          <a:r>
            <a:rPr lang="es-CL" sz="2400" dirty="0" smtClean="0"/>
            <a:t>¿Cuál es tu opinión sobre  el trabajo de los </a:t>
          </a:r>
          <a:r>
            <a:rPr lang="es-CL" sz="2400" dirty="0" err="1" smtClean="0"/>
            <a:t>booktuber</a:t>
          </a:r>
          <a:r>
            <a:rPr lang="es-CL" sz="2400" dirty="0" smtClean="0"/>
            <a:t>? </a:t>
          </a:r>
          <a:endParaRPr lang="es-CL" sz="2400" dirty="0"/>
        </a:p>
      </dgm:t>
    </dgm:pt>
    <dgm:pt modelId="{30E4F61F-7C2C-4A1C-84C0-FCBDA9C40840}" type="parTrans" cxnId="{72BAE919-47B7-4B0D-80FA-B618C940CA6C}">
      <dgm:prSet/>
      <dgm:spPr/>
      <dgm:t>
        <a:bodyPr/>
        <a:lstStyle/>
        <a:p>
          <a:endParaRPr lang="es-CL"/>
        </a:p>
      </dgm:t>
    </dgm:pt>
    <dgm:pt modelId="{7287317B-AB72-4990-9EB6-675048BC4E69}" type="sibTrans" cxnId="{72BAE919-47B7-4B0D-80FA-B618C940CA6C}">
      <dgm:prSet/>
      <dgm:spPr/>
      <dgm:t>
        <a:bodyPr/>
        <a:lstStyle/>
        <a:p>
          <a:endParaRPr lang="es-CL"/>
        </a:p>
      </dgm:t>
    </dgm:pt>
    <dgm:pt modelId="{59DB61B7-7842-4C4D-AD86-B79D81E1B60D}">
      <dgm:prSet phldrT="[Texto]"/>
      <dgm:spPr/>
      <dgm:t>
        <a:bodyPr/>
        <a:lstStyle/>
        <a:p>
          <a:r>
            <a:rPr lang="es-CL" dirty="0"/>
            <a:t>3</a:t>
          </a:r>
        </a:p>
      </dgm:t>
    </dgm:pt>
    <dgm:pt modelId="{A35552CD-5B16-4044-B873-E2376B0BD385}" type="sibTrans" cxnId="{0022E4BD-A3FE-4979-B566-662B16C00CED}">
      <dgm:prSet/>
      <dgm:spPr/>
      <dgm:t>
        <a:bodyPr/>
        <a:lstStyle/>
        <a:p>
          <a:endParaRPr lang="es-CL"/>
        </a:p>
      </dgm:t>
    </dgm:pt>
    <dgm:pt modelId="{FE81349F-0F12-4691-B598-91048D814F67}" type="parTrans" cxnId="{0022E4BD-A3FE-4979-B566-662B16C00CED}">
      <dgm:prSet/>
      <dgm:spPr/>
      <dgm:t>
        <a:bodyPr/>
        <a:lstStyle/>
        <a:p>
          <a:endParaRPr lang="es-CL"/>
        </a:p>
      </dgm:t>
    </dgm:pt>
    <dgm:pt modelId="{4527B843-C012-4F0C-A218-0DD2B1949DF1}">
      <dgm:prSet custT="1"/>
      <dgm:spPr/>
      <dgm:t>
        <a:bodyPr/>
        <a:lstStyle/>
        <a:p>
          <a:r>
            <a:rPr lang="es-CL" sz="2400" dirty="0" smtClean="0"/>
            <a:t>¿Estas de acuerdo ,  con que esta nueva forma de compartir y comprender mejor una lectura ? Argumenta tu respuesta</a:t>
          </a:r>
          <a:endParaRPr lang="es-CL" sz="2400" dirty="0"/>
        </a:p>
      </dgm:t>
    </dgm:pt>
    <dgm:pt modelId="{FAD8ECEC-AE63-4EF8-8C50-3DC7B4BB0A45}" type="parTrans" cxnId="{BBBB9F13-F782-4F2D-AE9D-DFAC25E2AA74}">
      <dgm:prSet/>
      <dgm:spPr/>
    </dgm:pt>
    <dgm:pt modelId="{ABC1ECFE-D360-4309-99E5-82C0529095B6}" type="sibTrans" cxnId="{BBBB9F13-F782-4F2D-AE9D-DFAC25E2AA74}">
      <dgm:prSet/>
      <dgm:spPr/>
    </dgm:pt>
    <dgm:pt modelId="{89A9FFC9-184E-4DB7-A707-4A6C47ACFEC4}" type="pres">
      <dgm:prSet presAssocID="{FB0FD12C-10A7-4612-9AC8-65509BFCA4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481090-3E39-4679-94E7-E33C5AC85F4E}" type="pres">
      <dgm:prSet presAssocID="{4D579C7E-F72E-40C4-B551-EB73C7B4E205}" presName="composite" presStyleCnt="0"/>
      <dgm:spPr/>
    </dgm:pt>
    <dgm:pt modelId="{8AD2BC03-7F71-4224-91C6-70BFEB9DE864}" type="pres">
      <dgm:prSet presAssocID="{4D579C7E-F72E-40C4-B551-EB73C7B4E2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B965C-96AC-4D49-86C4-1B666E07E2AF}" type="pres">
      <dgm:prSet presAssocID="{4D579C7E-F72E-40C4-B551-EB73C7B4E2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17568B-5BE9-4237-A93A-7C8273E54B5A}" type="pres">
      <dgm:prSet presAssocID="{EDC8303C-E17A-4253-9AA1-E3DC0D874082}" presName="sp" presStyleCnt="0"/>
      <dgm:spPr/>
    </dgm:pt>
    <dgm:pt modelId="{C5B8D72F-AC68-47EB-8CFC-14A7219E7FE4}" type="pres">
      <dgm:prSet presAssocID="{EE9BD389-49EF-488D-9DE9-ECF479B3CEA2}" presName="composite" presStyleCnt="0"/>
      <dgm:spPr/>
    </dgm:pt>
    <dgm:pt modelId="{918F7045-2CE9-4593-8B30-066CAF734A87}" type="pres">
      <dgm:prSet presAssocID="{EE9BD389-49EF-488D-9DE9-ECF479B3CE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725625-1AB8-40AD-A3DB-AD9D59234FE5}" type="pres">
      <dgm:prSet presAssocID="{EE9BD389-49EF-488D-9DE9-ECF479B3CEA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720889-D019-4DDF-B65E-16E8856BD04C}" type="pres">
      <dgm:prSet presAssocID="{0C1C72F9-0C98-4841-951A-AE0B6473686E}" presName="sp" presStyleCnt="0"/>
      <dgm:spPr/>
    </dgm:pt>
    <dgm:pt modelId="{B022CC0B-8402-4E75-BBDF-F6709A037D18}" type="pres">
      <dgm:prSet presAssocID="{59DB61B7-7842-4C4D-AD86-B79D81E1B60D}" presName="composite" presStyleCnt="0"/>
      <dgm:spPr/>
    </dgm:pt>
    <dgm:pt modelId="{028966DF-2D4A-4792-8718-F7B4D4CA19C1}" type="pres">
      <dgm:prSet presAssocID="{59DB61B7-7842-4C4D-AD86-B79D81E1B6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8A3ADD-36A1-4A29-83E6-2CEDF312EA51}" type="pres">
      <dgm:prSet presAssocID="{59DB61B7-7842-4C4D-AD86-B79D81E1B6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D7D9339-87B2-408E-BC2E-6E02B3E0F497}" srcId="{4D579C7E-F72E-40C4-B551-EB73C7B4E205}" destId="{8798432B-0C71-43CC-816E-580FB116F36A}" srcOrd="0" destOrd="0" parTransId="{103CFAE9-0855-49DA-A049-6503BA4C66D9}" sibTransId="{F415A733-B0FE-480E-AE93-B2DA47AE4F9A}"/>
    <dgm:cxn modelId="{A7D42330-D97F-49D6-B72B-AF8D8601AD82}" type="presOf" srcId="{EE9BD389-49EF-488D-9DE9-ECF479B3CEA2}" destId="{918F7045-2CE9-4593-8B30-066CAF734A87}" srcOrd="0" destOrd="0" presId="urn:microsoft.com/office/officeart/2005/8/layout/chevron2"/>
    <dgm:cxn modelId="{B5C017D8-6B61-4303-866D-26A85BE505CC}" type="presOf" srcId="{4D579C7E-F72E-40C4-B551-EB73C7B4E205}" destId="{8AD2BC03-7F71-4224-91C6-70BFEB9DE864}" srcOrd="0" destOrd="0" presId="urn:microsoft.com/office/officeart/2005/8/layout/chevron2"/>
    <dgm:cxn modelId="{6E6D7E65-1A82-4F04-81F4-C8F33DE11A9B}" type="presOf" srcId="{4527B843-C012-4F0C-A218-0DD2B1949DF1}" destId="{D2725625-1AB8-40AD-A3DB-AD9D59234FE5}" srcOrd="0" destOrd="0" presId="urn:microsoft.com/office/officeart/2005/8/layout/chevron2"/>
    <dgm:cxn modelId="{8BE649B4-D2EA-4CF0-85E8-D07B4A732BC2}" type="presOf" srcId="{8798432B-0C71-43CC-816E-580FB116F36A}" destId="{F65B965C-96AC-4D49-86C4-1B666E07E2AF}" srcOrd="0" destOrd="0" presId="urn:microsoft.com/office/officeart/2005/8/layout/chevron2"/>
    <dgm:cxn modelId="{B8D42E58-507A-4230-A63A-C08B2371297F}" type="presOf" srcId="{FB0FD12C-10A7-4612-9AC8-65509BFCA43E}" destId="{89A9FFC9-184E-4DB7-A707-4A6C47ACFEC4}" srcOrd="0" destOrd="0" presId="urn:microsoft.com/office/officeart/2005/8/layout/chevron2"/>
    <dgm:cxn modelId="{E04ADA97-417C-4549-9A40-3F9763D11C71}" type="presOf" srcId="{59DB61B7-7842-4C4D-AD86-B79D81E1B60D}" destId="{028966DF-2D4A-4792-8718-F7B4D4CA19C1}" srcOrd="0" destOrd="0" presId="urn:microsoft.com/office/officeart/2005/8/layout/chevron2"/>
    <dgm:cxn modelId="{BBBB9F13-F782-4F2D-AE9D-DFAC25E2AA74}" srcId="{EE9BD389-49EF-488D-9DE9-ECF479B3CEA2}" destId="{4527B843-C012-4F0C-A218-0DD2B1949DF1}" srcOrd="0" destOrd="0" parTransId="{FAD8ECEC-AE63-4EF8-8C50-3DC7B4BB0A45}" sibTransId="{ABC1ECFE-D360-4309-99E5-82C0529095B6}"/>
    <dgm:cxn modelId="{FF3C2ECB-F1C3-463B-9793-737473010C81}" type="presOf" srcId="{C3F89F70-FB03-49AB-B9F0-1B938E523BAC}" destId="{B18A3ADD-36A1-4A29-83E6-2CEDF312EA51}" srcOrd="0" destOrd="0" presId="urn:microsoft.com/office/officeart/2005/8/layout/chevron2"/>
    <dgm:cxn modelId="{59D6DAF0-B16A-43C2-9F53-100A6AAA39E4}" srcId="{FB0FD12C-10A7-4612-9AC8-65509BFCA43E}" destId="{4D579C7E-F72E-40C4-B551-EB73C7B4E205}" srcOrd="0" destOrd="0" parTransId="{3EBEC1A2-41AB-42CA-BF27-006B4207590B}" sibTransId="{EDC8303C-E17A-4253-9AA1-E3DC0D874082}"/>
    <dgm:cxn modelId="{3A994ED7-4A31-4246-995D-B6DE1D65A8CD}" srcId="{FB0FD12C-10A7-4612-9AC8-65509BFCA43E}" destId="{EE9BD389-49EF-488D-9DE9-ECF479B3CEA2}" srcOrd="1" destOrd="0" parTransId="{80777FEB-E832-47CA-9FC7-CCF55ADBBD7A}" sibTransId="{0C1C72F9-0C98-4841-951A-AE0B6473686E}"/>
    <dgm:cxn modelId="{72BAE919-47B7-4B0D-80FA-B618C940CA6C}" srcId="{59DB61B7-7842-4C4D-AD86-B79D81E1B60D}" destId="{C3F89F70-FB03-49AB-B9F0-1B938E523BAC}" srcOrd="0" destOrd="0" parTransId="{30E4F61F-7C2C-4A1C-84C0-FCBDA9C40840}" sibTransId="{7287317B-AB72-4990-9EB6-675048BC4E69}"/>
    <dgm:cxn modelId="{0022E4BD-A3FE-4979-B566-662B16C00CED}" srcId="{FB0FD12C-10A7-4612-9AC8-65509BFCA43E}" destId="{59DB61B7-7842-4C4D-AD86-B79D81E1B60D}" srcOrd="2" destOrd="0" parTransId="{FE81349F-0F12-4691-B598-91048D814F67}" sibTransId="{A35552CD-5B16-4044-B873-E2376B0BD385}"/>
    <dgm:cxn modelId="{BD393037-ADAC-42A8-B70E-9D51DB7DC53C}" type="presParOf" srcId="{89A9FFC9-184E-4DB7-A707-4A6C47ACFEC4}" destId="{DF481090-3E39-4679-94E7-E33C5AC85F4E}" srcOrd="0" destOrd="0" presId="urn:microsoft.com/office/officeart/2005/8/layout/chevron2"/>
    <dgm:cxn modelId="{217CB014-5596-4891-82EF-0B18A32EFA1B}" type="presParOf" srcId="{DF481090-3E39-4679-94E7-E33C5AC85F4E}" destId="{8AD2BC03-7F71-4224-91C6-70BFEB9DE864}" srcOrd="0" destOrd="0" presId="urn:microsoft.com/office/officeart/2005/8/layout/chevron2"/>
    <dgm:cxn modelId="{A15A3206-769B-41D1-84FA-67CCA0C5D6B7}" type="presParOf" srcId="{DF481090-3E39-4679-94E7-E33C5AC85F4E}" destId="{F65B965C-96AC-4D49-86C4-1B666E07E2AF}" srcOrd="1" destOrd="0" presId="urn:microsoft.com/office/officeart/2005/8/layout/chevron2"/>
    <dgm:cxn modelId="{045B392B-3B89-4D7F-854E-49CAB17045ED}" type="presParOf" srcId="{89A9FFC9-184E-4DB7-A707-4A6C47ACFEC4}" destId="{1117568B-5BE9-4237-A93A-7C8273E54B5A}" srcOrd="1" destOrd="0" presId="urn:microsoft.com/office/officeart/2005/8/layout/chevron2"/>
    <dgm:cxn modelId="{722FF2C1-8F52-40CE-B1EB-57273B897110}" type="presParOf" srcId="{89A9FFC9-184E-4DB7-A707-4A6C47ACFEC4}" destId="{C5B8D72F-AC68-47EB-8CFC-14A7219E7FE4}" srcOrd="2" destOrd="0" presId="urn:microsoft.com/office/officeart/2005/8/layout/chevron2"/>
    <dgm:cxn modelId="{073B1F96-6CC8-45CD-97E2-DEF310097712}" type="presParOf" srcId="{C5B8D72F-AC68-47EB-8CFC-14A7219E7FE4}" destId="{918F7045-2CE9-4593-8B30-066CAF734A87}" srcOrd="0" destOrd="0" presId="urn:microsoft.com/office/officeart/2005/8/layout/chevron2"/>
    <dgm:cxn modelId="{5DB489F9-15B5-48AF-AFCB-0B16F362EECC}" type="presParOf" srcId="{C5B8D72F-AC68-47EB-8CFC-14A7219E7FE4}" destId="{D2725625-1AB8-40AD-A3DB-AD9D59234FE5}" srcOrd="1" destOrd="0" presId="urn:microsoft.com/office/officeart/2005/8/layout/chevron2"/>
    <dgm:cxn modelId="{1253EB82-DC9F-4640-BE9F-AFF3F4119E8F}" type="presParOf" srcId="{89A9FFC9-184E-4DB7-A707-4A6C47ACFEC4}" destId="{B1720889-D019-4DDF-B65E-16E8856BD04C}" srcOrd="3" destOrd="0" presId="urn:microsoft.com/office/officeart/2005/8/layout/chevron2"/>
    <dgm:cxn modelId="{226314CF-5E57-4108-991A-F2D0FEF15E1A}" type="presParOf" srcId="{89A9FFC9-184E-4DB7-A707-4A6C47ACFEC4}" destId="{B022CC0B-8402-4E75-BBDF-F6709A037D18}" srcOrd="4" destOrd="0" presId="urn:microsoft.com/office/officeart/2005/8/layout/chevron2"/>
    <dgm:cxn modelId="{01C1A3D8-6537-4D22-A7F2-520677D26EF4}" type="presParOf" srcId="{B022CC0B-8402-4E75-BBDF-F6709A037D18}" destId="{028966DF-2D4A-4792-8718-F7B4D4CA19C1}" srcOrd="0" destOrd="0" presId="urn:microsoft.com/office/officeart/2005/8/layout/chevron2"/>
    <dgm:cxn modelId="{D57AF75C-36B6-4CE6-9FA4-5C5AF89E2BD8}" type="presParOf" srcId="{B022CC0B-8402-4E75-BBDF-F6709A037D18}" destId="{B18A3ADD-36A1-4A29-83E6-2CEDF312EA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FD12C-10A7-4612-9AC8-65509BFCA43E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4D579C7E-F72E-40C4-B551-EB73C7B4E205}">
      <dgm:prSet phldrT="[Texto]"/>
      <dgm:spPr/>
      <dgm:t>
        <a:bodyPr/>
        <a:lstStyle/>
        <a:p>
          <a:r>
            <a:rPr lang="es-CL" dirty="0"/>
            <a:t>1</a:t>
          </a:r>
        </a:p>
      </dgm:t>
    </dgm:pt>
    <dgm:pt modelId="{3EBEC1A2-41AB-42CA-BF27-006B4207590B}" type="parTrans" cxnId="{59D6DAF0-B16A-43C2-9F53-100A6AAA39E4}">
      <dgm:prSet/>
      <dgm:spPr/>
      <dgm:t>
        <a:bodyPr/>
        <a:lstStyle/>
        <a:p>
          <a:endParaRPr lang="es-CL"/>
        </a:p>
      </dgm:t>
    </dgm:pt>
    <dgm:pt modelId="{EDC8303C-E17A-4253-9AA1-E3DC0D874082}" type="sibTrans" cxnId="{59D6DAF0-B16A-43C2-9F53-100A6AAA39E4}">
      <dgm:prSet/>
      <dgm:spPr/>
      <dgm:t>
        <a:bodyPr/>
        <a:lstStyle/>
        <a:p>
          <a:endParaRPr lang="es-CL"/>
        </a:p>
      </dgm:t>
    </dgm:pt>
    <dgm:pt modelId="{8798432B-0C71-43CC-816E-580FB116F36A}">
      <dgm:prSet phldrT="[Texto]"/>
      <dgm:spPr/>
      <dgm:t>
        <a:bodyPr/>
        <a:lstStyle/>
        <a:p>
          <a:r>
            <a:rPr lang="es-CL" dirty="0" smtClean="0"/>
            <a:t>¿Qué característica debe tener el tema escogido para escribir un reportaje?</a:t>
          </a:r>
          <a:endParaRPr lang="es-CL" dirty="0"/>
        </a:p>
      </dgm:t>
    </dgm:pt>
    <dgm:pt modelId="{103CFAE9-0855-49DA-A049-6503BA4C66D9}" type="parTrans" cxnId="{FD7D9339-87B2-408E-BC2E-6E02B3E0F497}">
      <dgm:prSet/>
      <dgm:spPr/>
      <dgm:t>
        <a:bodyPr/>
        <a:lstStyle/>
        <a:p>
          <a:endParaRPr lang="es-CL"/>
        </a:p>
      </dgm:t>
    </dgm:pt>
    <dgm:pt modelId="{F415A733-B0FE-480E-AE93-B2DA47AE4F9A}" type="sibTrans" cxnId="{FD7D9339-87B2-408E-BC2E-6E02B3E0F497}">
      <dgm:prSet/>
      <dgm:spPr/>
      <dgm:t>
        <a:bodyPr/>
        <a:lstStyle/>
        <a:p>
          <a:endParaRPr lang="es-CL"/>
        </a:p>
      </dgm:t>
    </dgm:pt>
    <dgm:pt modelId="{EE9BD389-49EF-488D-9DE9-ECF479B3CEA2}">
      <dgm:prSet phldrT="[Texto]"/>
      <dgm:spPr/>
      <dgm:t>
        <a:bodyPr/>
        <a:lstStyle/>
        <a:p>
          <a:r>
            <a:rPr lang="es-CL" dirty="0"/>
            <a:t>2</a:t>
          </a:r>
        </a:p>
      </dgm:t>
    </dgm:pt>
    <dgm:pt modelId="{80777FEB-E832-47CA-9FC7-CCF55ADBBD7A}" type="parTrans" cxnId="{3A994ED7-4A31-4246-995D-B6DE1D65A8CD}">
      <dgm:prSet/>
      <dgm:spPr/>
      <dgm:t>
        <a:bodyPr/>
        <a:lstStyle/>
        <a:p>
          <a:endParaRPr lang="es-CL"/>
        </a:p>
      </dgm:t>
    </dgm:pt>
    <dgm:pt modelId="{0C1C72F9-0C98-4841-951A-AE0B6473686E}" type="sibTrans" cxnId="{3A994ED7-4A31-4246-995D-B6DE1D65A8CD}">
      <dgm:prSet/>
      <dgm:spPr/>
      <dgm:t>
        <a:bodyPr/>
        <a:lstStyle/>
        <a:p>
          <a:endParaRPr lang="es-CL"/>
        </a:p>
      </dgm:t>
    </dgm:pt>
    <dgm:pt modelId="{84EDCAE2-68D8-466F-BC3F-D45CFC915173}">
      <dgm:prSet phldrT="[Texto]"/>
      <dgm:spPr/>
      <dgm:t>
        <a:bodyPr/>
        <a:lstStyle/>
        <a:p>
          <a:r>
            <a:rPr lang="es-CL" dirty="0" smtClean="0"/>
            <a:t>¿Cuáles son los aspectos qué debes considerar al momento de reunir la información para un reportaje?</a:t>
          </a:r>
          <a:endParaRPr lang="es-CL" dirty="0"/>
        </a:p>
      </dgm:t>
    </dgm:pt>
    <dgm:pt modelId="{B1113DE2-A6E0-4748-B714-666A568CA5E2}" type="parTrans" cxnId="{C1358775-B96C-4532-979D-B21C4E957A35}">
      <dgm:prSet/>
      <dgm:spPr/>
      <dgm:t>
        <a:bodyPr/>
        <a:lstStyle/>
        <a:p>
          <a:endParaRPr lang="es-CL"/>
        </a:p>
      </dgm:t>
    </dgm:pt>
    <dgm:pt modelId="{614C9CBA-3A13-4ADA-81C7-8528CCB8F1FF}" type="sibTrans" cxnId="{C1358775-B96C-4532-979D-B21C4E957A35}">
      <dgm:prSet/>
      <dgm:spPr/>
      <dgm:t>
        <a:bodyPr/>
        <a:lstStyle/>
        <a:p>
          <a:endParaRPr lang="es-CL"/>
        </a:p>
      </dgm:t>
    </dgm:pt>
    <dgm:pt modelId="{59DB61B7-7842-4C4D-AD86-B79D81E1B60D}">
      <dgm:prSet phldrT="[Texto]"/>
      <dgm:spPr/>
      <dgm:t>
        <a:bodyPr/>
        <a:lstStyle/>
        <a:p>
          <a:r>
            <a:rPr lang="es-CL" dirty="0"/>
            <a:t>3</a:t>
          </a:r>
        </a:p>
      </dgm:t>
    </dgm:pt>
    <dgm:pt modelId="{FE81349F-0F12-4691-B598-91048D814F67}" type="parTrans" cxnId="{0022E4BD-A3FE-4979-B566-662B16C00CED}">
      <dgm:prSet/>
      <dgm:spPr/>
      <dgm:t>
        <a:bodyPr/>
        <a:lstStyle/>
        <a:p>
          <a:endParaRPr lang="es-CL"/>
        </a:p>
      </dgm:t>
    </dgm:pt>
    <dgm:pt modelId="{A35552CD-5B16-4044-B873-E2376B0BD385}" type="sibTrans" cxnId="{0022E4BD-A3FE-4979-B566-662B16C00CED}">
      <dgm:prSet/>
      <dgm:spPr/>
      <dgm:t>
        <a:bodyPr/>
        <a:lstStyle/>
        <a:p>
          <a:endParaRPr lang="es-CL"/>
        </a:p>
      </dgm:t>
    </dgm:pt>
    <dgm:pt modelId="{C3F89F70-FB03-49AB-B9F0-1B938E523BAC}">
      <dgm:prSet phldrT="[Texto]"/>
      <dgm:spPr/>
      <dgm:t>
        <a:bodyPr/>
        <a:lstStyle/>
        <a:p>
          <a:r>
            <a:rPr lang="es-CL" dirty="0" smtClean="0"/>
            <a:t>¿Cómo podrías comprobar que tu reportaje cumple la expectativa de causar interés para el lector?  </a:t>
          </a:r>
          <a:endParaRPr lang="es-CL" dirty="0"/>
        </a:p>
      </dgm:t>
    </dgm:pt>
    <dgm:pt modelId="{30E4F61F-7C2C-4A1C-84C0-FCBDA9C40840}" type="parTrans" cxnId="{72BAE919-47B7-4B0D-80FA-B618C940CA6C}">
      <dgm:prSet/>
      <dgm:spPr/>
      <dgm:t>
        <a:bodyPr/>
        <a:lstStyle/>
        <a:p>
          <a:endParaRPr lang="es-CL"/>
        </a:p>
      </dgm:t>
    </dgm:pt>
    <dgm:pt modelId="{7287317B-AB72-4990-9EB6-675048BC4E69}" type="sibTrans" cxnId="{72BAE919-47B7-4B0D-80FA-B618C940CA6C}">
      <dgm:prSet/>
      <dgm:spPr/>
      <dgm:t>
        <a:bodyPr/>
        <a:lstStyle/>
        <a:p>
          <a:endParaRPr lang="es-CL"/>
        </a:p>
      </dgm:t>
    </dgm:pt>
    <dgm:pt modelId="{89A9FFC9-184E-4DB7-A707-4A6C47ACFEC4}" type="pres">
      <dgm:prSet presAssocID="{FB0FD12C-10A7-4612-9AC8-65509BFCA4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F481090-3E39-4679-94E7-E33C5AC85F4E}" type="pres">
      <dgm:prSet presAssocID="{4D579C7E-F72E-40C4-B551-EB73C7B4E205}" presName="composite" presStyleCnt="0"/>
      <dgm:spPr/>
    </dgm:pt>
    <dgm:pt modelId="{8AD2BC03-7F71-4224-91C6-70BFEB9DE864}" type="pres">
      <dgm:prSet presAssocID="{4D579C7E-F72E-40C4-B551-EB73C7B4E2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B965C-96AC-4D49-86C4-1B666E07E2AF}" type="pres">
      <dgm:prSet presAssocID="{4D579C7E-F72E-40C4-B551-EB73C7B4E2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17568B-5BE9-4237-A93A-7C8273E54B5A}" type="pres">
      <dgm:prSet presAssocID="{EDC8303C-E17A-4253-9AA1-E3DC0D874082}" presName="sp" presStyleCnt="0"/>
      <dgm:spPr/>
    </dgm:pt>
    <dgm:pt modelId="{C5B8D72F-AC68-47EB-8CFC-14A7219E7FE4}" type="pres">
      <dgm:prSet presAssocID="{EE9BD389-49EF-488D-9DE9-ECF479B3CEA2}" presName="composite" presStyleCnt="0"/>
      <dgm:spPr/>
    </dgm:pt>
    <dgm:pt modelId="{918F7045-2CE9-4593-8B30-066CAF734A87}" type="pres">
      <dgm:prSet presAssocID="{EE9BD389-49EF-488D-9DE9-ECF479B3CEA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2725625-1AB8-40AD-A3DB-AD9D59234FE5}" type="pres">
      <dgm:prSet presAssocID="{EE9BD389-49EF-488D-9DE9-ECF479B3CEA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720889-D019-4DDF-B65E-16E8856BD04C}" type="pres">
      <dgm:prSet presAssocID="{0C1C72F9-0C98-4841-951A-AE0B6473686E}" presName="sp" presStyleCnt="0"/>
      <dgm:spPr/>
    </dgm:pt>
    <dgm:pt modelId="{B022CC0B-8402-4E75-BBDF-F6709A037D18}" type="pres">
      <dgm:prSet presAssocID="{59DB61B7-7842-4C4D-AD86-B79D81E1B60D}" presName="composite" presStyleCnt="0"/>
      <dgm:spPr/>
    </dgm:pt>
    <dgm:pt modelId="{028966DF-2D4A-4792-8718-F7B4D4CA19C1}" type="pres">
      <dgm:prSet presAssocID="{59DB61B7-7842-4C4D-AD86-B79D81E1B6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8A3ADD-36A1-4A29-83E6-2CEDF312EA51}" type="pres">
      <dgm:prSet presAssocID="{59DB61B7-7842-4C4D-AD86-B79D81E1B6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2BAE919-47B7-4B0D-80FA-B618C940CA6C}" srcId="{59DB61B7-7842-4C4D-AD86-B79D81E1B60D}" destId="{C3F89F70-FB03-49AB-B9F0-1B938E523BAC}" srcOrd="0" destOrd="0" parTransId="{30E4F61F-7C2C-4A1C-84C0-FCBDA9C40840}" sibTransId="{7287317B-AB72-4990-9EB6-675048BC4E69}"/>
    <dgm:cxn modelId="{A7DB20D1-372F-4CCE-92D8-6AA80113E5D2}" type="presOf" srcId="{4D579C7E-F72E-40C4-B551-EB73C7B4E205}" destId="{8AD2BC03-7F71-4224-91C6-70BFEB9DE864}" srcOrd="0" destOrd="0" presId="urn:microsoft.com/office/officeart/2005/8/layout/chevron2"/>
    <dgm:cxn modelId="{FD7D9339-87B2-408E-BC2E-6E02B3E0F497}" srcId="{4D579C7E-F72E-40C4-B551-EB73C7B4E205}" destId="{8798432B-0C71-43CC-816E-580FB116F36A}" srcOrd="0" destOrd="0" parTransId="{103CFAE9-0855-49DA-A049-6503BA4C66D9}" sibTransId="{F415A733-B0FE-480E-AE93-B2DA47AE4F9A}"/>
    <dgm:cxn modelId="{4D28F2E7-5A73-4139-95D2-70F1932C9109}" type="presOf" srcId="{84EDCAE2-68D8-466F-BC3F-D45CFC915173}" destId="{D2725625-1AB8-40AD-A3DB-AD9D59234FE5}" srcOrd="0" destOrd="0" presId="urn:microsoft.com/office/officeart/2005/8/layout/chevron2"/>
    <dgm:cxn modelId="{59D6DAF0-B16A-43C2-9F53-100A6AAA39E4}" srcId="{FB0FD12C-10A7-4612-9AC8-65509BFCA43E}" destId="{4D579C7E-F72E-40C4-B551-EB73C7B4E205}" srcOrd="0" destOrd="0" parTransId="{3EBEC1A2-41AB-42CA-BF27-006B4207590B}" sibTransId="{EDC8303C-E17A-4253-9AA1-E3DC0D874082}"/>
    <dgm:cxn modelId="{019A854F-3827-453C-9A9A-068A5F5553DD}" type="presOf" srcId="{FB0FD12C-10A7-4612-9AC8-65509BFCA43E}" destId="{89A9FFC9-184E-4DB7-A707-4A6C47ACFEC4}" srcOrd="0" destOrd="0" presId="urn:microsoft.com/office/officeart/2005/8/layout/chevron2"/>
    <dgm:cxn modelId="{C1358775-B96C-4532-979D-B21C4E957A35}" srcId="{EE9BD389-49EF-488D-9DE9-ECF479B3CEA2}" destId="{84EDCAE2-68D8-466F-BC3F-D45CFC915173}" srcOrd="0" destOrd="0" parTransId="{B1113DE2-A6E0-4748-B714-666A568CA5E2}" sibTransId="{614C9CBA-3A13-4ADA-81C7-8528CCB8F1FF}"/>
    <dgm:cxn modelId="{D94E5347-AC47-4DB8-A33F-C8D2DC7281DF}" type="presOf" srcId="{59DB61B7-7842-4C4D-AD86-B79D81E1B60D}" destId="{028966DF-2D4A-4792-8718-F7B4D4CA19C1}" srcOrd="0" destOrd="0" presId="urn:microsoft.com/office/officeart/2005/8/layout/chevron2"/>
    <dgm:cxn modelId="{A1DA1A88-CBB2-484F-AFCD-2C1FCFE04BD1}" type="presOf" srcId="{8798432B-0C71-43CC-816E-580FB116F36A}" destId="{F65B965C-96AC-4D49-86C4-1B666E07E2AF}" srcOrd="0" destOrd="0" presId="urn:microsoft.com/office/officeart/2005/8/layout/chevron2"/>
    <dgm:cxn modelId="{1EB92C74-0304-4C6D-AD8B-EC35D5C723A5}" type="presOf" srcId="{EE9BD389-49EF-488D-9DE9-ECF479B3CEA2}" destId="{918F7045-2CE9-4593-8B30-066CAF734A87}" srcOrd="0" destOrd="0" presId="urn:microsoft.com/office/officeart/2005/8/layout/chevron2"/>
    <dgm:cxn modelId="{0022E4BD-A3FE-4979-B566-662B16C00CED}" srcId="{FB0FD12C-10A7-4612-9AC8-65509BFCA43E}" destId="{59DB61B7-7842-4C4D-AD86-B79D81E1B60D}" srcOrd="2" destOrd="0" parTransId="{FE81349F-0F12-4691-B598-91048D814F67}" sibTransId="{A35552CD-5B16-4044-B873-E2376B0BD385}"/>
    <dgm:cxn modelId="{3A994ED7-4A31-4246-995D-B6DE1D65A8CD}" srcId="{FB0FD12C-10A7-4612-9AC8-65509BFCA43E}" destId="{EE9BD389-49EF-488D-9DE9-ECF479B3CEA2}" srcOrd="1" destOrd="0" parTransId="{80777FEB-E832-47CA-9FC7-CCF55ADBBD7A}" sibTransId="{0C1C72F9-0C98-4841-951A-AE0B6473686E}"/>
    <dgm:cxn modelId="{F6F32A7B-FDA5-40BE-BBEF-B3CD221E6130}" type="presOf" srcId="{C3F89F70-FB03-49AB-B9F0-1B938E523BAC}" destId="{B18A3ADD-36A1-4A29-83E6-2CEDF312EA51}" srcOrd="0" destOrd="0" presId="urn:microsoft.com/office/officeart/2005/8/layout/chevron2"/>
    <dgm:cxn modelId="{0F4637EB-DD7D-4F66-AA52-A90B1D4A6334}" type="presParOf" srcId="{89A9FFC9-184E-4DB7-A707-4A6C47ACFEC4}" destId="{DF481090-3E39-4679-94E7-E33C5AC85F4E}" srcOrd="0" destOrd="0" presId="urn:microsoft.com/office/officeart/2005/8/layout/chevron2"/>
    <dgm:cxn modelId="{97CFF4D1-E2F4-41E2-A8CF-F405E10603EE}" type="presParOf" srcId="{DF481090-3E39-4679-94E7-E33C5AC85F4E}" destId="{8AD2BC03-7F71-4224-91C6-70BFEB9DE864}" srcOrd="0" destOrd="0" presId="urn:microsoft.com/office/officeart/2005/8/layout/chevron2"/>
    <dgm:cxn modelId="{76C0BBA0-08CB-471E-8095-5EA7A1A5DB0F}" type="presParOf" srcId="{DF481090-3E39-4679-94E7-E33C5AC85F4E}" destId="{F65B965C-96AC-4D49-86C4-1B666E07E2AF}" srcOrd="1" destOrd="0" presId="urn:microsoft.com/office/officeart/2005/8/layout/chevron2"/>
    <dgm:cxn modelId="{1F584079-3A3A-4938-BFAD-7B09B5C094F9}" type="presParOf" srcId="{89A9FFC9-184E-4DB7-A707-4A6C47ACFEC4}" destId="{1117568B-5BE9-4237-A93A-7C8273E54B5A}" srcOrd="1" destOrd="0" presId="urn:microsoft.com/office/officeart/2005/8/layout/chevron2"/>
    <dgm:cxn modelId="{27A2726B-6E5D-4C72-ABD5-E20ADBB23717}" type="presParOf" srcId="{89A9FFC9-184E-4DB7-A707-4A6C47ACFEC4}" destId="{C5B8D72F-AC68-47EB-8CFC-14A7219E7FE4}" srcOrd="2" destOrd="0" presId="urn:microsoft.com/office/officeart/2005/8/layout/chevron2"/>
    <dgm:cxn modelId="{0BA06D7B-9DA5-48C6-840F-30C1D31EBE8A}" type="presParOf" srcId="{C5B8D72F-AC68-47EB-8CFC-14A7219E7FE4}" destId="{918F7045-2CE9-4593-8B30-066CAF734A87}" srcOrd="0" destOrd="0" presId="urn:microsoft.com/office/officeart/2005/8/layout/chevron2"/>
    <dgm:cxn modelId="{3AD758C0-E315-41F0-AB72-A2A3E0BBADAE}" type="presParOf" srcId="{C5B8D72F-AC68-47EB-8CFC-14A7219E7FE4}" destId="{D2725625-1AB8-40AD-A3DB-AD9D59234FE5}" srcOrd="1" destOrd="0" presId="urn:microsoft.com/office/officeart/2005/8/layout/chevron2"/>
    <dgm:cxn modelId="{6EF83332-AE08-49BD-9135-B77A87D47EFC}" type="presParOf" srcId="{89A9FFC9-184E-4DB7-A707-4A6C47ACFEC4}" destId="{B1720889-D019-4DDF-B65E-16E8856BD04C}" srcOrd="3" destOrd="0" presId="urn:microsoft.com/office/officeart/2005/8/layout/chevron2"/>
    <dgm:cxn modelId="{08A622D9-F957-4C11-940F-0BC3E5F60972}" type="presParOf" srcId="{89A9FFC9-184E-4DB7-A707-4A6C47ACFEC4}" destId="{B022CC0B-8402-4E75-BBDF-F6709A037D18}" srcOrd="4" destOrd="0" presId="urn:microsoft.com/office/officeart/2005/8/layout/chevron2"/>
    <dgm:cxn modelId="{1F3985A0-36EA-4031-A8A7-28AD1F4D52C3}" type="presParOf" srcId="{B022CC0B-8402-4E75-BBDF-F6709A037D18}" destId="{028966DF-2D4A-4792-8718-F7B4D4CA19C1}" srcOrd="0" destOrd="0" presId="urn:microsoft.com/office/officeart/2005/8/layout/chevron2"/>
    <dgm:cxn modelId="{CA42D3A5-6AC9-41E0-A73B-A3B383DDAC59}" type="presParOf" srcId="{B022CC0B-8402-4E75-BBDF-F6709A037D18}" destId="{B18A3ADD-36A1-4A29-83E6-2CEDF312EA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2BC03-7F71-4224-91C6-70BFEB9DE864}">
      <dsp:nvSpPr>
        <dsp:cNvPr id="0" name=""/>
        <dsp:cNvSpPr/>
      </dsp:nvSpPr>
      <dsp:spPr>
        <a:xfrm rot="5400000">
          <a:off x="-245395" y="248052"/>
          <a:ext cx="1635968" cy="11451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1</a:t>
          </a:r>
        </a:p>
      </dsp:txBody>
      <dsp:txXfrm rot="-5400000">
        <a:off x="1" y="575246"/>
        <a:ext cx="1145177" cy="490791"/>
      </dsp:txXfrm>
    </dsp:sp>
    <dsp:sp modelId="{F65B965C-96AC-4D49-86C4-1B666E07E2AF}">
      <dsp:nvSpPr>
        <dsp:cNvPr id="0" name=""/>
        <dsp:cNvSpPr/>
      </dsp:nvSpPr>
      <dsp:spPr>
        <a:xfrm rot="5400000">
          <a:off x="4155699" y="-3007863"/>
          <a:ext cx="1063379" cy="708442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¿Qué acción se necesita al momento de escribir un reportaje?</a:t>
          </a:r>
          <a:endParaRPr lang="es-CL" sz="2400" kern="1200" dirty="0"/>
        </a:p>
      </dsp:txBody>
      <dsp:txXfrm rot="-5400000">
        <a:off x="1145178" y="54568"/>
        <a:ext cx="7032512" cy="959559"/>
      </dsp:txXfrm>
    </dsp:sp>
    <dsp:sp modelId="{918F7045-2CE9-4593-8B30-066CAF734A87}">
      <dsp:nvSpPr>
        <dsp:cNvPr id="0" name=""/>
        <dsp:cNvSpPr/>
      </dsp:nvSpPr>
      <dsp:spPr>
        <a:xfrm rot="5400000">
          <a:off x="-245395" y="1690392"/>
          <a:ext cx="1635968" cy="11451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2</a:t>
          </a:r>
        </a:p>
      </dsp:txBody>
      <dsp:txXfrm rot="-5400000">
        <a:off x="1" y="2017586"/>
        <a:ext cx="1145177" cy="490791"/>
      </dsp:txXfrm>
    </dsp:sp>
    <dsp:sp modelId="{D2725625-1AB8-40AD-A3DB-AD9D59234FE5}">
      <dsp:nvSpPr>
        <dsp:cNvPr id="0" name=""/>
        <dsp:cNvSpPr/>
      </dsp:nvSpPr>
      <dsp:spPr>
        <a:xfrm rot="5400000">
          <a:off x="4155699" y="-1565524"/>
          <a:ext cx="1063379" cy="708442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¿Estas de acuerdo ,  con que esta nueva forma de compartir y comprender mejor una lectura ? Argumenta tu respuesta</a:t>
          </a:r>
          <a:endParaRPr lang="es-CL" sz="2400" kern="1200" dirty="0"/>
        </a:p>
      </dsp:txBody>
      <dsp:txXfrm rot="-5400000">
        <a:off x="1145178" y="1496907"/>
        <a:ext cx="7032512" cy="959559"/>
      </dsp:txXfrm>
    </dsp:sp>
    <dsp:sp modelId="{028966DF-2D4A-4792-8718-F7B4D4CA19C1}">
      <dsp:nvSpPr>
        <dsp:cNvPr id="0" name=""/>
        <dsp:cNvSpPr/>
      </dsp:nvSpPr>
      <dsp:spPr>
        <a:xfrm rot="5400000">
          <a:off x="-245395" y="3132732"/>
          <a:ext cx="1635968" cy="11451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3</a:t>
          </a:r>
        </a:p>
      </dsp:txBody>
      <dsp:txXfrm rot="-5400000">
        <a:off x="1" y="3459926"/>
        <a:ext cx="1145177" cy="490791"/>
      </dsp:txXfrm>
    </dsp:sp>
    <dsp:sp modelId="{B18A3ADD-36A1-4A29-83E6-2CEDF312EA51}">
      <dsp:nvSpPr>
        <dsp:cNvPr id="0" name=""/>
        <dsp:cNvSpPr/>
      </dsp:nvSpPr>
      <dsp:spPr>
        <a:xfrm rot="5400000">
          <a:off x="4155699" y="-123184"/>
          <a:ext cx="1063379" cy="708442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400" kern="1200" dirty="0" smtClean="0"/>
            <a:t>¿Cuál es tu opinión sobre  el trabajo de los </a:t>
          </a:r>
          <a:r>
            <a:rPr lang="es-CL" sz="2400" kern="1200" dirty="0" err="1" smtClean="0"/>
            <a:t>booktuber</a:t>
          </a:r>
          <a:r>
            <a:rPr lang="es-CL" sz="2400" kern="1200" dirty="0" smtClean="0"/>
            <a:t>? </a:t>
          </a:r>
          <a:endParaRPr lang="es-CL" sz="2400" kern="1200" dirty="0"/>
        </a:p>
      </dsp:txBody>
      <dsp:txXfrm rot="-5400000">
        <a:off x="1145178" y="2939247"/>
        <a:ext cx="7032512" cy="959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2BC03-7F71-4224-91C6-70BFEB9DE864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1</a:t>
          </a:r>
        </a:p>
      </dsp:txBody>
      <dsp:txXfrm rot="-5400000">
        <a:off x="1" y="573596"/>
        <a:ext cx="1146297" cy="491270"/>
      </dsp:txXfrm>
    </dsp:sp>
    <dsp:sp modelId="{F65B965C-96AC-4D49-86C4-1B666E07E2A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300" kern="1200" dirty="0" smtClean="0"/>
            <a:t>¿Qué característica debe tener el tema escogido para escribir un reportaje?</a:t>
          </a:r>
          <a:endParaRPr lang="es-CL" sz="2300" kern="1200" dirty="0"/>
        </a:p>
      </dsp:txBody>
      <dsp:txXfrm rot="-5400000">
        <a:off x="1146298" y="52408"/>
        <a:ext cx="7031341" cy="960496"/>
      </dsp:txXfrm>
    </dsp:sp>
    <dsp:sp modelId="{918F7045-2CE9-4593-8B30-066CAF734A87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2</a:t>
          </a:r>
        </a:p>
      </dsp:txBody>
      <dsp:txXfrm rot="-5400000">
        <a:off x="1" y="2017346"/>
        <a:ext cx="1146297" cy="491270"/>
      </dsp:txXfrm>
    </dsp:sp>
    <dsp:sp modelId="{D2725625-1AB8-40AD-A3DB-AD9D59234FE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300" kern="1200" dirty="0" smtClean="0"/>
            <a:t>¿Cuáles son los aspectos qué debes considerar al momento de reunir la información para un reportaje?</a:t>
          </a:r>
          <a:endParaRPr lang="es-CL" sz="2300" kern="1200" dirty="0"/>
        </a:p>
      </dsp:txBody>
      <dsp:txXfrm rot="-5400000">
        <a:off x="1146298" y="1496158"/>
        <a:ext cx="7031341" cy="960496"/>
      </dsp:txXfrm>
    </dsp:sp>
    <dsp:sp modelId="{028966DF-2D4A-4792-8718-F7B4D4CA19C1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/>
            <a:t>3</a:t>
          </a:r>
        </a:p>
      </dsp:txBody>
      <dsp:txXfrm rot="-5400000">
        <a:off x="1" y="3461096"/>
        <a:ext cx="1146297" cy="491270"/>
      </dsp:txXfrm>
    </dsp:sp>
    <dsp:sp modelId="{B18A3ADD-36A1-4A29-83E6-2CEDF312EA51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300" kern="1200" dirty="0" smtClean="0"/>
            <a:t>¿Cómo podrías comprobar que tu reportaje cumple la expectativa de causar interés para el lector?  </a:t>
          </a:r>
          <a:endParaRPr lang="es-CL" sz="23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990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9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75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63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94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0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9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58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50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92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1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07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1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6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48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56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7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02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93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839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29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15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9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93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28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7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17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0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6C0A82-E9D5-4B16-93EC-ED735D8CCE18}" type="datetimeFigureOut">
              <a:rPr lang="es-MX" smtClean="0">
                <a:solidFill>
                  <a:srgbClr val="073E87"/>
                </a:solidFill>
              </a:rPr>
              <a:pPr/>
              <a:t>19/11/2020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46F2A09-3F38-44ED-9A79-3897D804DF30}" type="slidenum">
              <a:rPr lang="es-MX" smtClean="0">
                <a:solidFill>
                  <a:srgbClr val="073E87"/>
                </a:solidFill>
              </a:rPr>
              <a:pPr/>
              <a:t>‹Nº›</a:t>
            </a:fld>
            <a:endParaRPr lang="es-MX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7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1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ximena.gallardo@colegio-jeanpiaget.c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</a:t>
            </a:r>
            <a:r>
              <a:rPr lang="es-CL" sz="2400" b="1" dirty="0" smtClean="0"/>
              <a:t>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N°35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LENGUAJE Y COMUNICACIÓN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 6 AÑO A</a:t>
            </a:r>
            <a:br>
              <a:rPr lang="es-CL" sz="2800" dirty="0"/>
            </a:br>
            <a:r>
              <a:rPr lang="es-CL" sz="2800" dirty="0"/>
              <a:t>DÍA: </a:t>
            </a:r>
            <a:r>
              <a:rPr lang="es-CL" sz="2800" dirty="0" smtClean="0"/>
              <a:t>24/11/2020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1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….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708858" y="486098"/>
            <a:ext cx="7416824" cy="720080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ESTRATEGIA DE LECTURA  </a:t>
            </a:r>
            <a:r>
              <a:rPr lang="es-CL" sz="2400" b="1" dirty="0" smtClean="0"/>
              <a:t>Relacionar el texto</a:t>
            </a:r>
            <a:endParaRPr lang="es-CL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683568" y="1556792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/>
              <a:t>El texto y yo</a:t>
            </a:r>
          </a:p>
          <a:p>
            <a:r>
              <a:rPr lang="es-CL" sz="2400" dirty="0"/>
              <a:t>• S</a:t>
            </a:r>
            <a:r>
              <a:rPr lang="es-CL" sz="2400" dirty="0" smtClean="0"/>
              <a:t>i </a:t>
            </a:r>
            <a:r>
              <a:rPr lang="es-CL" sz="2400" dirty="0"/>
              <a:t>pudieran entrevistar a un booktuber, ¿qué preguntas le harían? Elaboren </a:t>
            </a:r>
            <a:r>
              <a:rPr lang="es-CL" sz="2400" dirty="0" smtClean="0"/>
              <a:t>un breve </a:t>
            </a:r>
            <a:r>
              <a:rPr lang="es-CL" sz="2400" dirty="0"/>
              <a:t>cuestionario de cinco preguntas.</a:t>
            </a:r>
          </a:p>
          <a:p>
            <a:endParaRPr lang="es-CL" sz="2400" dirty="0" smtClean="0"/>
          </a:p>
          <a:p>
            <a:r>
              <a:rPr lang="es-CL" sz="2400" b="1" dirty="0" smtClean="0"/>
              <a:t>Entre </a:t>
            </a:r>
            <a:r>
              <a:rPr lang="es-CL" sz="2400" b="1" dirty="0"/>
              <a:t>textos</a:t>
            </a:r>
          </a:p>
          <a:p>
            <a:r>
              <a:rPr lang="es-CL" sz="2400" dirty="0"/>
              <a:t>• ¿Qué ventajas creen que puede tener presentar un comentario de un libro a través </a:t>
            </a:r>
            <a:r>
              <a:rPr lang="es-CL" sz="2400" dirty="0" smtClean="0"/>
              <a:t>de </a:t>
            </a:r>
            <a:r>
              <a:rPr lang="es-CL" sz="2400" dirty="0" err="1" smtClean="0"/>
              <a:t>Youtube</a:t>
            </a:r>
            <a:r>
              <a:rPr lang="es-CL" sz="2400" dirty="0" smtClean="0"/>
              <a:t> </a:t>
            </a:r>
            <a:r>
              <a:rPr lang="es-CL" sz="2400" dirty="0"/>
              <a:t>frente a uno escrito? Fundamenten</a:t>
            </a:r>
            <a:r>
              <a:rPr lang="es-CL" sz="2400" dirty="0" smtClean="0"/>
              <a:t>.</a:t>
            </a:r>
          </a:p>
          <a:p>
            <a:endParaRPr lang="es-CL" sz="2400" b="1" dirty="0"/>
          </a:p>
          <a:p>
            <a:r>
              <a:rPr lang="es-CL" sz="2400" b="1" dirty="0"/>
              <a:t>El texto y el mundo</a:t>
            </a:r>
          </a:p>
          <a:p>
            <a:r>
              <a:rPr lang="es-CL" sz="2400" dirty="0"/>
              <a:t>• Piensen en un libro que les haya </a:t>
            </a:r>
            <a:r>
              <a:rPr lang="es-CL" sz="2400" dirty="0" smtClean="0"/>
              <a:t>gustado mucho </a:t>
            </a:r>
            <a:r>
              <a:rPr lang="es-CL" sz="2400" dirty="0"/>
              <a:t>y elaboren un breve guion escrito </a:t>
            </a:r>
            <a:r>
              <a:rPr lang="es-CL" sz="2400" dirty="0" smtClean="0"/>
              <a:t>para que </a:t>
            </a:r>
            <a:r>
              <a:rPr lang="es-CL" sz="2400" dirty="0"/>
              <a:t>lo presente un booktuber. Ensayen </a:t>
            </a:r>
            <a:r>
              <a:rPr lang="es-CL" sz="2400" dirty="0" smtClean="0"/>
              <a:t>su discurso </a:t>
            </a:r>
            <a:r>
              <a:rPr lang="es-CL" sz="2400" dirty="0"/>
              <a:t>y preséntenlo frente al curso</a:t>
            </a:r>
          </a:p>
        </p:txBody>
      </p:sp>
    </p:spTree>
    <p:extLst>
      <p:ext uri="{BB962C8B-B14F-4D97-AF65-F5344CB8AC3E}">
        <p14:creationId xmlns:p14="http://schemas.microsoft.com/office/powerpoint/2010/main" val="10235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de nube"/>
          <p:cNvSpPr/>
          <p:nvPr/>
        </p:nvSpPr>
        <p:spPr>
          <a:xfrm>
            <a:off x="683568" y="764704"/>
            <a:ext cx="4658816" cy="1836784"/>
          </a:xfrm>
          <a:prstGeom prst="cloudCallou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rgbClr val="FFFF00"/>
                </a:solidFill>
              </a:rPr>
              <a:t>DESAFIO DE PRODUCCIÓN ORAL</a:t>
            </a:r>
            <a:endParaRPr lang="es-CL" sz="2000" b="1" dirty="0">
              <a:solidFill>
                <a:srgbClr val="FFFF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899592" y="3068960"/>
            <a:ext cx="8064896" cy="2677656"/>
          </a:xfrm>
          <a:prstGeom prst="rect">
            <a:avLst/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L" sz="2000" dirty="0" smtClean="0"/>
              <a:t> </a:t>
            </a:r>
            <a:r>
              <a:rPr lang="es-CL" sz="2400" dirty="0"/>
              <a:t>Imagina que han invitado a tu colegio a </a:t>
            </a:r>
            <a:r>
              <a:rPr lang="es-CL" sz="2400" dirty="0" err="1"/>
              <a:t>Poly</a:t>
            </a:r>
            <a:r>
              <a:rPr lang="es-CL" sz="2400" dirty="0"/>
              <a:t> </a:t>
            </a:r>
            <a:r>
              <a:rPr lang="es-CL" sz="2400" dirty="0" err="1"/>
              <a:t>Gody</a:t>
            </a:r>
            <a:r>
              <a:rPr lang="es-CL" sz="2400" dirty="0"/>
              <a:t>, </a:t>
            </a:r>
            <a:r>
              <a:rPr lang="es-CL" sz="2400" dirty="0" smtClean="0"/>
              <a:t>la destacada </a:t>
            </a:r>
            <a:r>
              <a:rPr lang="es-CL" sz="2400" dirty="0"/>
              <a:t>booktuber </a:t>
            </a:r>
            <a:r>
              <a:rPr lang="es-CL" sz="2400" dirty="0" smtClean="0"/>
              <a:t>chilena, y </a:t>
            </a:r>
            <a:r>
              <a:rPr lang="es-CL" sz="2400" dirty="0"/>
              <a:t>tú, eres el encargado(a) de presentarla. </a:t>
            </a:r>
            <a:endParaRPr lang="es-CL" sz="2400" dirty="0" smtClean="0"/>
          </a:p>
          <a:p>
            <a:pPr algn="just"/>
            <a:r>
              <a:rPr lang="es-CL" sz="2400" dirty="0" smtClean="0"/>
              <a:t>Redacta </a:t>
            </a:r>
            <a:r>
              <a:rPr lang="es-CL" sz="2400" dirty="0"/>
              <a:t>un párrafo de 6 líneas que </a:t>
            </a:r>
            <a:r>
              <a:rPr lang="es-CL" sz="2400" dirty="0" smtClean="0"/>
              <a:t>logre presentar </a:t>
            </a:r>
            <a:r>
              <a:rPr lang="es-CL" sz="2400" dirty="0"/>
              <a:t>a la invitada y a la vez motivar a los asistentes, de manera que se </a:t>
            </a:r>
            <a:r>
              <a:rPr lang="es-CL" sz="2400" dirty="0" smtClean="0"/>
              <a:t>sientan muy </a:t>
            </a:r>
            <a:r>
              <a:rPr lang="es-CL" sz="2400" dirty="0"/>
              <a:t>interesados en escucharla. </a:t>
            </a:r>
            <a:endParaRPr lang="es-CL" sz="2400" dirty="0" smtClean="0"/>
          </a:p>
          <a:p>
            <a:pPr algn="just"/>
            <a:r>
              <a:rPr lang="es-CL" sz="2400" dirty="0" smtClean="0"/>
              <a:t>Para </a:t>
            </a:r>
            <a:r>
              <a:rPr lang="es-CL" sz="2400" dirty="0"/>
              <a:t>ello, selecciona la información que </a:t>
            </a:r>
            <a:r>
              <a:rPr lang="es-CL" sz="2400" dirty="0" smtClean="0"/>
              <a:t>consideres importante </a:t>
            </a:r>
            <a:r>
              <a:rPr lang="es-CL" sz="2400" dirty="0"/>
              <a:t>del reportaje leído y suprime aquella que no sea necesaria.</a:t>
            </a:r>
          </a:p>
        </p:txBody>
      </p:sp>
    </p:spTree>
    <p:extLst>
      <p:ext uri="{BB962C8B-B14F-4D97-AF65-F5344CB8AC3E}">
        <p14:creationId xmlns:p14="http://schemas.microsoft.com/office/powerpoint/2010/main" val="14066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2427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1547664" y="188640"/>
            <a:ext cx="54726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prstClr val="white"/>
                </a:solidFill>
              </a:rPr>
              <a:t>Ticket de salida 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</a:rPr>
              <a:t>6º básico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</a:rPr>
              <a:t>Lenguaje y </a:t>
            </a:r>
            <a:r>
              <a:rPr lang="es-CL" sz="2400" b="1" dirty="0" smtClean="0">
                <a:solidFill>
                  <a:prstClr val="white"/>
                </a:solidFill>
              </a:rPr>
              <a:t>Comunicación</a:t>
            </a:r>
            <a:endParaRPr lang="es-CL" sz="2400" b="1" dirty="0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012160" y="5805264"/>
            <a:ext cx="302433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</a:rPr>
              <a:t>Enviar a ximena.gallardo@colegio-jeanpiaget.cl</a:t>
            </a:r>
          </a:p>
        </p:txBody>
      </p:sp>
    </p:spTree>
    <p:extLst>
      <p:ext uri="{BB962C8B-B14F-4D97-AF65-F5344CB8AC3E}">
        <p14:creationId xmlns:p14="http://schemas.microsoft.com/office/powerpoint/2010/main" val="3125024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624004" cy="3528392"/>
          </a:xfrm>
        </p:spPr>
        <p:txBody>
          <a:bodyPr>
            <a:noAutofit/>
          </a:bodyPr>
          <a:lstStyle/>
          <a:p>
            <a:r>
              <a:rPr lang="es-CL" sz="2400" b="1" dirty="0"/>
              <a:t>PLANIFICACIÓN  PARA EL </a:t>
            </a:r>
            <a:r>
              <a:rPr lang="es-CL" sz="2400" b="1" dirty="0" smtClean="0"/>
              <a:t>AUTOAPRENDIZAJE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N°35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LENGUAJE Y COMUNICACIÓN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 6 AÑO A</a:t>
            </a:r>
            <a:br>
              <a:rPr lang="es-CL" sz="2800" dirty="0"/>
            </a:br>
            <a:r>
              <a:rPr lang="es-CL" sz="2800" dirty="0"/>
              <a:t>DÍA: </a:t>
            </a:r>
            <a:r>
              <a:rPr lang="es-CL" sz="2800" dirty="0" smtClean="0"/>
              <a:t>27/11/2020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clase 2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kumimoji="0" lang="es-MX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344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67261"/>
              </p:ext>
            </p:extLst>
          </p:nvPr>
        </p:nvGraphicFramePr>
        <p:xfrm>
          <a:off x="242428" y="908720"/>
          <a:ext cx="8642389" cy="5752415"/>
        </p:xfrm>
        <a:graphic>
          <a:graphicData uri="http://schemas.openxmlformats.org/drawingml/2006/table">
            <a:tbl>
              <a:tblPr firstRow="1" firstCol="1" bandRow="1"/>
              <a:tblGrid>
                <a:gridCol w="27355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67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0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6 AÑO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MUÑOZ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 MENA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9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15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Escribir artículos informativos para comunicar información sobre un tema: organizando el texto en una estructura clara; desarrollando una idea central por párrafo; agregando las fuentes utilizadas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9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Eligen un tema interesante para escribir y registran información para desarrollarlo de manera documentada</a:t>
                      </a: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400" b="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Escritura Creativa /escriben – investigan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. Comunican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84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Escribir un reportaje. Para ello, investigaremos  sobre un tema y escribiremos un texto para comunicar la información, desarrollando una idea de forma completa. </a:t>
                      </a: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8097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baseline="0" dirty="0">
                          <a:effectLst/>
                          <a:latin typeface="+mn-lt"/>
                        </a:rPr>
                        <a:t> Ticket de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salida: 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Enviar a correo </a:t>
                      </a:r>
                      <a:r>
                        <a:rPr lang="es-CL" sz="1400" b="1" baseline="0" dirty="0"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400600" cy="58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8525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5305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899592" y="5086189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2066444" y="5106583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8" y="3591493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414007" y="2301381"/>
            <a:ext cx="1511336" cy="2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435956" y="4885913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87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835013" y="1268760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632783" y="1254944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066444" y="2284036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668344" y="4322478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685432" y="4924953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598800" y="3639686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1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467544" y="266016"/>
            <a:ext cx="8424936" cy="157880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400" b="1" dirty="0" smtClean="0">
                <a:solidFill>
                  <a:schemeClr val="tx1"/>
                </a:solidFill>
              </a:rPr>
              <a:t>LEO Y COMPRENDO</a:t>
            </a:r>
            <a:endParaRPr lang="es-CL" sz="4400" b="1" dirty="0">
              <a:solidFill>
                <a:schemeClr val="tx1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3491880" y="2204864"/>
            <a:ext cx="2016224" cy="2304256"/>
          </a:xfrm>
          <a:prstGeom prst="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583668" y="4762914"/>
            <a:ext cx="5832648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https://docs.google.com/forms/d/e/1FAIpQLSdH3bFmo4-iPs_dJPWj3C5QYfU6Anjgrlls_WGtjc30TZy99Q/viewform</a:t>
            </a:r>
          </a:p>
        </p:txBody>
      </p:sp>
    </p:spTree>
    <p:extLst>
      <p:ext uri="{BB962C8B-B14F-4D97-AF65-F5344CB8AC3E}">
        <p14:creationId xmlns:p14="http://schemas.microsoft.com/office/powerpoint/2010/main" val="41202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3141" y="85296"/>
            <a:ext cx="8229600" cy="920021"/>
          </a:xfr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es-CL" sz="3200" dirty="0" smtClean="0"/>
              <a:t>MOTIVACIÓN: DESAFÍO NO LITERARIO</a:t>
            </a:r>
            <a:br>
              <a:rPr lang="es-CL" sz="3200" dirty="0" smtClean="0"/>
            </a:br>
            <a:r>
              <a:rPr lang="es-CL" sz="2000" b="1" i="1" dirty="0" smtClean="0"/>
              <a:t>Completa el siguiente esquema con las palabras correspondientes.</a:t>
            </a:r>
            <a:endParaRPr lang="es-CL" sz="2000" b="1" i="1" dirty="0"/>
          </a:p>
        </p:txBody>
      </p:sp>
      <p:sp>
        <p:nvSpPr>
          <p:cNvPr id="4" name="Llamada de flecha hacia abajo 3"/>
          <p:cNvSpPr/>
          <p:nvPr/>
        </p:nvSpPr>
        <p:spPr>
          <a:xfrm>
            <a:off x="885651" y="2823475"/>
            <a:ext cx="2016224" cy="1015860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</a:t>
            </a:r>
          </a:p>
        </p:txBody>
      </p:sp>
      <p:sp>
        <p:nvSpPr>
          <p:cNvPr id="6" name="Llamada de flecha hacia abajo 5"/>
          <p:cNvSpPr/>
          <p:nvPr/>
        </p:nvSpPr>
        <p:spPr>
          <a:xfrm>
            <a:off x="3660536" y="2842724"/>
            <a:ext cx="2016224" cy="1015860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7" name="Llamada de flecha hacia abajo 6"/>
          <p:cNvSpPr/>
          <p:nvPr/>
        </p:nvSpPr>
        <p:spPr>
          <a:xfrm>
            <a:off x="6436721" y="2872562"/>
            <a:ext cx="2016224" cy="991242"/>
          </a:xfrm>
          <a:prstGeom prst="downArrowCallou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230397" y="1073835"/>
            <a:ext cx="482453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REPORTAJE</a:t>
            </a:r>
          </a:p>
          <a:p>
            <a:pPr algn="ctr"/>
            <a:r>
              <a:rPr lang="es-ES" dirty="0" smtClean="0"/>
              <a:t> es un trabajo periodístico de carácter informativo y expositivo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13643" y="3877188"/>
            <a:ext cx="21602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Frase _________, busca atraer la ______ del lector.</a:t>
            </a:r>
            <a:endParaRPr lang="es-ES" sz="20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3517821" y="2066742"/>
            <a:ext cx="2160240" cy="35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Estructura:</a:t>
            </a:r>
            <a:endParaRPr lang="es-ES" dirty="0"/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230397" y="1997165"/>
            <a:ext cx="1189475" cy="2454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endCxn id="13" idx="3"/>
          </p:cNvCxnSpPr>
          <p:nvPr/>
        </p:nvCxnSpPr>
        <p:spPr>
          <a:xfrm flipH="1">
            <a:off x="5678061" y="2031488"/>
            <a:ext cx="1245532" cy="2110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ángulo redondeado 19"/>
          <p:cNvSpPr/>
          <p:nvPr/>
        </p:nvSpPr>
        <p:spPr>
          <a:xfrm>
            <a:off x="3336500" y="3861338"/>
            <a:ext cx="2664296" cy="1384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Corresponde al _________ del texto y __________ la información esencial.</a:t>
            </a:r>
            <a:endParaRPr lang="es-ES" sz="20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6364713" y="3858584"/>
            <a:ext cx="2160240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Es el _________ del reportaje</a:t>
            </a:r>
            <a:endParaRPr lang="es-ES" sz="2000" dirty="0"/>
          </a:p>
        </p:txBody>
      </p:sp>
      <p:sp>
        <p:nvSpPr>
          <p:cNvPr id="19" name="Abrir llave 18"/>
          <p:cNvSpPr/>
          <p:nvPr/>
        </p:nvSpPr>
        <p:spPr>
          <a:xfrm rot="5400000">
            <a:off x="4476277" y="172518"/>
            <a:ext cx="334751" cy="482651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527865" y="5818674"/>
            <a:ext cx="8361929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28" name="Rectángulo 27"/>
          <p:cNvSpPr/>
          <p:nvPr/>
        </p:nvSpPr>
        <p:spPr>
          <a:xfrm>
            <a:off x="1778913" y="5923992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Cuerpo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4123112" y="6235266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Entrada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6140344" y="5946952"/>
            <a:ext cx="1021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Titular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3372141" y="5965998"/>
            <a:ext cx="1107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atención</a:t>
            </a:r>
            <a:endParaRPr lang="es-ES" sz="2000" b="1" dirty="0"/>
          </a:p>
        </p:txBody>
      </p:sp>
      <p:sp>
        <p:nvSpPr>
          <p:cNvPr id="32" name="Rectángulo 31"/>
          <p:cNvSpPr/>
          <p:nvPr/>
        </p:nvSpPr>
        <p:spPr>
          <a:xfrm>
            <a:off x="7435451" y="5946952"/>
            <a:ext cx="1396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Impactante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5076366" y="5946952"/>
            <a:ext cx="1107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atención</a:t>
            </a:r>
            <a:endParaRPr lang="es-ES" sz="2000" b="1" dirty="0"/>
          </a:p>
        </p:txBody>
      </p:sp>
      <p:sp>
        <p:nvSpPr>
          <p:cNvPr id="34" name="Rectángulo 33"/>
          <p:cNvSpPr/>
          <p:nvPr/>
        </p:nvSpPr>
        <p:spPr>
          <a:xfrm>
            <a:off x="6731004" y="6280339"/>
            <a:ext cx="938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motivo</a:t>
            </a:r>
            <a:endParaRPr lang="es-ES" sz="2000" b="1" dirty="0"/>
          </a:p>
        </p:txBody>
      </p:sp>
      <p:sp>
        <p:nvSpPr>
          <p:cNvPr id="35" name="Rectángulo 34"/>
          <p:cNvSpPr/>
          <p:nvPr/>
        </p:nvSpPr>
        <p:spPr>
          <a:xfrm>
            <a:off x="2647858" y="6235266"/>
            <a:ext cx="1075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sintetiza</a:t>
            </a:r>
            <a:endParaRPr lang="es-ES" sz="2000" b="1" dirty="0"/>
          </a:p>
        </p:txBody>
      </p:sp>
      <p:sp>
        <p:nvSpPr>
          <p:cNvPr id="36" name="Rectángulo 35"/>
          <p:cNvSpPr/>
          <p:nvPr/>
        </p:nvSpPr>
        <p:spPr>
          <a:xfrm>
            <a:off x="756235" y="6239221"/>
            <a:ext cx="1261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/>
              <a:t>desarrollo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41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L 3.05556E-6 -4.44444E-6 C -0.01945 0.00209 -0.01771 0.00394 -0.0375 -0.00231 C -0.04549 -0.00509 -0.04479 -0.0081 -0.05243 -0.01319 C -0.05521 -0.01481 -0.05834 -0.01574 -0.06129 -0.01736 L -0.07032 -0.02152 C -0.0717 -0.02222 -0.07327 -0.02314 -0.07483 -0.02384 L -0.08525 -0.028 C -0.08768 -0.03009 -0.08993 -0.03287 -0.09271 -0.03425 C -0.09497 -0.03588 -0.09775 -0.03588 -0.1 -0.03657 C -0.10209 -0.03726 -0.10417 -0.03796 -0.10608 -0.03865 C -0.10764 -0.04004 -0.10886 -0.04213 -0.11042 -0.04305 C -0.14167 -0.05902 -0.10625 -0.03703 -0.13143 -0.05138 C -0.14445 -0.05879 -0.13108 -0.05231 -0.14184 -0.05995 C -0.14323 -0.06111 -0.14479 -0.06134 -0.14636 -0.06203 C -0.14827 -0.06412 -0.15035 -0.0662 -0.15226 -0.06851 C -0.15382 -0.07037 -0.15504 -0.07338 -0.15677 -0.075 C -0.15938 -0.07754 -0.16285 -0.07893 -0.16563 -0.08125 C -0.16893 -0.08402 -0.17136 -0.0875 -0.17466 -0.09004 C -0.17848 -0.09259 -0.18264 -0.09375 -0.18663 -0.09629 C -0.19566 -0.10231 -0.20417 -0.10972 -0.21354 -0.1155 C -0.21788 -0.11828 -0.2224 -0.12083 -0.22674 -0.12384 C -0.23056 -0.12638 -0.23368 -0.13009 -0.23716 -0.1324 C -0.24167 -0.13518 -0.24636 -0.13634 -0.2507 -0.13888 C -0.25521 -0.14143 -0.25955 -0.14467 -0.26407 -0.14745 C -0.26702 -0.14907 -0.27014 -0.15 -0.27309 -0.15185 C -0.275 -0.15277 -0.27709 -0.15439 -0.27917 -0.15578 C -0.28056 -0.1574 -0.28177 -0.15925 -0.28351 -0.16018 C -0.28629 -0.16203 -0.28993 -0.1618 -0.29236 -0.16458 C -0.30104 -0.17268 -0.29254 -0.16527 -0.30434 -0.17291 C -0.33073 -0.19027 -0.30747 -0.17476 -0.32084 -0.18564 C -0.32275 -0.18726 -0.32483 -0.18842 -0.32674 -0.19004 C -0.329 -0.19189 -0.33056 -0.19467 -0.33282 -0.19652 C -0.34115 -0.20393 -0.33681 -0.19722 -0.34601 -0.20717 C -0.34775 -0.20879 -0.34896 -0.21157 -0.3507 -0.21365 C -0.35348 -0.21666 -0.35677 -0.21898 -0.35955 -0.22199 C -0.36163 -0.22407 -0.36354 -0.22615 -0.36563 -0.22847 C -0.36719 -0.23055 -0.36806 -0.23333 -0.36997 -0.23472 C -0.3724 -0.23703 -0.375 -0.23773 -0.37743 -0.23912 C -0.37848 -0.2405 -0.37934 -0.24189 -0.38038 -0.24351 C -0.38768 -0.25162 -0.38247 -0.24328 -0.3908 -0.25393 C -0.40261 -0.26921 -0.39532 -0.26458 -0.40434 -0.26898 C -0.41285 -0.28125 -0.40834 -0.278 -0.41632 -0.28171 C -0.42917 -0.30046 -0.41268 -0.27754 -0.42518 -0.29236 C -0.4342 -0.303 -0.42448 -0.29513 -0.43559 -0.303 C -0.43716 -0.30532 -0.43854 -0.30763 -0.44011 -0.30925 C -0.44636 -0.3162 -0.44688 -0.31412 -0.45191 -0.32013 C -0.45313 -0.32129 -0.454 -0.32314 -0.45504 -0.3243 C -0.45747 -0.32731 -0.46007 -0.32986 -0.4625 -0.33287 C -0.46407 -0.33495 -0.46528 -0.3375 -0.46684 -0.33912 C -0.46823 -0.34074 -0.46997 -0.34074 -0.47153 -0.34143 C -0.47292 -0.34351 -0.47413 -0.34583 -0.47587 -0.34791 C -0.47813 -0.35023 -0.48091 -0.35185 -0.48334 -0.35416 C -0.4849 -0.35555 -0.48629 -0.35694 -0.48785 -0.35833 C -0.48872 -0.36064 -0.48941 -0.36319 -0.4908 -0.36504 C -0.49705 -0.37291 -0.49809 -0.37268 -0.50434 -0.37546 L -0.51163 -0.38611 L -0.51632 -0.39259 C -0.51702 -0.3956 -0.51788 -0.39838 -0.5191 -0.40092 C -0.51997 -0.40277 -0.52153 -0.4037 -0.52205 -0.40532 C -0.52292 -0.40717 -0.52292 -0.40972 -0.52361 -0.4118 C -0.52448 -0.41412 -0.52587 -0.41597 -0.52674 -0.41805 C -0.52726 -0.42037 -0.52726 -0.42245 -0.52795 -0.42453 C -0.52865 -0.42662 -0.53316 -0.43425 -0.53264 -0.43726 C -0.53229 -0.43888 -0.53056 -0.43726 -0.52952 -0.43726 L -0.52952 -0.43703 " pathEditMode="relative" rAng="0" ptsTypes="AAAAAAAAAAAAAAAAAA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1134 L 0.03698 -0.01111 C 0.03594 -0.0118 0.01875 -0.01921 0.01528 -0.02176 C 0.01406 -0.02268 0.01337 -0.02453 0.01232 -0.02592 C 0.00833 -0.03009 0.00312 -0.03263 2.22222E-6 -0.03819 C -0.01198 -0.05856 -0.0059 -0.05231 -0.01545 -0.06064 C -0.0217 -0.07314 -0.01476 -0.06018 -0.02465 -0.075 C -0.03455 -0.08981 -0.02761 -0.08009 -0.03386 -0.09143 C -0.03733 -0.09768 -0.04202 -0.10301 -0.04462 -0.10995 C -0.0533 -0.1331 -0.04827 -0.125 -0.05695 -0.13657 C -0.06077 -0.14953 -0.06163 -0.15393 -0.06927 -0.16736 C -0.07257 -0.17314 -0.07622 -0.17916 -0.07847 -0.18588 C -0.08629 -0.20879 -0.07743 -0.18981 -0.08455 -0.20439 C -0.08507 -0.20763 -0.08525 -0.21134 -0.08611 -0.21458 C -0.08681 -0.21689 -0.08837 -0.21851 -0.08924 -0.2206 C -0.08993 -0.22268 -0.09028 -0.22476 -0.0908 -0.22685 C -0.09288 -0.23703 -0.0941 -0.24722 -0.09531 -0.25763 C -0.09497 -0.27199 -0.09497 -0.28634 -0.09393 -0.30069 C -0.09306 -0.31041 -0.09115 -0.31736 -0.08768 -0.32523 C -0.08681 -0.32754 -0.08559 -0.32939 -0.08455 -0.33148 C -0.08351 -0.33426 -0.08264 -0.33703 -0.0816 -0.33981 C -0.08056 -0.34189 -0.07934 -0.34375 -0.07847 -0.34583 C -0.07778 -0.34768 -0.07778 -0.35023 -0.07691 -0.35208 C -0.07344 -0.36018 -0.07292 -0.35972 -0.06771 -0.36435 C -0.06667 -0.36643 -0.0658 -0.36851 -0.06459 -0.37037 C -0.06372 -0.37199 -0.06233 -0.37291 -0.06163 -0.37453 C -0.06025 -0.37708 -0.05972 -0.38009 -0.05851 -0.38287 C -0.05712 -0.38564 -0.05538 -0.38819 -0.05382 -0.39097 C -0.05278 -0.39305 -0.05174 -0.39513 -0.05087 -0.39722 C -0.04844 -0.40671 -0.04809 -0.40972 -0.04462 -0.41759 C -0.04219 -0.42314 -0.03854 -0.42801 -0.03698 -0.43402 C -0.03559 -0.43958 -0.0349 -0.44328 -0.03229 -0.44838 C -0.0316 -0.45 -0.03021 -0.45092 -0.02934 -0.45254 C -0.02709 -0.45648 -0.0257 -0.46134 -0.02309 -0.46481 C -0.01268 -0.4787 -0.02865 -0.45694 -0.01702 -0.475 C -0.01511 -0.47801 -0.01285 -0.48055 -0.01077 -0.48333 C -0.00729 -0.48796 -0.00764 -0.48541 -0.00764 -0.48935 L -0.00764 -0.48912 " pathEditMode="relative" rAng="0" ptsTypes="AAAAAAAAAAAAAAAAAAAAAAAAAAAAAAAAAAAAAA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-0.01273 L 0.02135 -0.0125 C 0.02482 -0.01689 0.02864 -0.0206 0.03212 -0.02523 C 0.03385 -0.02777 0.03819 -0.03634 0.04132 -0.03958 C 0.04427 -0.04236 0.04757 -0.04467 0.05052 -0.04768 C 0.05226 -0.04953 0.05347 -0.05208 0.05503 -0.05393 C 0.0566 -0.05555 0.05833 -0.05648 0.05972 -0.05787 C 0.06771 -0.06689 0.06076 -0.06273 0.07205 -0.07037 C 0.07448 -0.07199 0.07726 -0.07268 0.07969 -0.0743 C 0.08298 -0.07685 0.08576 -0.08032 0.08889 -0.08264 C 0.09132 -0.08426 0.09427 -0.08495 0.0967 -0.0868 C 0.10052 -0.08958 0.10364 -0.09398 0.10746 -0.09699 C 0.11128 -0.1 0.1158 -0.10185 0.11979 -0.10509 C 0.12656 -0.11088 0.13281 -0.11805 0.13976 -0.12361 C 0.14479 -0.12777 0.15087 -0.13032 0.15521 -0.13588 C 0.17274 -0.15926 0.15052 -0.13055 0.16736 -0.15023 C 0.16962 -0.15277 0.17135 -0.15625 0.17361 -0.15856 C 0.17535 -0.16041 0.17778 -0.16088 0.17969 -0.1625 C 0.1809 -0.16365 0.1816 -0.16551 0.18281 -0.16666 C 0.19201 -0.17546 0.18871 -0.16967 0.1967 -0.17893 C 0.19878 -0.18148 0.20069 -0.18472 0.20278 -0.18726 C 0.20642 -0.1912 0.21163 -0.19375 0.2151 -0.19745 C 0.21805 -0.20046 0.22014 -0.20463 0.22292 -0.20764 C 0.2243 -0.20926 0.22604 -0.21041 0.22743 -0.2118 C 0.23055 -0.21504 0.23368 -0.21851 0.23663 -0.22199 C 0.23889 -0.22476 0.24028 -0.22847 0.24288 -0.23032 C 0.24496 -0.23171 0.24705 -0.23264 0.24896 -0.23449 C 0.25382 -0.23889 0.25764 -0.24537 0.26285 -0.24884 C 0.26597 -0.25092 0.2691 -0.25277 0.27205 -0.25486 C 0.27726 -0.25879 0.28212 -0.26342 0.2875 -0.26713 C 0.3151 -0.2868 0.28611 -0.26389 0.30434 -0.27754 C 0.31371 -0.28449 0.31007 -0.28217 0.31823 -0.28981 C 0.31979 -0.2912 0.32135 -0.29236 0.32292 -0.29398 C 0.32396 -0.29514 0.32465 -0.29699 0.32587 -0.29791 C 0.33559 -0.30648 0.32847 -0.29861 0.33663 -0.30416 C 0.34861 -0.31203 0.33437 -0.30509 0.34601 -0.31041 C 0.35173 -0.32199 0.34566 -0.3125 0.35364 -0.31851 C 0.35851 -0.32222 0.35955 -0.32569 0.36441 -0.3287 C 0.36684 -0.33032 0.36944 -0.33148 0.37205 -0.33287 C 0.38246 -0.34676 0.37726 -0.34328 0.38594 -0.34722 C 0.38923 -0.35185 0.38906 -0.35208 0.39357 -0.35555 C 0.39566 -0.35694 0.39792 -0.35787 0.39982 -0.35949 C 0.40104 -0.36064 0.40156 -0.36273 0.40278 -0.36365 C 0.40573 -0.36551 0.41215 -0.36782 0.41215 -0.36759 C 0.41371 -0.36921 0.4151 -0.37083 0.41667 -0.37176 C 0.41823 -0.37291 0.41996 -0.37291 0.42135 -0.37384 C 0.42257 -0.375 0.42309 -0.37708 0.42448 -0.37801 C 0.42587 -0.37916 0.4276 -0.37916 0.42899 -0.38009 C 0.44792 -0.39097 0.4243 -0.37801 0.43976 -0.38819 C 0.44132 -0.38935 0.44288 -0.38958 0.44444 -0.39027 C 0.44653 -0.39143 0.44861 -0.39282 0.45052 -0.39444 C 0.45851 -0.40046 0.45486 -0.40115 0.46753 -0.40671 C 0.4691 -0.4074 0.47066 -0.40787 0.47205 -0.40879 C 0.47413 -0.40995 0.47604 -0.41203 0.4783 -0.41296 C 0.48125 -0.41412 0.48437 -0.41435 0.4875 -0.41504 C 0.48958 -0.41643 0.49149 -0.41782 0.49357 -0.41898 C 0.49514 -0.4199 0.49687 -0.42014 0.49826 -0.42106 C 0.50382 -0.42476 0.50417 -0.42939 0.51215 -0.42939 L 0.55833 -0.42939 L 0.55989 -0.43125 " pathEditMode="relative" rAng="0" ptsTypes="AAAAAAAAAAAAAAAAAAAAAAAAAAAAAAAAAAAAAAAAAAAAAAAAAAAAAAAAAA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27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4566 0.00185 -0.07482 0.0044 -0.12309 0 C -0.15139 -0.00254 -0.17951 -0.00856 -0.20781 -0.01227 C -0.21493 -0.01319 -0.22222 -0.01342 -0.22934 -0.01435 C -0.25 -0.01736 -0.30521 -0.02129 -0.33854 -0.03287 L -0.47847 -0.08217 L -0.49548 -0.08819 L -0.5493 -0.10879 C -0.57673 -0.1331 -0.53368 -0.09629 -0.57552 -0.12523 C -0.58403 -0.13102 -0.59236 -0.13796 -0.6 -0.1456 C -0.60416 -0.14977 -0.6085 -0.15347 -0.61232 -0.1581 C -0.62135 -0.16829 -0.62187 -0.17014 -0.62778 -0.18055 C -0.6283 -0.18264 -0.62882 -0.18472 -0.62934 -0.1868 C -0.63021 -0.19028 -0.63159 -0.19352 -0.63246 -0.19699 C -0.63298 -0.19977 -0.63316 -0.20254 -0.63385 -0.20509 C -0.63576 -0.21088 -0.63802 -0.2162 -0.6401 -0.22153 C -0.64114 -0.2243 -0.64236 -0.22685 -0.64323 -0.22986 C -0.64375 -0.23194 -0.64409 -0.23403 -0.64462 -0.23588 C -0.64618 -0.24143 -0.64809 -0.24676 -0.6493 -0.25231 C -0.65052 -0.25787 -0.65104 -0.26342 -0.65243 -0.26875 C -0.65573 -0.28194 -0.65538 -0.27292 -0.65538 -0.27893 L -0.65538 -0.27893 " pathEditMode="relative" ptsTypes="AAAAAAAAAAAAAAAAAAAAA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231 L -0.02917 0.00254 L -0.04305 0.00648 C -0.04723 0.00764 -0.05538 0.01064 -0.05538 0.01088 L -0.10921 0.00856 C -0.11337 0.00833 -0.11754 0.00717 -0.12153 0.00648 L -0.13542 0.00439 C -0.1375 0.0037 -0.13959 0.00301 -0.1415 0.00231 C -0.14306 0.00162 -0.14462 0.00069 -0.14619 0.00023 C -0.15105 -0.00139 -0.15521 -0.00162 -0.16007 -0.00394 C -0.16268 -0.0051 -0.16511 -0.00672 -0.16771 -0.00787 C -0.17744 -0.01227 -0.18195 -0.01297 -0.19237 -0.01621 C -0.19636 -0.01736 -0.20053 -0.01875 -0.20469 -0.02014 C -0.20816 -0.02153 -0.21181 -0.02338 -0.21546 -0.02431 C -0.21893 -0.02547 -0.22257 -0.0257 -0.22622 -0.02639 C -0.22917 -0.02778 -0.2323 -0.0294 -0.23542 -0.03056 C -0.25209 -0.03611 -0.23803 -0.0294 -0.2507 -0.03449 C -0.25087 -0.03449 -0.26233 -0.03982 -0.26459 -0.04074 L -0.26928 -0.04283 C -0.27084 -0.04352 -0.2724 -0.04399 -0.27379 -0.04491 C -0.27639 -0.0463 -0.279 -0.04746 -0.2816 -0.04908 C -0.28369 -0.05024 -0.2856 -0.05209 -0.28768 -0.05301 C -0.28976 -0.05417 -0.29185 -0.05394 -0.29393 -0.0551 C -0.2981 -0.05741 -0.30244 -0.05996 -0.30608 -0.06343 C -0.30764 -0.06459 -0.30921 -0.06644 -0.31077 -0.06736 C -0.31216 -0.06829 -0.31407 -0.06852 -0.31546 -0.06945 C -0.31858 -0.07199 -0.32153 -0.075 -0.32466 -0.07778 L -0.32917 -0.08172 C -0.33073 -0.08311 -0.33247 -0.08426 -0.33386 -0.08588 C -0.33664 -0.08982 -0.33768 -0.09144 -0.3415 -0.09422 C -0.34306 -0.09514 -0.34462 -0.09537 -0.34619 -0.09607 C -0.34775 -0.09885 -0.34896 -0.10186 -0.3507 -0.1044 C -0.35452 -0.10926 -0.35556 -0.10811 -0.36007 -0.11042 C -0.36216 -0.11181 -0.36424 -0.11297 -0.36615 -0.11459 C -0.36928 -0.11713 -0.3724 -0.12014 -0.37535 -0.12292 C -0.37691 -0.12431 -0.3783 -0.12616 -0.38004 -0.12686 L -0.38455 -0.12894 C -0.38976 -0.13588 -0.38525 -0.13125 -0.39237 -0.13519 C -0.40556 -0.14283 -0.39219 -0.13658 -0.40313 -0.14121 C -0.40712 -0.14537 -0.4106 -0.15139 -0.41546 -0.15371 C -0.42691 -0.1588 -0.41268 -0.15186 -0.42466 -0.15973 C -0.42605 -0.16065 -0.42778 -0.16088 -0.42917 -0.16181 C -0.43091 -0.16297 -0.43212 -0.16482 -0.43386 -0.16598 C -0.43681 -0.1676 -0.44046 -0.1676 -0.44306 -0.16991 C -0.44619 -0.17269 -0.44879 -0.17662 -0.45226 -0.17824 C -0.45539 -0.17963 -0.45834 -0.18172 -0.46146 -0.18241 L -0.47223 -0.18426 L -0.47223 -0.18403 " pathEditMode="relative" rAng="0" ptsTypes="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53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77 0.00278 -0.01319 0.00717 -0.02014 0.0081 C -0.02673 0.00926 -0.0335 0.00741 -0.0401 0.00602 C -0.04791 0.00463 -0.05555 0.00254 -0.06319 0 C -0.08003 -0.00579 -0.08073 -0.00833 -0.09548 -0.01644 C -0.09705 -0.01736 -0.09861 -0.01759 -0.1 -0.01852 C -0.1125 -0.02523 -0.12448 -0.03287 -0.13698 -0.03912 C -0.15173 -0.04653 -0.16701 -0.05185 -0.18159 -0.05949 L -0.20468 -0.07176 C -0.20625 -0.07269 -0.20781 -0.07338 -0.20937 -0.07384 C -0.21545 -0.07616 -0.22187 -0.07708 -0.22777 -0.08009 C -0.246 -0.08935 -0.26527 -0.09676 -0.28159 -0.11088 C -0.28889 -0.1169 -0.29705 -0.1213 -0.30312 -0.1294 L -0.31232 -0.14167 C -0.32673 -0.18009 -0.3092 -0.13542 -0.32777 -0.17454 C -0.32864 -0.17639 -0.32864 -0.17871 -0.32934 -0.18056 C -0.33229 -0.18958 -0.33559 -0.19838 -0.33854 -0.20718 C -0.34236 -0.21898 -0.35139 -0.24884 -0.35399 -0.26273 L -0.35538 -0.27083 C -0.35399 -0.27917 -0.3526 -0.28727 -0.35086 -0.2956 C -0.34739 -0.31181 -0.34774 -0.30255 -0.34774 -0.31181 L -0.34774 -0.31181 " pathEditMode="relative" ptsTypes="AAAAAAAAAAAAAAAAAAAAA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4.07407E-6 L 0.01702 0.00023 C 0.0099 -0.00278 0.00139 -0.00232 -0.00399 -0.00834 C -0.00573 -0.01042 -0.00711 -0.0125 -0.00902 -0.01436 C -0.0125 -0.01737 -0.01649 -0.01899 -0.01944 -0.02246 C -0.02066 -0.02385 -0.02204 -0.02477 -0.02291 -0.02639 C -0.0243 -0.02824 -0.025 -0.03079 -0.02656 -0.03241 C -0.03559 -0.04283 -0.02829 -0.03056 -0.03507 -0.04051 C -0.04375 -0.05301 -0.03246 -0.03936 -0.04392 -0.05463 C -0.04618 -0.05741 -0.04843 -0.06019 -0.05086 -0.0625 C -0.05208 -0.06389 -0.05295 -0.06551 -0.05434 -0.06667 C -0.05659 -0.06875 -0.05902 -0.07061 -0.06128 -0.07292 L -0.07864 -0.09283 C -0.08038 -0.09491 -0.08177 -0.09746 -0.08368 -0.09885 C -0.08732 -0.10162 -0.09114 -0.10348 -0.09427 -0.10695 C -0.09531 -0.10834 -0.09652 -0.10996 -0.09774 -0.11088 C -0.10104 -0.11389 -0.1052 -0.11574 -0.10798 -0.11922 C -0.1092 -0.12061 -0.11041 -0.12199 -0.11163 -0.12292 C -0.11319 -0.12454 -0.11527 -0.12547 -0.11684 -0.12709 C -0.11979 -0.13033 -0.12257 -0.13403 -0.12552 -0.13704 C -0.12673 -0.13843 -0.12812 -0.13959 -0.12899 -0.14121 L -0.13229 -0.14746 C -0.13055 -0.15139 -0.12916 -0.15672 -0.12552 -0.15949 C -0.12395 -0.16042 -0.12204 -0.16042 -0.12013 -0.16135 C -0.1184 -0.1625 -0.11684 -0.16436 -0.1151 -0.16551 C -0.1125 -0.1669 -0.1052 -0.16875 -0.10295 -0.16945 C -0.08611 -0.18172 -0.09427 -0.17848 -0.07864 -0.18172 C -0.07691 -0.18287 -0.07534 -0.18449 -0.07343 -0.18542 C -0.06996 -0.18704 -0.0585 -0.18912 -0.05607 -0.18959 C -0.046 -0.19561 -0.0467 -0.19561 -0.03698 -0.19954 C -0.03507 -0.20047 -0.03333 -0.20116 -0.03159 -0.20162 C -0.02951 -0.20255 -0.02691 -0.20278 -0.02482 -0.20371 C -0.00833 -0.21088 -0.02812 -0.20533 -0.00902 -0.20973 C -0.00086 -0.21621 -0.00677 -0.21274 0.00487 -0.21574 C 0.00938 -0.21713 0.01875 -0.21991 0.01875 -0.21968 C 0.02032 -0.2213 0.02205 -0.22269 0.02379 -0.22385 C 0.02674 -0.22547 0.03334 -0.22686 0.03594 -0.22778 C 0.03594 -0.22755 0.04914 -0.23311 0.05174 -0.2338 C 0.0566 -0.23588 0.05834 -0.23658 0.06389 -0.23797 C 0.07309 -0.24005 0.07848 -0.24051 0.0882 -0.24213 L 0.10035 -0.24399 C 0.10382 -0.24537 0.10782 -0.24584 0.11077 -0.24792 C 0.11893 -0.2544 0.11407 -0.25139 0.12639 -0.25625 C 0.13212 -0.25811 0.12969 -0.25811 0.13351 -0.25811 L 0.13351 -0.25625 " pathEditMode="relative" rAng="0" ptsTypes="AAAAAAAAAAAAAAAAAAAAAAAAAAAAAAAAAAAAAAAAAAAAA">
                                      <p:cBhvr>
                                        <p:cTn id="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-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1435 L 0.03698 0.01458 C 0.03924 0.0081 0.0415 0.00185 0.04445 -0.0037 C 0.04566 -0.00602 0.0474 -0.00741 0.04879 -0.00972 C 0.05347 -0.0169 0.05018 -0.01505 0.05643 -0.02153 C 0.05938 -0.02431 0.0625 -0.02685 0.06545 -0.0294 C 0.07032 -0.03357 0.07726 -0.04005 0.08212 -0.04144 L 0.08976 -0.04306 C 0.09167 -0.04445 0.09358 -0.04607 0.09566 -0.04722 C 0.09913 -0.04931 0.10452 -0.0507 0.10782 -0.05116 C 0.11372 -0.05208 0.11997 -0.05278 0.12587 -0.05324 C 0.1375 -0.05417 0.14913 -0.05463 0.16059 -0.05533 C 0.16372 -0.05579 0.16667 -0.05648 0.16962 -0.05695 C 0.17535 -0.05787 0.18073 -0.0581 0.18646 -0.05903 C 0.18802 -0.05949 0.18924 -0.06088 0.1908 -0.06111 C 0.19757 -0.06227 0.204 -0.06227 0.21059 -0.06296 C 0.2375 -0.07083 0.20972 -0.06366 0.24236 -0.06898 C 0.24445 -0.06921 0.24618 -0.07037 0.24827 -0.07083 C 0.25816 -0.07361 0.25521 -0.07176 0.26354 -0.075 C 0.26493 -0.07546 0.26632 -0.07639 0.26788 -0.07685 C 0.27691 -0.07917 0.28976 -0.07986 0.29809 -0.08102 C 0.30174 -0.08148 0.30521 -0.08171 0.30886 -0.08287 C 0.31684 -0.08519 0.32466 -0.08958 0.33282 -0.09074 C 0.35157 -0.09352 0.34184 -0.09213 0.36163 -0.09468 C 0.36459 -0.09607 0.36771 -0.09769 0.37066 -0.09861 C 0.38125 -0.10185 0.38889 -0.10278 0.39931 -0.10463 C 0.40243 -0.10602 0.40573 -0.10671 0.40834 -0.10857 C 0.41042 -0.10995 0.41233 -0.11181 0.41459 -0.11273 C 0.41736 -0.11366 0.42066 -0.11343 0.42361 -0.11435 C 0.44566 -0.12176 0.41858 -0.11574 0.44323 -0.12037 C 0.46233 -0.13056 0.4382 -0.11875 0.4599 -0.12639 C 0.4625 -0.12732 0.46476 -0.1294 0.46736 -0.13033 C 0.47136 -0.13195 0.47535 -0.13287 0.47952 -0.13426 C 0.48108 -0.13472 0.48229 -0.13565 0.48386 -0.13634 C 0.48594 -0.13704 0.48802 -0.1375 0.49011 -0.13843 C 0.5099 -0.14607 0.49011 -0.13843 0.50504 -0.14607 C 0.50816 -0.14769 0.51111 -0.14861 0.51424 -0.15023 C 0.51667 -0.15162 0.51927 -0.15278 0.5217 -0.15417 C 0.52622 -0.15625 0.53073 -0.1581 0.53542 -0.15995 L 0.53976 -0.16204 C 0.55313 -0.17593 0.54167 -0.16505 0.55347 -0.17384 C 0.55504 -0.175 0.55643 -0.17685 0.55799 -0.17778 C 0.55938 -0.1787 0.56111 -0.17894 0.5625 -0.17986 C 0.57396 -0.18727 0.56632 -0.18357 0.57466 -0.18982 C 0.58802 -0.19977 0.57413 -0.18796 0.58525 -0.19745 C 0.58611 -0.19954 0.58681 -0.20208 0.5882 -0.20347 C 0.59601 -0.21389 0.58976 -0.20185 0.59566 -0.21134 C 0.59688 -0.21343 0.59757 -0.21574 0.59879 -0.21736 C 0.61302 -0.23843 0.60278 -0.22292 0.6125 -0.23333 C 0.61354 -0.23449 0.61441 -0.23565 0.61528 -0.23727 C 0.61702 -0.23982 0.61806 -0.24306 0.61997 -0.24514 C 0.62118 -0.24653 0.62309 -0.24653 0.62431 -0.24722 C 0.62587 -0.24908 0.62743 -0.25116 0.629 -0.25324 C 0.63229 -0.25671 0.63594 -0.25995 0.63959 -0.26296 C 0.64063 -0.26505 0.64132 -0.26713 0.64254 -0.26875 C 0.64549 -0.27292 0.64792 -0.27315 0.65174 -0.27477 C 0.65521 -0.27963 0.65868 -0.28449 0.66372 -0.28658 L 0.67743 -0.29259 C 0.67882 -0.29329 0.68038 -0.29329 0.68177 -0.29468 C 0.68733 -0.29931 0.68455 -0.29861 0.68959 -0.29861 L 0.68959 -0.29838 " pathEditMode="relative" rAng="0" ptsTypes="AAAAAAAAAAAAAAAAAAAAAAAAAAAAAAAAAAAAAAAAAAAAAAAAAAAAAAAAAAAAA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22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10" grpId="0" animBg="1"/>
      <p:bldP spid="13" grpId="0" animBg="1"/>
      <p:bldP spid="20" grpId="0" animBg="1"/>
      <p:bldP spid="21" grpId="0" animBg="1"/>
      <p:bldP spid="19" grpId="0" animBg="1"/>
      <p:bldP spid="26" grpId="0" animBg="1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93204" y="368660"/>
            <a:ext cx="8229600" cy="4140460"/>
          </a:xfrm>
        </p:spPr>
        <p:txBody>
          <a:bodyPr>
            <a:normAutofit/>
          </a:bodyPr>
          <a:lstStyle/>
          <a:p>
            <a:r>
              <a:rPr lang="es-CL" dirty="0"/>
              <a:t>¿Cómo escribir un reportaje?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29411" y="2960948"/>
            <a:ext cx="8208912" cy="345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800" dirty="0" smtClean="0">
                <a:solidFill>
                  <a:schemeClr val="tx2"/>
                </a:solidFill>
              </a:rPr>
              <a:t> </a:t>
            </a:r>
          </a:p>
          <a:p>
            <a:endParaRPr lang="es-CL" sz="3200" dirty="0" smtClean="0">
              <a:solidFill>
                <a:schemeClr val="tx2"/>
              </a:solidFill>
            </a:endParaRPr>
          </a:p>
          <a:p>
            <a:endParaRPr lang="es-CL" sz="3200" dirty="0">
              <a:solidFill>
                <a:schemeClr val="tx2"/>
              </a:solidFill>
            </a:endParaRPr>
          </a:p>
          <a:p>
            <a:r>
              <a:rPr lang="es-CL" sz="3200" dirty="0" smtClean="0">
                <a:solidFill>
                  <a:schemeClr val="tx2"/>
                </a:solidFill>
              </a:rPr>
              <a:t>¿Recuerdas cuáles son las características de un reportaje?</a:t>
            </a:r>
          </a:p>
          <a:p>
            <a:endParaRPr lang="es-CL" sz="3200" dirty="0" smtClean="0">
              <a:solidFill>
                <a:schemeClr val="tx2"/>
              </a:solidFill>
            </a:endParaRPr>
          </a:p>
          <a:p>
            <a:r>
              <a:rPr lang="es-CL" sz="3200" dirty="0" smtClean="0">
                <a:solidFill>
                  <a:schemeClr val="tx2"/>
                </a:solidFill>
              </a:rPr>
              <a:t>¿Qué necesitas para elaborar un reportaje?</a:t>
            </a:r>
          </a:p>
          <a:p>
            <a:endParaRPr lang="es-CL" sz="3200" dirty="0">
              <a:solidFill>
                <a:schemeClr val="tx2"/>
              </a:solidFill>
            </a:endParaRPr>
          </a:p>
          <a:p>
            <a:r>
              <a:rPr lang="es-CL" sz="3200" dirty="0" smtClean="0">
                <a:solidFill>
                  <a:schemeClr val="tx2"/>
                </a:solidFill>
              </a:rPr>
              <a:t>¿Cómo debe ser su estructura?</a:t>
            </a:r>
          </a:p>
          <a:p>
            <a:endParaRPr lang="es-CL" sz="3200" dirty="0" smtClean="0">
              <a:solidFill>
                <a:schemeClr val="tx2"/>
              </a:solidFill>
            </a:endParaRPr>
          </a:p>
          <a:p>
            <a:endParaRPr lang="es-CL" sz="3200" dirty="0" smtClean="0">
              <a:solidFill>
                <a:schemeClr val="tx2"/>
              </a:solidFill>
            </a:endParaRPr>
          </a:p>
          <a:p>
            <a:endParaRPr lang="es-CL" sz="3200" dirty="0">
              <a:solidFill>
                <a:schemeClr val="tx2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315346" y="230308"/>
            <a:ext cx="5328592" cy="9563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>
                <a:solidFill>
                  <a:srgbClr val="FF0000"/>
                </a:solidFill>
              </a:rPr>
              <a:t>Activación de conocimientos previos</a:t>
            </a:r>
          </a:p>
        </p:txBody>
      </p:sp>
      <p:pic>
        <p:nvPicPr>
          <p:cNvPr id="4098" name="Picture 2" descr="Idea Creativity Sticker by Vero Rodriguez for iOS &amp; Android | GIPH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66" y="188640"/>
            <a:ext cx="219378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r="1343"/>
          <a:stretch/>
        </p:blipFill>
        <p:spPr bwMode="auto">
          <a:xfrm>
            <a:off x="596348" y="842883"/>
            <a:ext cx="8070574" cy="6033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672" y="332656"/>
            <a:ext cx="499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2400" b="1" dirty="0" smtClean="0"/>
              <a:t>PROFUNDIZANDO MIS APRENDIZAJES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8779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496016"/>
              </p:ext>
            </p:extLst>
          </p:nvPr>
        </p:nvGraphicFramePr>
        <p:xfrm>
          <a:off x="467544" y="1052737"/>
          <a:ext cx="8424936" cy="5244744"/>
        </p:xfrm>
        <a:graphic>
          <a:graphicData uri="http://schemas.openxmlformats.org/drawingml/2006/table">
            <a:tbl>
              <a:tblPr firstRow="1" firstCol="1" bandRow="1"/>
              <a:tblGrid>
                <a:gridCol w="23762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Y LITERATURA / 6 AÑO BÁSICO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</a:t>
                      </a:r>
                      <a:r>
                        <a:rPr lang="es-CL" sz="14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GALLARDO MUÑOZ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 MENA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3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OA6</a:t>
                      </a:r>
                      <a:r>
                        <a:rPr lang="es-CL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Leer independientemente y comprender textos no literarios (cartas, biografías, relatos históricos, libros y artículos informativos, noticias, etc.) para ampliar su conocimiento del mundo y formarse una opinión: extrayendo información explícita e implícita; fundamentando su opinión con información del texto o sus conocimientos previos</a:t>
                      </a:r>
                      <a:endParaRPr lang="es-CL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5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Aluden a información implícita o explícita del texto leído al comentar o escribir.</a:t>
                      </a:r>
                    </a:p>
                    <a:p>
                      <a:pPr algn="l">
                        <a:buFont typeface="Arial"/>
                        <a:buNone/>
                      </a:pPr>
                      <a:endParaRPr lang="es-CL" sz="1400" b="0" i="0" dirty="0" smtClean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  <a:p>
                      <a:pPr algn="l">
                        <a:buFont typeface="Arial"/>
                        <a:buNone/>
                      </a:pPr>
                      <a:r>
                        <a:rPr lang="es-CL" sz="1400" b="0" i="0" dirty="0" smtClean="0">
                          <a:solidFill>
                            <a:schemeClr val="tx1"/>
                          </a:solidFill>
                          <a:effectLst/>
                          <a:latin typeface="Raleway"/>
                        </a:rPr>
                        <a:t>Expresan opiniones sobre la información encontrada en los textos, explicando su punto de vista a partir de conocimientos previos o información de la lectura.</a:t>
                      </a:r>
                      <a:endParaRPr lang="es-CL" sz="1400" b="0" i="0" dirty="0">
                        <a:solidFill>
                          <a:schemeClr val="tx1"/>
                        </a:solidFill>
                        <a:effectLst/>
                        <a:latin typeface="Raleway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r>
                        <a:rPr lang="es-CL" sz="14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/HABILIDADES</a:t>
                      </a:r>
                      <a:endParaRPr lang="es-ES_tradnl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 reportaje / extraen . Leen .. formulan una opinión-  Expresan </a:t>
                      </a:r>
                      <a:endParaRPr lang="es-CL" sz="14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6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Leer un reportaje acerca de los booktuber extrayendo información explícita e implícita y formulando una opinión sobre el tema que presenta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686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EVALUACIÓN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Ticket de salida  : Enviar a correo 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/>
                        </a:rPr>
                        <a:t>ximena.gallardo@colegio-jeanpiaget.cl</a:t>
                      </a:r>
                      <a:r>
                        <a:rPr lang="es-CL" sz="1400" b="1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o enviar de forma digital en clase. 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400600" cy="65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8525"/>
            <a:ext cx="2088232" cy="5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54C29B7-F96D-4335-82ED-B1D7B82CC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7" r="7458"/>
          <a:stretch/>
        </p:blipFill>
        <p:spPr>
          <a:xfrm>
            <a:off x="20" y="10"/>
            <a:ext cx="3477914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9951BD9-0868-4CDB-ACD6-9C4209B5E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3477935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="" xmlns:a16="http://schemas.microsoft.com/office/drawing/2014/main" id="{AD70640A-D79A-4B89-AE84-89A96013F6BD}"/>
              </a:ext>
            </a:extLst>
          </p:cNvPr>
          <p:cNvSpPr/>
          <p:nvPr/>
        </p:nvSpPr>
        <p:spPr>
          <a:xfrm>
            <a:off x="3707904" y="1124744"/>
            <a:ext cx="5256584" cy="4896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just">
              <a:defRPr/>
            </a:pPr>
            <a:endParaRPr lang="en-US" sz="35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endParaRPr lang="en-US" sz="35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OBJETIVO </a:t>
            </a:r>
            <a:r>
              <a:rPr lang="en-US" sz="3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LA CLASE </a:t>
            </a:r>
            <a:endParaRPr lang="en-US" sz="35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6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CL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esta clase aprenderemos a escribir un reportaje. Para ello, </a:t>
            </a:r>
            <a:r>
              <a:rPr lang="es-CL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investigaremos sobre </a:t>
            </a:r>
            <a:r>
              <a:rPr lang="es-CL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tema y escribiremos un texto para comunicar la </a:t>
            </a:r>
            <a:r>
              <a:rPr lang="es-CL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información, desarrollando </a:t>
            </a:r>
            <a:r>
              <a:rPr lang="es-CL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una idea de forma completa. </a:t>
            </a:r>
            <a:endParaRPr lang="en-US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FD0DA5E-93AC-46EB-8791-9D00C98C9E82}"/>
              </a:ext>
            </a:extLst>
          </p:cNvPr>
          <p:cNvSpPr txBox="1"/>
          <p:nvPr/>
        </p:nvSpPr>
        <p:spPr>
          <a:xfrm>
            <a:off x="1403648" y="422108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QUE LEA, EL SIGUIENTE ESTUDIANTE </a:t>
            </a:r>
          </a:p>
        </p:txBody>
      </p:sp>
    </p:spTree>
    <p:extLst>
      <p:ext uri="{BB962C8B-B14F-4D97-AF65-F5344CB8AC3E}">
        <p14:creationId xmlns:p14="http://schemas.microsoft.com/office/powerpoint/2010/main" val="42281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38790"/>
            <a:ext cx="8291264" cy="5187373"/>
          </a:xfrm>
        </p:spPr>
        <p:txBody>
          <a:bodyPr>
            <a:normAutofit/>
          </a:bodyPr>
          <a:lstStyle/>
          <a:p>
            <a:r>
              <a:rPr lang="es-CL" sz="2000" b="1" dirty="0"/>
              <a:t>Realiza las </a:t>
            </a:r>
            <a:r>
              <a:rPr lang="es-CL" sz="2000" b="1" dirty="0" smtClean="0"/>
              <a:t>siguientes </a:t>
            </a:r>
            <a:r>
              <a:rPr lang="es-CL" sz="2000" b="1" dirty="0"/>
              <a:t>actividades en tu cuaderno</a:t>
            </a:r>
            <a:r>
              <a:rPr lang="es-CL" sz="2000" b="1" dirty="0" smtClean="0"/>
              <a:t>:</a:t>
            </a:r>
          </a:p>
          <a:p>
            <a:pPr marL="0" indent="0">
              <a:buNone/>
            </a:pPr>
            <a:r>
              <a:rPr lang="es-CL" sz="2000" b="1" dirty="0" smtClean="0"/>
              <a:t>1</a:t>
            </a:r>
            <a:r>
              <a:rPr lang="es-CL" sz="2000" b="1" dirty="0"/>
              <a:t>. Lee nuevamente el reportaje “Quieres ser un booktuber</a:t>
            </a:r>
            <a:r>
              <a:rPr lang="es-CL" sz="2000" dirty="0"/>
              <a:t>” </a:t>
            </a:r>
            <a:r>
              <a:rPr lang="es-CL" sz="2000" b="1" dirty="0">
                <a:solidFill>
                  <a:srgbClr val="FF0000"/>
                </a:solidFill>
              </a:rPr>
              <a:t>(página 218). </a:t>
            </a:r>
            <a:r>
              <a:rPr lang="es-CL" sz="2000" dirty="0"/>
              <a:t>Marca en </a:t>
            </a:r>
            <a:r>
              <a:rPr lang="es-CL" sz="2000" dirty="0" smtClean="0"/>
              <a:t>el texto </a:t>
            </a:r>
            <a:r>
              <a:rPr lang="es-CL" sz="2000" dirty="0"/>
              <a:t>dónde se encuentra:</a:t>
            </a:r>
          </a:p>
          <a:p>
            <a:pPr marL="0" indent="0">
              <a:buNone/>
            </a:pPr>
            <a:r>
              <a:rPr lang="es-CL" sz="2000" dirty="0"/>
              <a:t>• Introducción.</a:t>
            </a:r>
          </a:p>
          <a:p>
            <a:pPr marL="0" indent="0">
              <a:buNone/>
            </a:pPr>
            <a:r>
              <a:rPr lang="es-CL" sz="2000" dirty="0"/>
              <a:t>• Desarrollo.</a:t>
            </a:r>
          </a:p>
          <a:p>
            <a:pPr marL="0" indent="0">
              <a:buNone/>
            </a:pPr>
            <a:r>
              <a:rPr lang="es-CL" sz="2000" dirty="0"/>
              <a:t>• Opinión personal del reportero</a:t>
            </a:r>
            <a:r>
              <a:rPr lang="es-CL" sz="2000" b="1" dirty="0"/>
              <a:t>. </a:t>
            </a:r>
            <a:endParaRPr lang="es-CL" sz="2000" b="1" dirty="0" smtClean="0"/>
          </a:p>
          <a:p>
            <a:endParaRPr lang="es-CL" sz="2000" b="1" dirty="0"/>
          </a:p>
          <a:p>
            <a:pPr marL="0" indent="0">
              <a:buNone/>
            </a:pPr>
            <a:r>
              <a:rPr lang="es-CL" sz="2000" b="1" dirty="0" smtClean="0"/>
              <a:t>2</a:t>
            </a:r>
            <a:r>
              <a:rPr lang="es-CL" sz="2000" b="1" dirty="0"/>
              <a:t>. Responde en tu cuaderno las siguientes preguntas:</a:t>
            </a:r>
          </a:p>
          <a:p>
            <a:pPr marL="457200" indent="-457200">
              <a:buAutoNum type="alphaLcPeriod"/>
            </a:pPr>
            <a:r>
              <a:rPr lang="es-CL" sz="2000" dirty="0" smtClean="0"/>
              <a:t>¿</a:t>
            </a:r>
            <a:r>
              <a:rPr lang="es-CL" sz="2000" dirty="0"/>
              <a:t>El reportaje entrega la información de forma completa y objetiva? </a:t>
            </a:r>
            <a:endParaRPr lang="es-CL" sz="2000" dirty="0" smtClean="0"/>
          </a:p>
          <a:p>
            <a:pPr marL="457200" indent="-457200">
              <a:buAutoNum type="alphaLcPeriod"/>
            </a:pPr>
            <a:r>
              <a:rPr lang="es-CL" sz="2000" dirty="0" smtClean="0"/>
              <a:t>Justifica tu respuesta</a:t>
            </a:r>
            <a:r>
              <a:rPr lang="es-CL" sz="2000" dirty="0"/>
              <a:t>.</a:t>
            </a:r>
          </a:p>
          <a:p>
            <a:pPr marL="0" indent="0">
              <a:buNone/>
            </a:pPr>
            <a:r>
              <a:rPr lang="es-CL" sz="2000" dirty="0"/>
              <a:t>b. ¿El reportaje es objetivo? ¿Por qué?</a:t>
            </a:r>
          </a:p>
          <a:p>
            <a:pPr marL="0" indent="0">
              <a:buNone/>
            </a:pPr>
            <a:r>
              <a:rPr lang="es-CL" sz="2000" dirty="0"/>
              <a:t>c. ¿El lenguaje es atractivo e invita a leerlo? Argumenta de forma clara</a:t>
            </a:r>
            <a:r>
              <a:rPr lang="es-CL" sz="2000" dirty="0" smtClean="0"/>
              <a:t>.</a:t>
            </a:r>
          </a:p>
          <a:p>
            <a:pPr marL="0" indent="0">
              <a:buNone/>
            </a:pPr>
            <a:r>
              <a:rPr lang="es-CL" sz="2000" dirty="0" smtClean="0"/>
              <a:t>3.-  ¿Ahora que ya conoces un </a:t>
            </a:r>
            <a:r>
              <a:rPr lang="es-CL" sz="2000" dirty="0" err="1" smtClean="0"/>
              <a:t>booktuber</a:t>
            </a:r>
            <a:r>
              <a:rPr lang="es-CL" sz="2000" dirty="0"/>
              <a:t> </a:t>
            </a:r>
            <a:r>
              <a:rPr lang="es-CL" sz="2000" dirty="0" smtClean="0"/>
              <a:t>, te gustaría seguir a uno de ellos?</a:t>
            </a:r>
          </a:p>
          <a:p>
            <a:pPr marL="0" indent="0">
              <a:buNone/>
            </a:pPr>
            <a:r>
              <a:rPr lang="es-CL" sz="2000" dirty="0" smtClean="0"/>
              <a:t>4.- ¿Qué podrías aprender de ellos?</a:t>
            </a:r>
          </a:p>
          <a:p>
            <a:pPr marL="0" indent="0">
              <a:buNone/>
            </a:pPr>
            <a:endParaRPr lang="es-CL" sz="2000" dirty="0" smtClean="0"/>
          </a:p>
          <a:p>
            <a:endParaRPr lang="es-CL" sz="2000" b="1" dirty="0"/>
          </a:p>
          <a:p>
            <a:endParaRPr lang="es-CL" sz="2000" b="1" dirty="0"/>
          </a:p>
          <a:p>
            <a:endParaRPr lang="es-CL" sz="2000" b="1" dirty="0"/>
          </a:p>
        </p:txBody>
      </p:sp>
      <p:sp>
        <p:nvSpPr>
          <p:cNvPr id="4" name="3 Rectángulo"/>
          <p:cNvSpPr/>
          <p:nvPr/>
        </p:nvSpPr>
        <p:spPr>
          <a:xfrm>
            <a:off x="2123728" y="321684"/>
            <a:ext cx="4752528" cy="617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1"/>
                </a:solidFill>
              </a:rPr>
              <a:t>DESARROLLO</a:t>
            </a:r>
            <a:endParaRPr lang="es-C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1540" y="116632"/>
            <a:ext cx="8147248" cy="92211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s-CL" sz="3200" b="1" dirty="0"/>
              <a:t>!</a:t>
            </a:r>
            <a:r>
              <a:rPr lang="es-CL" sz="3200" b="1" dirty="0" smtClean="0"/>
              <a:t>AHORA YO QUIERO APRENDER¡</a:t>
            </a:r>
            <a:endParaRPr lang="es-CL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9742" y="1038746"/>
            <a:ext cx="8363272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dirty="0" smtClean="0"/>
              <a:t>3</a:t>
            </a:r>
            <a:r>
              <a:rPr lang="es-CL" sz="1800" dirty="0" smtClean="0"/>
              <a:t>. Realiza un reportaje escogiendo uno de los siguientes temas:</a:t>
            </a:r>
          </a:p>
          <a:p>
            <a:pPr marL="0" indent="0">
              <a:buNone/>
            </a:pPr>
            <a:r>
              <a:rPr lang="es-CL" sz="2000" b="1" dirty="0" smtClean="0"/>
              <a:t>• </a:t>
            </a:r>
            <a:r>
              <a:rPr lang="es-CL" sz="2000" b="1" dirty="0" err="1" smtClean="0"/>
              <a:t>Tik</a:t>
            </a:r>
            <a:r>
              <a:rPr lang="es-CL" sz="2000" b="1" dirty="0" smtClean="0"/>
              <a:t> </a:t>
            </a:r>
            <a:r>
              <a:rPr lang="es-CL" sz="2000" b="1" dirty="0" err="1" smtClean="0"/>
              <a:t>Tok</a:t>
            </a:r>
            <a:r>
              <a:rPr lang="es-CL" sz="2000" b="1" dirty="0" smtClean="0"/>
              <a:t>.</a:t>
            </a:r>
          </a:p>
          <a:p>
            <a:pPr marL="0" indent="0">
              <a:buNone/>
            </a:pPr>
            <a:r>
              <a:rPr lang="es-CL" sz="2000" b="1" dirty="0" smtClean="0"/>
              <a:t>• </a:t>
            </a:r>
            <a:r>
              <a:rPr lang="es-CL" sz="2000" b="1" dirty="0" err="1" smtClean="0"/>
              <a:t>Instagram</a:t>
            </a:r>
            <a:r>
              <a:rPr lang="es-CL" sz="2000" b="1" dirty="0" smtClean="0"/>
              <a:t>.</a:t>
            </a:r>
          </a:p>
          <a:p>
            <a:pPr marL="0" indent="0">
              <a:buNone/>
            </a:pPr>
            <a:r>
              <a:rPr lang="es-CL" sz="2000" b="1" dirty="0" smtClean="0"/>
              <a:t>• League of </a:t>
            </a:r>
            <a:r>
              <a:rPr lang="es-CL" sz="2000" b="1" dirty="0" err="1" smtClean="0"/>
              <a:t>legends</a:t>
            </a:r>
            <a:r>
              <a:rPr lang="es-CL" sz="2000" b="1" dirty="0" smtClean="0"/>
              <a:t>.</a:t>
            </a:r>
          </a:p>
          <a:p>
            <a:pPr marL="0" indent="0">
              <a:buNone/>
            </a:pPr>
            <a:r>
              <a:rPr lang="es-CL" sz="2000" b="1" dirty="0" smtClean="0"/>
              <a:t>• </a:t>
            </a:r>
            <a:r>
              <a:rPr lang="es-CL" sz="2000" b="1" dirty="0" err="1" smtClean="0"/>
              <a:t>Fornite</a:t>
            </a:r>
            <a:r>
              <a:rPr lang="es-CL" sz="2000" b="1" dirty="0" smtClean="0"/>
              <a:t>.</a:t>
            </a:r>
          </a:p>
          <a:p>
            <a:pPr marL="0" indent="0">
              <a:buNone/>
            </a:pPr>
            <a:r>
              <a:rPr lang="es-CL" sz="2000" b="1" dirty="0" smtClean="0"/>
              <a:t>• El juego </a:t>
            </a:r>
            <a:r>
              <a:rPr lang="es-CL" sz="2000" b="1" dirty="0" err="1" smtClean="0"/>
              <a:t>Pubg</a:t>
            </a:r>
            <a:r>
              <a:rPr lang="es-CL" sz="2000" b="1" dirty="0" smtClean="0"/>
              <a:t> (</a:t>
            </a:r>
            <a:r>
              <a:rPr lang="es-CL" sz="2000" b="1" dirty="0" err="1" smtClean="0"/>
              <a:t>Playerunknown's</a:t>
            </a:r>
            <a:r>
              <a:rPr lang="es-CL" sz="2000" b="1" dirty="0" smtClean="0"/>
              <a:t> </a:t>
            </a:r>
            <a:r>
              <a:rPr lang="es-CL" sz="2000" b="1" dirty="0" err="1" smtClean="0"/>
              <a:t>Battlegrounds</a:t>
            </a:r>
            <a:r>
              <a:rPr lang="es-CL" sz="2000" b="1" dirty="0" smtClean="0"/>
              <a:t>).</a:t>
            </a:r>
          </a:p>
          <a:p>
            <a:pPr marL="0" indent="0">
              <a:buNone/>
            </a:pPr>
            <a:r>
              <a:rPr lang="es-CL" sz="2000" b="1" dirty="0" smtClean="0"/>
              <a:t>• La popularidad de los Manga.</a:t>
            </a:r>
          </a:p>
          <a:p>
            <a:pPr marL="0" indent="0">
              <a:buNone/>
            </a:pPr>
            <a:r>
              <a:rPr lang="es-CL" sz="2000" b="1" dirty="0" smtClean="0"/>
              <a:t>• Estudio </a:t>
            </a:r>
            <a:r>
              <a:rPr lang="es-CL" sz="2000" b="1" dirty="0" err="1" smtClean="0"/>
              <a:t>Ghibli</a:t>
            </a:r>
            <a:r>
              <a:rPr lang="es-CL" sz="2000" b="1" dirty="0" smtClean="0"/>
              <a:t>.</a:t>
            </a:r>
          </a:p>
          <a:p>
            <a:pPr marL="0" indent="0">
              <a:buNone/>
            </a:pPr>
            <a:r>
              <a:rPr lang="es-CL" sz="2000" b="1" dirty="0" smtClean="0"/>
              <a:t>• Otro: _</a:t>
            </a:r>
          </a:p>
          <a:p>
            <a:pPr marL="0" indent="0">
              <a:buNone/>
            </a:pPr>
            <a:endParaRPr lang="es-CL" sz="24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686335"/>
              </p:ext>
            </p:extLst>
          </p:nvPr>
        </p:nvGraphicFramePr>
        <p:xfrm>
          <a:off x="395537" y="4437113"/>
          <a:ext cx="8208912" cy="108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4608512"/>
              </a:tblGrid>
              <a:tr h="504055">
                <a:tc>
                  <a:txBody>
                    <a:bodyPr/>
                    <a:lstStyle/>
                    <a:p>
                      <a:r>
                        <a:rPr lang="es-CL" sz="1600" b="1" smtClean="0">
                          <a:solidFill>
                            <a:schemeClr val="tx1"/>
                          </a:solidFill>
                        </a:rPr>
                        <a:t>TEMA ESCOGIDO</a:t>
                      </a:r>
                      <a:endParaRPr lang="es-C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smtClean="0">
                          <a:solidFill>
                            <a:schemeClr val="tx1"/>
                          </a:solidFill>
                        </a:rPr>
                        <a:t>JUSTIFICACIÓN</a:t>
                      </a:r>
                      <a:r>
                        <a:rPr lang="es-CL" sz="1600" b="1" baseline="0" smtClean="0">
                          <a:solidFill>
                            <a:schemeClr val="tx1"/>
                          </a:solidFill>
                        </a:rPr>
                        <a:t> (por qué fue escogido el tema)</a:t>
                      </a:r>
                      <a:endParaRPr lang="es-CL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38376" y="56612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 smtClean="0"/>
              <a:t>4</a:t>
            </a:r>
            <a:r>
              <a:rPr lang="es-CL" dirty="0"/>
              <a:t>. Investiga sobre el tema escogido. Para ello busca dos fuentes válidas, es decir, que</a:t>
            </a:r>
          </a:p>
          <a:p>
            <a:r>
              <a:rPr lang="es-CL" dirty="0"/>
              <a:t>tengan a alguna institución o especialista de respaldo. Toma apuntes de </a:t>
            </a:r>
            <a:r>
              <a:rPr lang="es-CL" dirty="0" smtClean="0"/>
              <a:t>la información que </a:t>
            </a:r>
            <a:r>
              <a:rPr lang="es-CL" dirty="0"/>
              <a:t>extraigas de cada uno de los textos.</a:t>
            </a:r>
          </a:p>
        </p:txBody>
      </p:sp>
      <p:pic>
        <p:nvPicPr>
          <p:cNvPr id="5122" name="Picture 2" descr="Emoticones para Whatsapp este 2020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88" y="141277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422216" y="1936500"/>
            <a:ext cx="8424936" cy="35283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Ahora que ya pudimos realizar la actividad, es tiempo de que </a:t>
            </a:r>
            <a:r>
              <a:rPr lang="es-CL" sz="4000" dirty="0" smtClean="0"/>
              <a:t>investigues tu tema </a:t>
            </a:r>
            <a:r>
              <a:rPr lang="es-CL" sz="4000" dirty="0" smtClean="0"/>
              <a:t>y comenzar a planificar tu escritura.</a:t>
            </a:r>
            <a:endParaRPr lang="es-CL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36473">
            <a:off x="3544826" y="491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1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750646"/>
              </p:ext>
            </p:extLst>
          </p:nvPr>
        </p:nvGraphicFramePr>
        <p:xfrm>
          <a:off x="457200" y="1340768"/>
          <a:ext cx="8229600" cy="294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776"/>
                <a:gridCol w="4330824"/>
              </a:tblGrid>
              <a:tr h="936104">
                <a:tc>
                  <a:txBody>
                    <a:bodyPr/>
                    <a:lstStyle/>
                    <a:p>
                      <a:r>
                        <a:rPr lang="es-CL" sz="1800" b="1" dirty="0" smtClean="0">
                          <a:solidFill>
                            <a:schemeClr val="tx1"/>
                          </a:solidFill>
                        </a:rPr>
                        <a:t>Introducción:</a:t>
                      </a:r>
                    </a:p>
                    <a:p>
                      <a:r>
                        <a:rPr lang="es-CL" sz="1800" b="0" dirty="0" smtClean="0">
                          <a:solidFill>
                            <a:schemeClr val="tx1"/>
                          </a:solidFill>
                        </a:rPr>
                        <a:t>Presenta el tema, de forma atractiva y amena.</a:t>
                      </a:r>
                      <a:endParaRPr lang="es-CL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1" dirty="0" smtClean="0"/>
                        <a:t>Desarrollo</a:t>
                      </a:r>
                    </a:p>
                    <a:p>
                      <a:r>
                        <a:rPr lang="es-CL" sz="1800" b="0" dirty="0" smtClean="0"/>
                        <a:t>Describe las principales características,</a:t>
                      </a:r>
                    </a:p>
                    <a:p>
                      <a:r>
                        <a:rPr lang="es-CL" sz="1800" b="0" dirty="0" smtClean="0"/>
                        <a:t>muestra los hechos de forma objetiva. Procura</a:t>
                      </a:r>
                      <a:r>
                        <a:rPr lang="es-CL" sz="1800" b="0" baseline="0" dirty="0" smtClean="0"/>
                        <a:t> </a:t>
                      </a:r>
                      <a:r>
                        <a:rPr lang="es-CL" sz="1800" b="0" dirty="0" smtClean="0"/>
                        <a:t>que tu texto sea desarrolle la información con</a:t>
                      </a:r>
                      <a:r>
                        <a:rPr lang="es-CL" sz="1800" b="0" baseline="0" dirty="0" smtClean="0"/>
                        <a:t> </a:t>
                      </a:r>
                      <a:r>
                        <a:rPr lang="es-CL" sz="1800" b="0" dirty="0" smtClean="0"/>
                        <a:t>exactitud, precisión, sencillez, naturalidad,</a:t>
                      </a:r>
                      <a:r>
                        <a:rPr lang="es-CL" sz="1800" b="0" baseline="0" dirty="0" smtClean="0"/>
                        <a:t> </a:t>
                      </a:r>
                      <a:r>
                        <a:rPr lang="es-CL" sz="1800" b="0" dirty="0" smtClean="0"/>
                        <a:t>ritmo, corrección y propiedad.</a:t>
                      </a:r>
                      <a:endParaRPr lang="es-CL" sz="1800" b="0" dirty="0"/>
                    </a:p>
                  </a:txBody>
                  <a:tcPr>
                    <a:lnT w="38100" cmpd="sng">
                      <a:noFill/>
                    </a:lnT>
                    <a:solidFill>
                      <a:srgbClr val="79F56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CL" sz="2000" dirty="0"/>
              <a:t>5. Revisa tus apuntes y organiza la información, haciendo un esquema de las </a:t>
            </a:r>
            <a:r>
              <a:rPr lang="es-CL" sz="2000" dirty="0" smtClean="0"/>
              <a:t>principales ideas </a:t>
            </a:r>
            <a:r>
              <a:rPr lang="es-CL" sz="2000" dirty="0"/>
              <a:t>a desarrollar. Para ello, ordena las ideas con la siguiente pauta: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905591"/>
              </p:ext>
            </p:extLst>
          </p:nvPr>
        </p:nvGraphicFramePr>
        <p:xfrm>
          <a:off x="467544" y="4293096"/>
          <a:ext cx="820891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620"/>
                <a:gridCol w="4354292"/>
              </a:tblGrid>
              <a:tr h="946068">
                <a:tc>
                  <a:txBody>
                    <a:bodyPr/>
                    <a:lstStyle/>
                    <a:p>
                      <a:r>
                        <a:rPr lang="es-CL" b="1" dirty="0" smtClean="0">
                          <a:solidFill>
                            <a:schemeClr val="tx1"/>
                          </a:solidFill>
                        </a:rPr>
                        <a:t>Cierre</a:t>
                      </a:r>
                    </a:p>
                    <a:p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Expresa una opinión personal acerca del tema</a:t>
                      </a:r>
                      <a:r>
                        <a:rPr lang="es-CL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b="0" dirty="0" smtClean="0">
                          <a:solidFill>
                            <a:schemeClr val="tx1"/>
                          </a:solidFill>
                        </a:rPr>
                        <a:t>reportaje que escribiste</a:t>
                      </a:r>
                      <a:r>
                        <a:rPr lang="es-CL" b="0" dirty="0" smtClean="0"/>
                        <a:t>.</a:t>
                      </a:r>
                      <a:endParaRPr lang="es-CL" b="0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54132">
                <a:tc>
                  <a:txBody>
                    <a:bodyPr/>
                    <a:lstStyle/>
                    <a:p>
                      <a:r>
                        <a:rPr lang="es-CL" b="1" dirty="0" smtClean="0"/>
                        <a:t>Fuentes:</a:t>
                      </a:r>
                    </a:p>
                    <a:p>
                      <a:r>
                        <a:rPr lang="es-CL" b="0" dirty="0" smtClean="0"/>
                        <a:t>Mencionarlas al finalizar tu texto.</a:t>
                      </a:r>
                      <a:endParaRPr lang="es-CL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467544" y="6093296"/>
            <a:ext cx="900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6.- Recuerda que deberás ir presentando tu trabajo, durante la clase , para monitoreando lo Trabajado.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14864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398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2123728" y="253298"/>
            <a:ext cx="547260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prstClr val="white"/>
                </a:solidFill>
              </a:rPr>
              <a:t>Ticket de salida </a:t>
            </a:r>
          </a:p>
          <a:p>
            <a:pPr algn="ctr"/>
            <a:r>
              <a:rPr lang="es-CL" sz="2400" b="1" dirty="0">
                <a:solidFill>
                  <a:prstClr val="white"/>
                </a:solidFill>
              </a:rPr>
              <a:t>6º </a:t>
            </a:r>
            <a:r>
              <a:rPr lang="es-CL" sz="2400" b="1" dirty="0" smtClean="0">
                <a:solidFill>
                  <a:prstClr val="white"/>
                </a:solidFill>
              </a:rPr>
              <a:t>básico semana 35</a:t>
            </a:r>
            <a:endParaRPr lang="es-CL" sz="2400" b="1" dirty="0">
              <a:solidFill>
                <a:prstClr val="white"/>
              </a:solidFill>
            </a:endParaRPr>
          </a:p>
          <a:p>
            <a:pPr algn="ctr"/>
            <a:r>
              <a:rPr lang="es-CL" sz="2400" b="1" dirty="0" smtClean="0">
                <a:solidFill>
                  <a:prstClr val="white"/>
                </a:solidFill>
              </a:rPr>
              <a:t>Lenguaje y Comunicación</a:t>
            </a:r>
            <a:endParaRPr lang="es-CL" sz="2400" b="1" dirty="0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660232" y="5805264"/>
            <a:ext cx="23762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white"/>
                </a:solidFill>
              </a:rPr>
              <a:t>Enviar a ximena.gallardo@colegio-jeanpiaget.cl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2076" y="476672"/>
            <a:ext cx="165618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rgbClr val="FF0000"/>
                </a:solidFill>
              </a:rPr>
              <a:t>CIERRE</a:t>
            </a:r>
            <a:endParaRPr lang="es-C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59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4222" y="70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sz="4000" b="1" dirty="0">
                <a:solidFill>
                  <a:prstClr val="black"/>
                </a:solidFill>
              </a:rPr>
              <a:t>Recomendaciones y reglas clases virtuales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t="15334" r="50000" b="6571"/>
          <a:stretch/>
        </p:blipFill>
        <p:spPr bwMode="auto">
          <a:xfrm>
            <a:off x="460375" y="1158343"/>
            <a:ext cx="1152128" cy="169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05" y="1205310"/>
            <a:ext cx="1291219" cy="129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3" t="27920" r="36286" b="28667"/>
          <a:stretch/>
        </p:blipFill>
        <p:spPr bwMode="auto">
          <a:xfrm>
            <a:off x="535338" y="5037742"/>
            <a:ext cx="935421" cy="137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Elipse"/>
          <p:cNvSpPr/>
          <p:nvPr/>
        </p:nvSpPr>
        <p:spPr>
          <a:xfrm>
            <a:off x="1619506" y="5163352"/>
            <a:ext cx="136951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Activo micrófono solo cuando quiero decir algo</a:t>
            </a:r>
          </a:p>
        </p:txBody>
      </p:sp>
      <p:sp>
        <p:nvSpPr>
          <p:cNvPr id="10" name="AutoShape 8" descr="PROHIBIDO COMER | EducaSA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74" y="3700817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2"/>
          <a:stretch/>
        </p:blipFill>
        <p:spPr bwMode="auto">
          <a:xfrm>
            <a:off x="7279271" y="2326958"/>
            <a:ext cx="1511336" cy="191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68" y="3336316"/>
            <a:ext cx="1319909" cy="13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41011" r="53537" b="34657"/>
          <a:stretch/>
        </p:blipFill>
        <p:spPr bwMode="auto">
          <a:xfrm>
            <a:off x="307975" y="3677702"/>
            <a:ext cx="2290825" cy="113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6666" r="6458" b="6875"/>
          <a:stretch/>
        </p:blipFill>
        <p:spPr bwMode="auto">
          <a:xfrm>
            <a:off x="3066442" y="4981706"/>
            <a:ext cx="1472580" cy="1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74" y="5442603"/>
            <a:ext cx="2473335" cy="12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8" t="6425" r="12749" b="9683"/>
          <a:stretch/>
        </p:blipFill>
        <p:spPr bwMode="auto">
          <a:xfrm>
            <a:off x="3619138" y="1067890"/>
            <a:ext cx="1256048" cy="178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>
          <a:xfrm>
            <a:off x="1835013" y="1268760"/>
            <a:ext cx="1152811" cy="690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Enciendo la cámara</a:t>
            </a:r>
          </a:p>
        </p:txBody>
      </p:sp>
      <p:sp>
        <p:nvSpPr>
          <p:cNvPr id="3" name="2 Elipse"/>
          <p:cNvSpPr/>
          <p:nvPr/>
        </p:nvSpPr>
        <p:spPr>
          <a:xfrm>
            <a:off x="6729645" y="1223078"/>
            <a:ext cx="172819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Saludo a mis compañeros y profesora al ingresar</a:t>
            </a:r>
          </a:p>
        </p:txBody>
      </p:sp>
      <p:sp>
        <p:nvSpPr>
          <p:cNvPr id="5" name="4 Elipse"/>
          <p:cNvSpPr/>
          <p:nvPr/>
        </p:nvSpPr>
        <p:spPr>
          <a:xfrm>
            <a:off x="2066444" y="2284036"/>
            <a:ext cx="1449036" cy="13199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Escucho y respeto turnos</a:t>
            </a:r>
          </a:p>
        </p:txBody>
      </p:sp>
      <p:sp>
        <p:nvSpPr>
          <p:cNvPr id="7" name="6 Elipse"/>
          <p:cNvSpPr/>
          <p:nvPr/>
        </p:nvSpPr>
        <p:spPr>
          <a:xfrm>
            <a:off x="5652121" y="2636912"/>
            <a:ext cx="1308794" cy="954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 atentos, no debo comer</a:t>
            </a:r>
          </a:p>
        </p:txBody>
      </p:sp>
      <p:sp>
        <p:nvSpPr>
          <p:cNvPr id="8" name="7 Elipse"/>
          <p:cNvSpPr/>
          <p:nvPr/>
        </p:nvSpPr>
        <p:spPr>
          <a:xfrm>
            <a:off x="7532174" y="4310996"/>
            <a:ext cx="1368152" cy="112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digo malas palabras, me expreso con respeto</a:t>
            </a:r>
          </a:p>
        </p:txBody>
      </p:sp>
      <p:sp>
        <p:nvSpPr>
          <p:cNvPr id="12" name="11 Elipse"/>
          <p:cNvSpPr/>
          <p:nvPr/>
        </p:nvSpPr>
        <p:spPr>
          <a:xfrm>
            <a:off x="4616093" y="4981706"/>
            <a:ext cx="1663910" cy="17009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chat lo uso solo para informar, preguntar y acotar algo referente a la clases</a:t>
            </a:r>
          </a:p>
        </p:txBody>
      </p:sp>
      <p:sp>
        <p:nvSpPr>
          <p:cNvPr id="13" name="12 Flecha izquierda, derecha y arriba"/>
          <p:cNvSpPr/>
          <p:nvPr/>
        </p:nvSpPr>
        <p:spPr>
          <a:xfrm>
            <a:off x="2598800" y="3639686"/>
            <a:ext cx="1086322" cy="82321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8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64664" y="127298"/>
            <a:ext cx="727280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3200" dirty="0" smtClean="0">
                <a:solidFill>
                  <a:srgbClr val="FF0000"/>
                </a:solidFill>
              </a:rPr>
              <a:t>MOTIVACIÓN: DESAFÍO NO LITERARIO</a:t>
            </a:r>
            <a:endParaRPr lang="es-CL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523493"/>
              </p:ext>
            </p:extLst>
          </p:nvPr>
        </p:nvGraphicFramePr>
        <p:xfrm>
          <a:off x="-252536" y="1988840"/>
          <a:ext cx="5998422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464994"/>
                <a:gridCol w="460654"/>
                <a:gridCol w="460654"/>
                <a:gridCol w="460654"/>
                <a:gridCol w="461274"/>
                <a:gridCol w="461274"/>
                <a:gridCol w="461274"/>
                <a:gridCol w="461274"/>
                <a:gridCol w="461274"/>
                <a:gridCol w="461274"/>
                <a:gridCol w="461274"/>
                <a:gridCol w="461274"/>
                <a:gridCol w="461274"/>
              </a:tblGrid>
              <a:tr h="49516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S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 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9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</a:t>
                      </a:r>
                      <a:r>
                        <a:rPr lang="es-ES" baseline="0" dirty="0" smtClean="0"/>
                        <a:t>       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r>
                        <a:rPr lang="es-ES" dirty="0" smtClean="0"/>
                        <a:t>                                        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                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516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4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9911">
                <a:tc rowSpan="2"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95163"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95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J</a:t>
                      </a:r>
                      <a:endParaRPr lang="es-ES" sz="2400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 </a:t>
                      </a:r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baseline="0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516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E</a:t>
                      </a:r>
                      <a:endParaRPr lang="es-ES" sz="2400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 </a:t>
                      </a:r>
                      <a:endParaRPr lang="es-ES" dirty="0"/>
                    </a:p>
                  </a:txBody>
                  <a:tcPr marL="67015" marR="670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00500"/>
              </p:ext>
            </p:extLst>
          </p:nvPr>
        </p:nvGraphicFramePr>
        <p:xfrm>
          <a:off x="5814066" y="1402080"/>
          <a:ext cx="3250813" cy="5455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50813"/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b="0" dirty="0" smtClean="0"/>
                        <a:t>1. Publicación</a:t>
                      </a:r>
                      <a:r>
                        <a:rPr lang="es-ES" sz="1600" b="0" baseline="0" dirty="0" smtClean="0"/>
                        <a:t> con artículos de información general y a menudo ilustrada.</a:t>
                      </a:r>
                      <a:endParaRPr lang="es-ES" sz="1600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2. Medio</a:t>
                      </a:r>
                      <a:r>
                        <a:rPr lang="es-ES" sz="1600" baseline="0" dirty="0" smtClean="0"/>
                        <a:t> que transmite imágenes y sonidos a distancia.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3. Publicación</a:t>
                      </a:r>
                      <a:r>
                        <a:rPr lang="es-ES" sz="1600" baseline="0" dirty="0" smtClean="0"/>
                        <a:t> que contiene noticias, anuncios oficiales, opiniones, etc.</a:t>
                      </a:r>
                      <a:endParaRPr lang="es-E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4. Página</a:t>
                      </a:r>
                      <a:r>
                        <a:rPr lang="es-ES" sz="1600" baseline="0" dirty="0" smtClean="0"/>
                        <a:t> web de carácter personal con una estructura cronológica.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5.</a:t>
                      </a:r>
                      <a:r>
                        <a:rPr lang="es-ES" sz="1600" baseline="0" dirty="0" smtClean="0"/>
                        <a:t> Medio que envía señales de audio a través de ondas.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6. Asuntos</a:t>
                      </a:r>
                      <a:r>
                        <a:rPr lang="es-ES" sz="1600" baseline="0" dirty="0" smtClean="0"/>
                        <a:t> acerca de lo trata un discurso o un escrito.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7. Refiere al tiempo presente lo que sucede ahora.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8. Refiere</a:t>
                      </a:r>
                      <a:r>
                        <a:rPr lang="es-ES" sz="1600" baseline="0" dirty="0" smtClean="0"/>
                        <a:t> a la expresión de</a:t>
                      </a:r>
                      <a:r>
                        <a:rPr lang="es-ES" sz="1600" dirty="0" smtClean="0"/>
                        <a:t> la realidad tal cual es.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9. Describe aquello</a:t>
                      </a:r>
                      <a:r>
                        <a:rPr lang="es-ES" sz="1600" baseline="0" dirty="0" smtClean="0"/>
                        <a:t> que ocurre en contexto de acciones concretas.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ángulo 17"/>
          <p:cNvSpPr/>
          <p:nvPr/>
        </p:nvSpPr>
        <p:spPr>
          <a:xfrm>
            <a:off x="216953" y="1115669"/>
            <a:ext cx="5832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/>
              <a:t>A continuación completa el siguiente acróstico, leyendo la descripción dada de cada palabra oculta.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83877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inta perforada"/>
          <p:cNvSpPr/>
          <p:nvPr/>
        </p:nvSpPr>
        <p:spPr>
          <a:xfrm>
            <a:off x="539552" y="260648"/>
            <a:ext cx="7056784" cy="14401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Activando nuestros conocimientos previos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1" t="9236" r="13922" b="11046"/>
          <a:stretch/>
        </p:blipFill>
        <p:spPr bwMode="auto">
          <a:xfrm rot="19173639">
            <a:off x="7361510" y="259955"/>
            <a:ext cx="1601728" cy="186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62203" y="2420888"/>
            <a:ext cx="7416824" cy="13681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¿Qué es un reportaje</a:t>
            </a:r>
            <a:r>
              <a:rPr lang="es-CL" sz="2800" b="1" dirty="0" smtClean="0"/>
              <a:t>?</a:t>
            </a:r>
            <a:endParaRPr lang="es-CL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562202" y="4365104"/>
            <a:ext cx="7394173" cy="13681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¿Has </a:t>
            </a:r>
            <a:r>
              <a:rPr lang="es-CL" sz="2800" b="1" dirty="0"/>
              <a:t>leído alguno? ¿Cuál?</a:t>
            </a:r>
          </a:p>
        </p:txBody>
      </p:sp>
    </p:spTree>
    <p:extLst>
      <p:ext uri="{BB962C8B-B14F-4D97-AF65-F5344CB8AC3E}">
        <p14:creationId xmlns:p14="http://schemas.microsoft.com/office/powerpoint/2010/main" val="30183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CONCEPTOS CLAVES</a:t>
            </a:r>
            <a:r>
              <a:rPr lang="es-CL" dirty="0"/>
              <a:t/>
            </a:r>
            <a:br>
              <a:rPr lang="es-CL" dirty="0"/>
            </a:br>
            <a:r>
              <a:rPr lang="es-CL" b="1" dirty="0"/>
              <a:t>El reportaje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556248" y="1646494"/>
            <a:ext cx="8208912" cy="4608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dirty="0"/>
              <a:t>Es un </a:t>
            </a:r>
            <a:r>
              <a:rPr lang="es-CL" dirty="0">
                <a:solidFill>
                  <a:srgbClr val="FF0000"/>
                </a:solidFill>
              </a:rPr>
              <a:t>texto</a:t>
            </a:r>
            <a:r>
              <a:rPr lang="es-CL" dirty="0"/>
              <a:t> periodístico </a:t>
            </a:r>
            <a:r>
              <a:rPr lang="es-CL" dirty="0">
                <a:solidFill>
                  <a:srgbClr val="FF0000"/>
                </a:solidFill>
              </a:rPr>
              <a:t>informativo</a:t>
            </a:r>
            <a:r>
              <a:rPr lang="es-CL" dirty="0"/>
              <a:t> que </a:t>
            </a:r>
            <a:r>
              <a:rPr lang="es-CL" dirty="0">
                <a:solidFill>
                  <a:srgbClr val="FF0000"/>
                </a:solidFill>
              </a:rPr>
              <a:t>profundiza</a:t>
            </a:r>
            <a:r>
              <a:rPr lang="es-CL" dirty="0"/>
              <a:t> en el tratamiento de </a:t>
            </a:r>
            <a:r>
              <a:rPr lang="es-CL" dirty="0" smtClean="0"/>
              <a:t>una </a:t>
            </a:r>
            <a:r>
              <a:rPr lang="es-CL" dirty="0" smtClean="0">
                <a:solidFill>
                  <a:srgbClr val="FF0000"/>
                </a:solidFill>
              </a:rPr>
              <a:t>noticia</a:t>
            </a:r>
            <a:r>
              <a:rPr lang="es-CL" dirty="0"/>
              <a:t>. Al igual que esta, da a </a:t>
            </a:r>
            <a:r>
              <a:rPr lang="es-CL" b="1" dirty="0"/>
              <a:t>conocer un hecho determinado en forma clara</a:t>
            </a:r>
            <a:r>
              <a:rPr lang="es-CL" dirty="0"/>
              <a:t>, </a:t>
            </a:r>
            <a:r>
              <a:rPr lang="es-CL" dirty="0" smtClean="0"/>
              <a:t>pero complementa </a:t>
            </a:r>
            <a:r>
              <a:rPr lang="es-CL" dirty="0"/>
              <a:t>con información que permite al lector hacerse una idea más </a:t>
            </a:r>
            <a:r>
              <a:rPr lang="es-CL" dirty="0" smtClean="0"/>
              <a:t>completa sobre </a:t>
            </a:r>
            <a:r>
              <a:rPr lang="es-CL" dirty="0"/>
              <a:t>el hecho ocurrido. Por ello, para escribir un reportaje no basta con conocer </a:t>
            </a:r>
            <a:r>
              <a:rPr lang="es-CL" dirty="0" smtClean="0"/>
              <a:t>el hecho</a:t>
            </a:r>
            <a:r>
              <a:rPr lang="es-CL" dirty="0"/>
              <a:t>, sino que es </a:t>
            </a:r>
            <a:r>
              <a:rPr lang="es-CL" b="1" dirty="0"/>
              <a:t>preciso investigar </a:t>
            </a:r>
            <a:r>
              <a:rPr lang="es-CL" dirty="0"/>
              <a:t>acerca de él</a:t>
            </a:r>
            <a:r>
              <a:rPr lang="es-CL" dirty="0" smtClean="0"/>
              <a:t>.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La información se organiza, comúnmente, desde lo más </a:t>
            </a:r>
            <a:r>
              <a:rPr lang="es-CL" b="1" dirty="0"/>
              <a:t>general a lo más específico</a:t>
            </a:r>
            <a:r>
              <a:rPr lang="es-CL" dirty="0"/>
              <a:t> y,</a:t>
            </a:r>
          </a:p>
          <a:p>
            <a:pPr algn="just"/>
            <a:r>
              <a:rPr lang="es-CL" dirty="0"/>
              <a:t>como todo texto periodístico informativo, se caracteriza por su </a:t>
            </a:r>
            <a:r>
              <a:rPr lang="es-CL" b="1" dirty="0"/>
              <a:t>objetividad</a:t>
            </a:r>
            <a:r>
              <a:rPr lang="es-CL" dirty="0" smtClean="0"/>
              <a:t>.</a:t>
            </a:r>
          </a:p>
          <a:p>
            <a:pPr algn="just"/>
            <a:endParaRPr lang="es-CL" dirty="0" smtClean="0"/>
          </a:p>
          <a:p>
            <a:pPr algn="just"/>
            <a:r>
              <a:rPr lang="es-CL" dirty="0" smtClean="0"/>
              <a:t>• </a:t>
            </a:r>
            <a:r>
              <a:rPr lang="es-CL" dirty="0"/>
              <a:t>Su titular está formado habitualmente por un epígrafe o antetítulo, el título y la</a:t>
            </a:r>
          </a:p>
          <a:p>
            <a:pPr algn="just"/>
            <a:r>
              <a:rPr lang="es-CL" dirty="0"/>
              <a:t>bajada</a:t>
            </a:r>
            <a:r>
              <a:rPr lang="es-CL" dirty="0" smtClean="0"/>
              <a:t>.</a:t>
            </a:r>
          </a:p>
          <a:p>
            <a:pPr algn="just"/>
            <a:r>
              <a:rPr lang="es-CL" dirty="0" smtClean="0"/>
              <a:t>• </a:t>
            </a:r>
            <a:r>
              <a:rPr lang="es-CL" dirty="0"/>
              <a:t>Es común que los reportajes incluyan recuadros en que se detalla alguna </a:t>
            </a:r>
            <a:r>
              <a:rPr lang="es-CL" dirty="0" smtClean="0"/>
              <a:t>información específica </a:t>
            </a:r>
            <a:r>
              <a:rPr lang="es-CL" dirty="0"/>
              <a:t>o complementaria.</a:t>
            </a:r>
          </a:p>
          <a:p>
            <a:pPr algn="just"/>
            <a:r>
              <a:rPr lang="es-CL" dirty="0"/>
              <a:t>• Predomina en él la </a:t>
            </a:r>
            <a:r>
              <a:rPr lang="es-CL" b="1" dirty="0"/>
              <a:t>función referencial </a:t>
            </a:r>
            <a:r>
              <a:rPr lang="es-CL" dirty="0"/>
              <a:t>o representativa del lenguaje</a:t>
            </a:r>
          </a:p>
        </p:txBody>
      </p:sp>
      <p:pic>
        <p:nvPicPr>
          <p:cNvPr id="4" name="Imagen 3" descr="El reportaje - Mapa Conceptual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5" r="64632"/>
          <a:stretch/>
        </p:blipFill>
        <p:spPr bwMode="auto">
          <a:xfrm>
            <a:off x="6660233" y="188640"/>
            <a:ext cx="2088232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872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D223B44-27BD-4606-AB06-8E5E84986A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47"/>
          <a:stretch/>
        </p:blipFill>
        <p:spPr>
          <a:xfrm>
            <a:off x="0" y="2564904"/>
            <a:ext cx="9175213" cy="4293096"/>
          </a:xfrm>
          <a:prstGeom prst="rect">
            <a:avLst/>
          </a:prstGeom>
        </p:spPr>
      </p:pic>
      <p:sp>
        <p:nvSpPr>
          <p:cNvPr id="2" name="1 Rectángulo redondeado"/>
          <p:cNvSpPr/>
          <p:nvPr/>
        </p:nvSpPr>
        <p:spPr>
          <a:xfrm>
            <a:off x="735178" y="188640"/>
            <a:ext cx="770485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75338" y="3369151"/>
            <a:ext cx="4824536" cy="30963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  <a:defRPr/>
            </a:pPr>
            <a:r>
              <a:rPr lang="es-CL" sz="2400" b="1" dirty="0">
                <a:solidFill>
                  <a:prstClr val="black"/>
                </a:solidFill>
              </a:rPr>
              <a:t>En esta clase leeremos un reportaje acerca de los booktuber </a:t>
            </a:r>
            <a:r>
              <a:rPr lang="es-CL" sz="2400" b="1" dirty="0" smtClean="0">
                <a:solidFill>
                  <a:prstClr val="black"/>
                </a:solidFill>
              </a:rPr>
              <a:t>extrayendo información </a:t>
            </a:r>
            <a:r>
              <a:rPr lang="es-CL" sz="2400" b="1" dirty="0">
                <a:solidFill>
                  <a:prstClr val="black"/>
                </a:solidFill>
              </a:rPr>
              <a:t>explícita e implícita y formulando una opinión sobre el tema </a:t>
            </a:r>
            <a:r>
              <a:rPr lang="es-CL" sz="2400" b="1" dirty="0" smtClean="0">
                <a:solidFill>
                  <a:prstClr val="black"/>
                </a:solidFill>
              </a:rPr>
              <a:t>que presenta.</a:t>
            </a:r>
            <a:endParaRPr lang="es-CL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89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7120" y="212869"/>
            <a:ext cx="8095933" cy="1143000"/>
          </a:xfr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s-CL" dirty="0" smtClean="0"/>
              <a:t>DESARROLLO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1" y="1340768"/>
            <a:ext cx="459094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292080" y="1484784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Realiza las siguientes actividades en tu cuaderno:</a:t>
            </a:r>
          </a:p>
          <a:p>
            <a:endParaRPr lang="es-CL" dirty="0" smtClean="0"/>
          </a:p>
          <a:p>
            <a:pPr marL="342900" indent="-342900">
              <a:buAutoNum type="arabicPeriod"/>
            </a:pPr>
            <a:r>
              <a:rPr lang="es-CL" dirty="0" smtClean="0"/>
              <a:t>Lee </a:t>
            </a:r>
            <a:r>
              <a:rPr lang="es-CL" dirty="0"/>
              <a:t>el reportaje “Quieres ser un booktuber” </a:t>
            </a:r>
            <a:r>
              <a:rPr lang="es-CL" b="1" dirty="0"/>
              <a:t>(página 218). </a:t>
            </a:r>
            <a:endParaRPr lang="es-CL" b="1" dirty="0" smtClean="0"/>
          </a:p>
          <a:p>
            <a:pPr marL="342900" indent="-342900">
              <a:buAutoNum type="arabicPeriod"/>
            </a:pPr>
            <a:endParaRPr lang="es-CL" b="1" dirty="0"/>
          </a:p>
          <a:p>
            <a:pPr marL="342900" indent="-342900">
              <a:buAutoNum type="arabicPeriod"/>
            </a:pPr>
            <a:endParaRPr lang="es-CL" b="1" dirty="0" smtClean="0"/>
          </a:p>
        </p:txBody>
      </p:sp>
      <p:sp>
        <p:nvSpPr>
          <p:cNvPr id="4" name="3 Elipse"/>
          <p:cNvSpPr/>
          <p:nvPr/>
        </p:nvSpPr>
        <p:spPr>
          <a:xfrm>
            <a:off x="5292080" y="3645024"/>
            <a:ext cx="3384376" cy="16561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Cuida que tu lectura sea fluida, respetando la puntuación y correcta pronunciación de las palabra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4804928" y="3068960"/>
            <a:ext cx="2376264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784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CL" dirty="0" smtClean="0"/>
              <a:t>Leo y comprendo</a:t>
            </a:r>
            <a:endParaRPr lang="es-CL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9512" y="1268760"/>
            <a:ext cx="8784976" cy="4608512"/>
          </a:xfrm>
          <a:prstGeom prst="roundRect">
            <a:avLst>
              <a:gd name="adj" fmla="val 19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2400" b="1" dirty="0" smtClean="0">
                <a:solidFill>
                  <a:schemeClr val="tx1"/>
                </a:solidFill>
                <a:latin typeface="openSans-light"/>
              </a:rPr>
              <a:t>1. </a:t>
            </a:r>
            <a:r>
              <a:rPr lang="es-CL" sz="2400" b="1" dirty="0">
                <a:solidFill>
                  <a:schemeClr val="tx1"/>
                </a:solidFill>
                <a:latin typeface="openSans-light"/>
              </a:rPr>
              <a:t>Responde en tu cuaderno las siguientes preguntas: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  <a:latin typeface="openSans-light"/>
              </a:rPr>
              <a:t>a. ¿Cómo se originan los booktuber?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  <a:latin typeface="openSans-light"/>
              </a:rPr>
              <a:t>b. ¿Qué importancia tienen para las editoriales?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  <a:latin typeface="openSans-light"/>
              </a:rPr>
              <a:t>c. ¿Qué relación tiene la imagen que aparece </a:t>
            </a:r>
            <a:r>
              <a:rPr lang="es-CL" sz="2400" b="1" dirty="0">
                <a:solidFill>
                  <a:schemeClr val="tx1"/>
                </a:solidFill>
                <a:latin typeface="openSans-light"/>
              </a:rPr>
              <a:t>(página 218) </a:t>
            </a:r>
            <a:r>
              <a:rPr lang="es-CL" sz="2400" dirty="0">
                <a:solidFill>
                  <a:schemeClr val="tx1"/>
                </a:solidFill>
                <a:latin typeface="openSans-light"/>
              </a:rPr>
              <a:t>con el texto? ¿Quién es?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  <a:latin typeface="openSans-light"/>
              </a:rPr>
              <a:t>d</a:t>
            </a:r>
            <a:r>
              <a:rPr lang="es-CL" sz="2400" dirty="0" smtClean="0">
                <a:solidFill>
                  <a:schemeClr val="tx1"/>
                </a:solidFill>
                <a:latin typeface="openSans-light"/>
              </a:rPr>
              <a:t>. ¿</a:t>
            </a:r>
            <a:r>
              <a:rPr lang="es-CL" sz="2400" dirty="0">
                <a:solidFill>
                  <a:schemeClr val="tx1"/>
                </a:solidFill>
                <a:latin typeface="openSans-light"/>
              </a:rPr>
              <a:t>Por qué </a:t>
            </a:r>
            <a:r>
              <a:rPr lang="es-CL" sz="2400" dirty="0" err="1">
                <a:solidFill>
                  <a:schemeClr val="tx1"/>
                </a:solidFill>
                <a:latin typeface="openSans-light"/>
              </a:rPr>
              <a:t>Poly</a:t>
            </a:r>
            <a:r>
              <a:rPr lang="es-CL" sz="2400" dirty="0">
                <a:solidFill>
                  <a:schemeClr val="tx1"/>
                </a:solidFill>
                <a:latin typeface="openSans-light"/>
              </a:rPr>
              <a:t> Godoy afirma que ser booktuber es un trabajo?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  <a:latin typeface="openSans-light"/>
              </a:rPr>
              <a:t>e. ¿Qué se requiere para ser booktuber?</a:t>
            </a:r>
          </a:p>
          <a:p>
            <a:pPr algn="just"/>
            <a:r>
              <a:rPr lang="es-CL" sz="2400" dirty="0">
                <a:solidFill>
                  <a:schemeClr val="tx1"/>
                </a:solidFill>
                <a:latin typeface="openSans-light"/>
              </a:rPr>
              <a:t>f. ¿Qué es Booktuber Chile?</a:t>
            </a:r>
          </a:p>
        </p:txBody>
      </p:sp>
      <p:pic>
        <p:nvPicPr>
          <p:cNvPr id="3" name="Picture 2" descr="Pensativo Pensando GIFs | Tenor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DEEAFF"/>
              </a:clrFrom>
              <a:clrTo>
                <a:srgbClr val="DE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095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1783</Words>
  <Application>Microsoft Office PowerPoint</Application>
  <PresentationFormat>Presentación en pantalla (4:3)</PresentationFormat>
  <Paragraphs>269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Tema de Office</vt:lpstr>
      <vt:lpstr>Forma de onda</vt:lpstr>
      <vt:lpstr>2_Tema de Office</vt:lpstr>
      <vt:lpstr>1_Tema de Office</vt:lpstr>
      <vt:lpstr>PLANIFICACIÓN  PARA EL AUTOAPRENDIZAJE SEMANA N°35 LENGUAJE Y COMUNICACIÓN  6 AÑO A DÍA: 24/11/2020 clase 1</vt:lpstr>
      <vt:lpstr>Presentación de PowerPoint</vt:lpstr>
      <vt:lpstr>Recomendaciones y reglas clases virtuales</vt:lpstr>
      <vt:lpstr>Presentación de PowerPoint</vt:lpstr>
      <vt:lpstr>Presentación de PowerPoint</vt:lpstr>
      <vt:lpstr>CONCEPTOS CLAVES El reportaje </vt:lpstr>
      <vt:lpstr>Presentación de PowerPoint</vt:lpstr>
      <vt:lpstr>DESARROLLO</vt:lpstr>
      <vt:lpstr>Leo y comprendo</vt:lpstr>
      <vt:lpstr>….</vt:lpstr>
      <vt:lpstr>Presentación de PowerPoint</vt:lpstr>
      <vt:lpstr>Presentación de PowerPoint</vt:lpstr>
      <vt:lpstr>PLANIFICACIÓN  PARA EL AUTOAPRENDIZAJE SEMANA N°35 LENGUAJE Y COMUNICACIÓN  6 AÑO A DÍA: 27/11/2020 clase 2</vt:lpstr>
      <vt:lpstr>Presentación de PowerPoint</vt:lpstr>
      <vt:lpstr>Recomendaciones y reglas clases virtuales</vt:lpstr>
      <vt:lpstr>Presentación de PowerPoint</vt:lpstr>
      <vt:lpstr>MOTIVACIÓN: DESAFÍO NO LITERARIO Completa el siguiente esquema con las palabras correspondientes.</vt:lpstr>
      <vt:lpstr>¿Cómo escribir un reportaje?</vt:lpstr>
      <vt:lpstr>Presentación de PowerPoint</vt:lpstr>
      <vt:lpstr>Presentación de PowerPoint</vt:lpstr>
      <vt:lpstr>Presentación de PowerPoint</vt:lpstr>
      <vt:lpstr>!AHORA YO QUIERO APRENDER¡</vt:lpstr>
      <vt:lpstr>Presentación de PowerPoint</vt:lpstr>
      <vt:lpstr>5. Revisa tus apuntes y organiza la información, haciendo un esquema de las principales ideas a desarrollar. Para ello, ordena las ideas con la siguiente pauta: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PARA EL AUTOAPRENDIZAJE RETROALIMENTACIÓN DE EVALUACIÓN FORMATIVA SEMANA N°33 LENGUA Y LITERATURA  6 AÑO A DÍA: 10/11/2020 clase 1</dc:title>
  <dc:creator>Estrella Letelier</dc:creator>
  <cp:lastModifiedBy>HP</cp:lastModifiedBy>
  <cp:revision>67</cp:revision>
  <dcterms:created xsi:type="dcterms:W3CDTF">2020-11-04T22:45:52Z</dcterms:created>
  <dcterms:modified xsi:type="dcterms:W3CDTF">2020-11-20T02:13:39Z</dcterms:modified>
</cp:coreProperties>
</file>