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98" r:id="rId2"/>
    <p:sldId id="256" r:id="rId3"/>
    <p:sldId id="310" r:id="rId4"/>
    <p:sldId id="304" r:id="rId5"/>
    <p:sldId id="326" r:id="rId6"/>
    <p:sldId id="325" r:id="rId7"/>
    <p:sldId id="328" r:id="rId8"/>
    <p:sldId id="308" r:id="rId9"/>
    <p:sldId id="313" r:id="rId10"/>
    <p:sldId id="323" r:id="rId11"/>
    <p:sldId id="297" r:id="rId12"/>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59" autoAdjust="0"/>
    <p:restoredTop sz="86477" autoAdjust="0"/>
  </p:normalViewPr>
  <p:slideViewPr>
    <p:cSldViewPr>
      <p:cViewPr varScale="1">
        <p:scale>
          <a:sx n="114" d="100"/>
          <a:sy n="114" d="100"/>
        </p:scale>
        <p:origin x="1728" y="84"/>
      </p:cViewPr>
      <p:guideLst>
        <p:guide orient="horz" pos="2160"/>
        <p:guide pos="2880"/>
      </p:guideLst>
    </p:cSldViewPr>
  </p:slideViewPr>
  <p:outlineViewPr>
    <p:cViewPr>
      <p:scale>
        <a:sx n="33" d="100"/>
        <a:sy n="33" d="100"/>
      </p:scale>
      <p:origin x="48" y="1322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81DCF9-6906-40AE-9A3E-DA31479E690A}" type="datetimeFigureOut">
              <a:rPr lang="es-CL" smtClean="0"/>
              <a:t>25-11-2020</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CB537C-D402-466D-8D59-2D0DD8A6FDC3}" type="slidenum">
              <a:rPr lang="es-CL" smtClean="0"/>
              <a:t>‹Nº›</a:t>
            </a:fld>
            <a:endParaRPr lang="es-CL"/>
          </a:p>
        </p:txBody>
      </p:sp>
    </p:spTree>
    <p:extLst>
      <p:ext uri="{BB962C8B-B14F-4D97-AF65-F5344CB8AC3E}">
        <p14:creationId xmlns:p14="http://schemas.microsoft.com/office/powerpoint/2010/main" val="2008741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25-11-2020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304116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25-11-2020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057414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25-11-2020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4090742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25-11-2020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846222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E8CC9408-C9F9-4FD8-8325-38140F465313}" type="datetimeFigureOut">
              <a:rPr lang="es-CL" smtClean="0"/>
              <a:t>25-11-2020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033145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E8CC9408-C9F9-4FD8-8325-38140F465313}" type="datetimeFigureOut">
              <a:rPr lang="es-CL" smtClean="0"/>
              <a:t>25-11-2020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485790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E8CC9408-C9F9-4FD8-8325-38140F465313}" type="datetimeFigureOut">
              <a:rPr lang="es-CL" smtClean="0"/>
              <a:t>25-11-2020</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905231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E8CC9408-C9F9-4FD8-8325-38140F465313}" type="datetimeFigureOut">
              <a:rPr lang="es-CL" smtClean="0"/>
              <a:t>25-11-2020</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658824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8CC9408-C9F9-4FD8-8325-38140F465313}" type="datetimeFigureOut">
              <a:rPr lang="es-CL" smtClean="0"/>
              <a:t>25-11-2020</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947619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8CC9408-C9F9-4FD8-8325-38140F465313}" type="datetimeFigureOut">
              <a:rPr lang="es-CL" smtClean="0"/>
              <a:t>25-11-2020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3810902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8CC9408-C9F9-4FD8-8325-38140F465313}" type="datetimeFigureOut">
              <a:rPr lang="es-CL" smtClean="0"/>
              <a:t>25-11-2020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538531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C9408-C9F9-4FD8-8325-38140F465313}" type="datetimeFigureOut">
              <a:rPr lang="es-CL" smtClean="0"/>
              <a:t>25-11-2020</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FD08D6-E5B1-4656-83E4-64E93B7E009E}" type="slidenum">
              <a:rPr lang="es-CL" smtClean="0"/>
              <a:t>‹Nº›</a:t>
            </a:fld>
            <a:endParaRPr lang="es-CL"/>
          </a:p>
        </p:txBody>
      </p:sp>
    </p:spTree>
    <p:extLst>
      <p:ext uri="{BB962C8B-B14F-4D97-AF65-F5344CB8AC3E}">
        <p14:creationId xmlns:p14="http://schemas.microsoft.com/office/powerpoint/2010/main" val="3176902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79188" y="1161058"/>
            <a:ext cx="7772400" cy="1780108"/>
          </a:xfrm>
        </p:spPr>
        <p:txBody>
          <a:bodyPr>
            <a:noAutofit/>
          </a:bodyPr>
          <a:lstStyle/>
          <a:p>
            <a:r>
              <a:rPr lang="es-CL" sz="2800" b="1" dirty="0"/>
              <a:t>PLANIFICACIÓN  CLASES VIRTUALES</a:t>
            </a:r>
            <a:br>
              <a:rPr lang="es-CL" sz="2800" dirty="0"/>
            </a:br>
            <a:r>
              <a:rPr lang="es-CL" sz="2800" dirty="0"/>
              <a:t>SEMANA </a:t>
            </a:r>
            <a:r>
              <a:rPr lang="es-CL" sz="2800" dirty="0" err="1"/>
              <a:t>N°</a:t>
            </a:r>
            <a:r>
              <a:rPr lang="es-CL" sz="2800" dirty="0"/>
              <a:t> 36</a:t>
            </a:r>
            <a:br>
              <a:rPr lang="es-CL" sz="2800" dirty="0"/>
            </a:br>
            <a:r>
              <a:rPr lang="es-CL" sz="2800" dirty="0"/>
              <a:t>FECHA : 30- Noviembre-2020</a:t>
            </a: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dirty="0">
              <a:solidFill>
                <a:prstClr val="black"/>
              </a:solidFill>
            </a:endParaRPr>
          </a:p>
        </p:txBody>
      </p:sp>
      <p:sp>
        <p:nvSpPr>
          <p:cNvPr id="6" name="Rectangle 3"/>
          <p:cNvSpPr>
            <a:spLocks noChangeArrowheads="1"/>
          </p:cNvSpPr>
          <p:nvPr/>
        </p:nvSpPr>
        <p:spPr bwMode="auto">
          <a:xfrm>
            <a:off x="351196" y="5900081"/>
            <a:ext cx="802838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s-ES" b="1" i="1" dirty="0">
                <a:solidFill>
                  <a:prstClr val="black"/>
                </a:solidFill>
                <a:latin typeface="Times New Roman" pitchFamily="18" charset="0"/>
                <a:ea typeface="Times New Roman" pitchFamily="18" charset="0"/>
                <a:cs typeface="Times New Roman" pitchFamily="18" charset="0"/>
              </a:rPr>
              <a:t>Colegio Jean Piaget</a:t>
            </a:r>
            <a:endParaRPr lang="es-MX" i="1" dirty="0">
              <a:solidFill>
                <a:prstClr val="black"/>
              </a:solidFill>
              <a:latin typeface="Times New Roman" pitchFamily="18" charset="0"/>
              <a:ea typeface="Times New Roman" pitchFamily="18" charset="0"/>
              <a:cs typeface="Times New Roman" pitchFamily="18" charset="0"/>
            </a:endParaRPr>
          </a:p>
          <a:p>
            <a:pPr eaLnBrk="0" fontAlgn="base" hangingPunct="0">
              <a:spcBef>
                <a:spcPct val="0"/>
              </a:spcBef>
              <a:spcAft>
                <a:spcPct val="0"/>
              </a:spcAft>
            </a:pPr>
            <a:r>
              <a:rPr lang="es-ES" sz="1600" b="1" i="1" dirty="0">
                <a:solidFill>
                  <a:prstClr val="black"/>
                </a:solidFill>
                <a:latin typeface="Times New Roman" pitchFamily="18" charset="0"/>
                <a:ea typeface="Times New Roman" pitchFamily="18" charset="0"/>
                <a:cs typeface="Times New Roman" pitchFamily="18" charset="0"/>
              </a:rPr>
              <a:t>Mi escuela, un lugar para aprender y crecer en un ambiente saludable</a:t>
            </a:r>
            <a:endParaRPr lang="es-ES" sz="1600" i="1" dirty="0">
              <a:solidFill>
                <a:prstClr val="black"/>
              </a:solidFill>
              <a:latin typeface="Times New Roman" pitchFamily="18" charset="0"/>
              <a:cs typeface="Times New Roman" pitchFamily="18" charset="0"/>
            </a:endParaRPr>
          </a:p>
        </p:txBody>
      </p:sp>
      <p:pic>
        <p:nvPicPr>
          <p:cNvPr id="7"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5841705" y="3645024"/>
            <a:ext cx="3302295" cy="285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8448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u="sng" dirty="0"/>
              <a:t>Pauta de evaluación </a:t>
            </a:r>
          </a:p>
        </p:txBody>
      </p:sp>
      <p:graphicFrame>
        <p:nvGraphicFramePr>
          <p:cNvPr id="4" name="Tabla 3"/>
          <p:cNvGraphicFramePr>
            <a:graphicFrameLocks noGrp="1"/>
          </p:cNvGraphicFramePr>
          <p:nvPr>
            <p:extLst>
              <p:ext uri="{D42A27DB-BD31-4B8C-83A1-F6EECF244321}">
                <p14:modId xmlns:p14="http://schemas.microsoft.com/office/powerpoint/2010/main" val="3086667761"/>
              </p:ext>
            </p:extLst>
          </p:nvPr>
        </p:nvGraphicFramePr>
        <p:xfrm>
          <a:off x="179512" y="1196752"/>
          <a:ext cx="8784976" cy="4968240"/>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val="505703002"/>
                    </a:ext>
                  </a:extLst>
                </a:gridCol>
                <a:gridCol w="1944216">
                  <a:extLst>
                    <a:ext uri="{9D8B030D-6E8A-4147-A177-3AD203B41FA5}">
                      <a16:colId xmlns:a16="http://schemas.microsoft.com/office/drawing/2014/main" val="2526843725"/>
                    </a:ext>
                  </a:extLst>
                </a:gridCol>
                <a:gridCol w="2016224">
                  <a:extLst>
                    <a:ext uri="{9D8B030D-6E8A-4147-A177-3AD203B41FA5}">
                      <a16:colId xmlns:a16="http://schemas.microsoft.com/office/drawing/2014/main" val="3882960832"/>
                    </a:ext>
                  </a:extLst>
                </a:gridCol>
                <a:gridCol w="2016224">
                  <a:extLst>
                    <a:ext uri="{9D8B030D-6E8A-4147-A177-3AD203B41FA5}">
                      <a16:colId xmlns:a16="http://schemas.microsoft.com/office/drawing/2014/main" val="4004986219"/>
                    </a:ext>
                  </a:extLst>
                </a:gridCol>
                <a:gridCol w="792088">
                  <a:extLst>
                    <a:ext uri="{9D8B030D-6E8A-4147-A177-3AD203B41FA5}">
                      <a16:colId xmlns:a16="http://schemas.microsoft.com/office/drawing/2014/main" val="2125322831"/>
                    </a:ext>
                  </a:extLst>
                </a:gridCol>
              </a:tblGrid>
              <a:tr h="370840">
                <a:tc>
                  <a:txBody>
                    <a:bodyPr/>
                    <a:lstStyle/>
                    <a:p>
                      <a:r>
                        <a:rPr lang="es-CL" sz="1600" dirty="0"/>
                        <a:t>INDICADORES</a:t>
                      </a:r>
                    </a:p>
                  </a:txBody>
                  <a:tcPr/>
                </a:tc>
                <a:tc>
                  <a:txBody>
                    <a:bodyPr/>
                    <a:lstStyle/>
                    <a:p>
                      <a:r>
                        <a:rPr lang="es-CL" sz="1600" dirty="0"/>
                        <a:t>LOGRADO (3PTS)</a:t>
                      </a:r>
                    </a:p>
                  </a:txBody>
                  <a:tcPr/>
                </a:tc>
                <a:tc>
                  <a:txBody>
                    <a:bodyPr/>
                    <a:lstStyle/>
                    <a:p>
                      <a:r>
                        <a:rPr lang="es-CL" sz="1600" dirty="0"/>
                        <a:t>MEDIANAMENTE LOGRADO (2 PTS)</a:t>
                      </a:r>
                    </a:p>
                  </a:txBody>
                  <a:tcPr/>
                </a:tc>
                <a:tc>
                  <a:txBody>
                    <a:bodyPr/>
                    <a:lstStyle/>
                    <a:p>
                      <a:r>
                        <a:rPr lang="es-CL" sz="1600" dirty="0"/>
                        <a:t>POR LOGRAR (1PTO)</a:t>
                      </a:r>
                    </a:p>
                  </a:txBody>
                  <a:tcPr/>
                </a:tc>
                <a:tc>
                  <a:txBody>
                    <a:bodyPr/>
                    <a:lstStyle/>
                    <a:p>
                      <a:r>
                        <a:rPr lang="es-CL" sz="1600" dirty="0"/>
                        <a:t>TOTAL</a:t>
                      </a:r>
                    </a:p>
                  </a:txBody>
                  <a:tcPr/>
                </a:tc>
                <a:extLst>
                  <a:ext uri="{0D108BD9-81ED-4DB2-BD59-A6C34878D82A}">
                    <a16:rowId xmlns:a16="http://schemas.microsoft.com/office/drawing/2014/main" val="72263333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200" dirty="0"/>
                        <a:t> </a:t>
                      </a:r>
                      <a:r>
                        <a:rPr lang="es-CL" sz="1200" b="1" dirty="0"/>
                        <a:t>¿Qué</a:t>
                      </a:r>
                      <a:r>
                        <a:rPr lang="es-CL" sz="1200" b="1" baseline="0" dirty="0"/>
                        <a:t> técnica se debe utilizar al momento de realizar una escultura de alambre</a:t>
                      </a:r>
                      <a:r>
                        <a:rPr lang="es-CL" sz="1200" b="1" dirty="0"/>
                        <a:t>? </a:t>
                      </a:r>
                    </a:p>
                    <a:p>
                      <a:endParaRPr lang="es-CL" sz="1200" dirty="0"/>
                    </a:p>
                  </a:txBody>
                  <a:tcPr/>
                </a:tc>
                <a:tc>
                  <a:txBody>
                    <a:bodyPr/>
                    <a:lstStyle/>
                    <a:p>
                      <a:r>
                        <a:rPr lang="es-CL" sz="1200" dirty="0"/>
                        <a:t>El alumno</a:t>
                      </a:r>
                      <a:r>
                        <a:rPr lang="es-CL" sz="1200" baseline="0" dirty="0"/>
                        <a:t> identifica y reconoce técnicas utilizadas al crear escultura</a:t>
                      </a:r>
                      <a:endParaRPr lang="es-CL" sz="1200" dirty="0"/>
                    </a:p>
                  </a:txBody>
                  <a:tcPr/>
                </a:tc>
                <a:tc>
                  <a:txBody>
                    <a:bodyPr/>
                    <a:lstStyle/>
                    <a:p>
                      <a:r>
                        <a:rPr lang="es-CL" sz="1200" dirty="0"/>
                        <a:t>El alumno</a:t>
                      </a:r>
                      <a:r>
                        <a:rPr lang="es-CL" sz="1200" baseline="0" dirty="0"/>
                        <a:t> solo identifica o reconoce alguna técnica utilizada</a:t>
                      </a:r>
                      <a:endParaRPr lang="es-CL" sz="1200" dirty="0"/>
                    </a:p>
                  </a:txBody>
                  <a:tcPr/>
                </a:tc>
                <a:tc>
                  <a:txBody>
                    <a:bodyPr/>
                    <a:lstStyle/>
                    <a:p>
                      <a:r>
                        <a:rPr lang="es-CL" sz="1200" dirty="0"/>
                        <a:t>El alumno no</a:t>
                      </a:r>
                      <a:r>
                        <a:rPr lang="es-CL" sz="1200" baseline="0" dirty="0"/>
                        <a:t> identifica ni reconoce técnicas utilizada.</a:t>
                      </a:r>
                      <a:endParaRPr lang="es-CL" sz="1200" dirty="0"/>
                    </a:p>
                  </a:txBody>
                  <a:tcPr/>
                </a:tc>
                <a:tc>
                  <a:txBody>
                    <a:bodyPr/>
                    <a:lstStyle/>
                    <a:p>
                      <a:endParaRPr lang="es-CL" dirty="0"/>
                    </a:p>
                  </a:txBody>
                  <a:tcPr/>
                </a:tc>
                <a:extLst>
                  <a:ext uri="{0D108BD9-81ED-4DB2-BD59-A6C34878D82A}">
                    <a16:rowId xmlns:a16="http://schemas.microsoft.com/office/drawing/2014/main" val="13598195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200" b="1" dirty="0"/>
                        <a:t>¿Qué criterios de seguridad debes tener en cuenta al momento de crear tú escultura?</a:t>
                      </a:r>
                    </a:p>
                    <a:p>
                      <a:endParaRPr lang="es-CL" sz="1200" dirty="0"/>
                    </a:p>
                  </a:txBody>
                  <a:tcPr/>
                </a:tc>
                <a:tc>
                  <a:txBody>
                    <a:bodyPr/>
                    <a:lstStyle/>
                    <a:p>
                      <a:r>
                        <a:rPr lang="es-CL" sz="1200" dirty="0"/>
                        <a:t>El alumno identifica algunos criterios de seguridad aplicados en la creación de su obra</a:t>
                      </a:r>
                    </a:p>
                  </a:txBody>
                  <a:tcPr/>
                </a:tc>
                <a:tc>
                  <a:txBody>
                    <a:bodyPr/>
                    <a:lstStyle/>
                    <a:p>
                      <a:r>
                        <a:rPr lang="es-CL" sz="1200" dirty="0"/>
                        <a:t>El alumno solo</a:t>
                      </a:r>
                      <a:r>
                        <a:rPr lang="es-CL" sz="1200" baseline="0" dirty="0"/>
                        <a:t> reconoce algunos criterios de seguridad, pero no los logra asociar a los contenidos</a:t>
                      </a:r>
                      <a:endParaRPr lang="es-CL" sz="1200" dirty="0"/>
                    </a:p>
                  </a:txBody>
                  <a:tcPr/>
                </a:tc>
                <a:tc>
                  <a:txBody>
                    <a:bodyPr/>
                    <a:lstStyle/>
                    <a:p>
                      <a:r>
                        <a:rPr lang="es-CL" sz="1200" dirty="0"/>
                        <a:t>El alumno no reconoce ningún criterio de seguridad</a:t>
                      </a:r>
                    </a:p>
                  </a:txBody>
                  <a:tcPr/>
                </a:tc>
                <a:tc>
                  <a:txBody>
                    <a:bodyPr/>
                    <a:lstStyle/>
                    <a:p>
                      <a:endParaRPr lang="es-CL" dirty="0"/>
                    </a:p>
                  </a:txBody>
                  <a:tcPr/>
                </a:tc>
                <a:extLst>
                  <a:ext uri="{0D108BD9-81ED-4DB2-BD59-A6C34878D82A}">
                    <a16:rowId xmlns:a16="http://schemas.microsoft.com/office/drawing/2014/main" val="31711095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200" b="1" dirty="0"/>
                        <a:t> ¿Qué criterios estéticos consideraste importante para tú escultura? </a:t>
                      </a:r>
                    </a:p>
                    <a:p>
                      <a:endParaRPr lang="es-CL" sz="1200" b="1" dirty="0"/>
                    </a:p>
                  </a:txBody>
                  <a:tcPr/>
                </a:tc>
                <a:tc>
                  <a:txBody>
                    <a:bodyPr/>
                    <a:lstStyle/>
                    <a:p>
                      <a:r>
                        <a:rPr lang="es-CL" sz="1200" dirty="0"/>
                        <a:t>El alumno reconoce algunos criterios estéticos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sz="1200" dirty="0"/>
                        <a:t>El alumno</a:t>
                      </a:r>
                      <a:r>
                        <a:rPr lang="es-CL" sz="1200" baseline="0" dirty="0"/>
                        <a:t> solo nombra criterios estéticos, sin asociar los contenidos</a:t>
                      </a:r>
                      <a:endParaRPr lang="es-CL" sz="1200" dirty="0"/>
                    </a:p>
                  </a:txBody>
                  <a:tcPr/>
                </a:tc>
                <a:tc>
                  <a:txBody>
                    <a:bodyPr/>
                    <a:lstStyle/>
                    <a:p>
                      <a:r>
                        <a:rPr lang="es-CL" sz="1200" dirty="0"/>
                        <a:t>El alumno no reconoce ningún criterio estético</a:t>
                      </a:r>
                    </a:p>
                  </a:txBody>
                  <a:tcPr/>
                </a:tc>
                <a:tc>
                  <a:txBody>
                    <a:bodyPr/>
                    <a:lstStyle/>
                    <a:p>
                      <a:endParaRPr lang="es-CL" dirty="0"/>
                    </a:p>
                  </a:txBody>
                  <a:tcPr/>
                </a:tc>
                <a:extLst>
                  <a:ext uri="{0D108BD9-81ED-4DB2-BD59-A6C34878D82A}">
                    <a16:rowId xmlns:a16="http://schemas.microsoft.com/office/drawing/2014/main" val="31314164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200" b="1" dirty="0"/>
                        <a:t>Según la canción ¿De qué manera puedo asociar los contenidos a la canción y como puedo dar solución a la problemática que presenta la canción?  Fundamente</a:t>
                      </a:r>
                    </a:p>
                    <a:p>
                      <a:endParaRPr lang="es-CL" sz="1200" dirty="0"/>
                    </a:p>
                  </a:txBody>
                  <a:tcPr/>
                </a:tc>
                <a:tc>
                  <a:txBody>
                    <a:bodyPr/>
                    <a:lstStyle/>
                    <a:p>
                      <a:r>
                        <a:rPr lang="es-CL" sz="1200" dirty="0"/>
                        <a:t>El alumno asocia los personajes y letra de la canción a los contenidos trabajados, manteniendo un relato coherente. </a:t>
                      </a:r>
                    </a:p>
                  </a:txBody>
                  <a:tcPr/>
                </a:tc>
                <a:tc>
                  <a:txBody>
                    <a:bodyPr/>
                    <a:lstStyle/>
                    <a:p>
                      <a:r>
                        <a:rPr lang="es-CL" sz="1200" dirty="0"/>
                        <a:t>El alumno solo reconoce el personaje , pero no logra asociar a los contenidos</a:t>
                      </a:r>
                    </a:p>
                  </a:txBody>
                  <a:tcPr/>
                </a:tc>
                <a:tc>
                  <a:txBody>
                    <a:bodyPr/>
                    <a:lstStyle/>
                    <a:p>
                      <a:r>
                        <a:rPr lang="es-CL" sz="1200" dirty="0"/>
                        <a:t>El alumno no logra hilar sus ideas para mantener un relato coherente a la actividad. </a:t>
                      </a:r>
                    </a:p>
                  </a:txBody>
                  <a:tcPr/>
                </a:tc>
                <a:tc>
                  <a:txBody>
                    <a:bodyPr/>
                    <a:lstStyle/>
                    <a:p>
                      <a:endParaRPr lang="es-CL" dirty="0"/>
                    </a:p>
                  </a:txBody>
                  <a:tcPr/>
                </a:tc>
                <a:extLst>
                  <a:ext uri="{0D108BD9-81ED-4DB2-BD59-A6C34878D82A}">
                    <a16:rowId xmlns:a16="http://schemas.microsoft.com/office/drawing/2014/main" val="1887077388"/>
                  </a:ext>
                </a:extLst>
              </a:tr>
            </a:tbl>
          </a:graphicData>
        </a:graphic>
      </p:graphicFrame>
    </p:spTree>
    <p:extLst>
      <p:ext uri="{BB962C8B-B14F-4D97-AF65-F5344CB8AC3E}">
        <p14:creationId xmlns:p14="http://schemas.microsoft.com/office/powerpoint/2010/main" val="211122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2447764" y="260647"/>
            <a:ext cx="4428492" cy="108419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CL" sz="2000" b="1" dirty="0"/>
              <a:t>TICKET DE SALIDA</a:t>
            </a:r>
          </a:p>
          <a:p>
            <a:pPr algn="ctr"/>
            <a:r>
              <a:rPr lang="es-CL" sz="2000" b="1" dirty="0"/>
              <a:t>ASIGNATURA Artes Visuales, Tecnología y Música</a:t>
            </a:r>
          </a:p>
          <a:p>
            <a:pPr algn="ctr"/>
            <a:r>
              <a:rPr lang="es-CL" sz="2000" b="1" dirty="0"/>
              <a:t>SEMANA 36</a:t>
            </a:r>
          </a:p>
        </p:txBody>
      </p:sp>
      <p:sp>
        <p:nvSpPr>
          <p:cNvPr id="3" name="2 Rectángulo redondeado"/>
          <p:cNvSpPr/>
          <p:nvPr/>
        </p:nvSpPr>
        <p:spPr>
          <a:xfrm>
            <a:off x="467544" y="1530444"/>
            <a:ext cx="6408712"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CL" dirty="0"/>
              <a:t>Nombre: _______________________________________</a:t>
            </a:r>
          </a:p>
        </p:txBody>
      </p:sp>
      <p:sp>
        <p:nvSpPr>
          <p:cNvPr id="4" name="3 CuadroTexto"/>
          <p:cNvSpPr txBox="1"/>
          <p:nvPr/>
        </p:nvSpPr>
        <p:spPr>
          <a:xfrm>
            <a:off x="809582" y="2119358"/>
            <a:ext cx="7704856" cy="3139321"/>
          </a:xfrm>
          <a:prstGeom prst="rect">
            <a:avLst/>
          </a:prstGeom>
          <a:noFill/>
        </p:spPr>
        <p:txBody>
          <a:bodyPr wrap="square" rtlCol="0">
            <a:spAutoFit/>
          </a:bodyPr>
          <a:lstStyle/>
          <a:p>
            <a:pPr marL="457200" indent="-457200">
              <a:buFontTx/>
              <a:buAutoNum type="arabicParenR"/>
            </a:pPr>
            <a:r>
              <a:rPr lang="es-CL" dirty="0"/>
              <a:t> </a:t>
            </a:r>
            <a:r>
              <a:rPr lang="es-CL" sz="1800" b="1" dirty="0"/>
              <a:t>¿Qué</a:t>
            </a:r>
            <a:r>
              <a:rPr lang="es-CL" sz="1800" b="1" baseline="0" dirty="0"/>
              <a:t> técnica se debe utilizar al momento de realizar una escultura de alambre</a:t>
            </a:r>
            <a:r>
              <a:rPr lang="es-CL" sz="1800" b="1" dirty="0"/>
              <a:t>? </a:t>
            </a:r>
          </a:p>
          <a:p>
            <a:endParaRPr lang="es-CL" sz="1800" dirty="0"/>
          </a:p>
          <a:p>
            <a:r>
              <a:rPr lang="es-CL" sz="1800" b="1" dirty="0"/>
              <a:t>2) ¿Qué criterios de seguridad debes tener en cuenta al momento de crear tu escultura?</a:t>
            </a:r>
          </a:p>
          <a:p>
            <a:endParaRPr lang="es-CL" sz="1800" b="1" dirty="0"/>
          </a:p>
          <a:p>
            <a:r>
              <a:rPr lang="es-CL" sz="1800" b="1" dirty="0"/>
              <a:t>3) ¿Qué criterios estéticos consideraste importante </a:t>
            </a:r>
            <a:r>
              <a:rPr lang="es-CL" sz="1800" b="1"/>
              <a:t>para tu </a:t>
            </a:r>
            <a:r>
              <a:rPr lang="es-CL" sz="1800" b="1" dirty="0"/>
              <a:t>escultura? </a:t>
            </a:r>
          </a:p>
          <a:p>
            <a:endParaRPr lang="es-CL" sz="1800" b="1" dirty="0"/>
          </a:p>
          <a:p>
            <a:r>
              <a:rPr lang="es-CL" b="1" dirty="0"/>
              <a:t>4) Según la canción ¿De qué manera puedo asociar los contenidos a la canción y como puedo dar solución a la problemática que presenta la canción?  </a:t>
            </a:r>
          </a:p>
          <a:p>
            <a:endParaRPr lang="es-CL" b="1" dirty="0"/>
          </a:p>
        </p:txBody>
      </p:sp>
      <p:sp>
        <p:nvSpPr>
          <p:cNvPr id="5" name="4 Rectángulo redondeado"/>
          <p:cNvSpPr/>
          <p:nvPr/>
        </p:nvSpPr>
        <p:spPr>
          <a:xfrm>
            <a:off x="3563888" y="5560208"/>
            <a:ext cx="5112568" cy="103714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CL" dirty="0"/>
              <a:t>Enviar fotografía de este ticket de salida al: </a:t>
            </a:r>
          </a:p>
          <a:p>
            <a:pPr algn="ctr"/>
            <a:r>
              <a:rPr lang="es-CL" dirty="0"/>
              <a:t>Correo: Alicia.cuellar@colegio-jeanPiaget.cl</a:t>
            </a:r>
          </a:p>
        </p:txBody>
      </p:sp>
      <p:pic>
        <p:nvPicPr>
          <p:cNvPr id="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256194" y="186602"/>
            <a:ext cx="1254953" cy="108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153914" y="476672"/>
            <a:ext cx="1944216" cy="794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a:t>CIERRE</a:t>
            </a:r>
          </a:p>
        </p:txBody>
      </p:sp>
      <p:pic>
        <p:nvPicPr>
          <p:cNvPr id="8" name="Picture 8" descr="Film Camera Sticker by Martina Martian for iOS &amp; Android | GIPH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2167" y="5013176"/>
            <a:ext cx="2496377" cy="2496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096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4170300077"/>
              </p:ext>
            </p:extLst>
          </p:nvPr>
        </p:nvGraphicFramePr>
        <p:xfrm>
          <a:off x="0" y="8857"/>
          <a:ext cx="9144000" cy="7023558"/>
        </p:xfrm>
        <a:graphic>
          <a:graphicData uri="http://schemas.openxmlformats.org/drawingml/2006/table">
            <a:tbl>
              <a:tblPr firstRow="1" firstCol="1" bandRow="1"/>
              <a:tblGrid>
                <a:gridCol w="2894371">
                  <a:extLst>
                    <a:ext uri="{9D8B030D-6E8A-4147-A177-3AD203B41FA5}">
                      <a16:colId xmlns:a16="http://schemas.microsoft.com/office/drawing/2014/main" val="20000"/>
                    </a:ext>
                  </a:extLst>
                </a:gridCol>
                <a:gridCol w="6249629">
                  <a:extLst>
                    <a:ext uri="{9D8B030D-6E8A-4147-A177-3AD203B41FA5}">
                      <a16:colId xmlns:a16="http://schemas.microsoft.com/office/drawing/2014/main" val="20001"/>
                    </a:ext>
                  </a:extLst>
                </a:gridCol>
              </a:tblGrid>
              <a:tr h="288244">
                <a:tc>
                  <a:txBody>
                    <a:bodyPr/>
                    <a:lstStyle/>
                    <a:p>
                      <a:pPr algn="just">
                        <a:spcAft>
                          <a:spcPts val="0"/>
                        </a:spcAft>
                      </a:pPr>
                      <a:r>
                        <a:rPr lang="es-ES_tradnl" sz="1200" b="1" dirty="0">
                          <a:effectLst/>
                          <a:latin typeface="+mn-lt"/>
                          <a:ea typeface="Calibri"/>
                          <a:cs typeface="Times New Roman"/>
                        </a:rPr>
                        <a:t>ASIGNATURA /CURSO</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tabLst>
                          <a:tab pos="2276475" algn="l"/>
                        </a:tabLst>
                      </a:pPr>
                      <a:r>
                        <a:rPr lang="es-CL" sz="1400" dirty="0">
                          <a:effectLst/>
                          <a:latin typeface="+mn-lt"/>
                          <a:ea typeface="Calibri"/>
                          <a:cs typeface="Times New Roman"/>
                        </a:rPr>
                        <a:t>Artes Visuales y Tecnología 6° Básico</a:t>
                      </a: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4741">
                <a:tc>
                  <a:txBody>
                    <a:bodyPr/>
                    <a:lstStyle/>
                    <a:p>
                      <a:pPr algn="just">
                        <a:spcAft>
                          <a:spcPts val="0"/>
                        </a:spcAft>
                      </a:pPr>
                      <a:r>
                        <a:rPr lang="es-ES_tradnl" sz="1200" b="1" dirty="0">
                          <a:effectLst/>
                          <a:latin typeface="+mn-lt"/>
                          <a:ea typeface="Calibri"/>
                          <a:cs typeface="Times New Roman"/>
                        </a:rPr>
                        <a:t>NOMBRE DEL PROFESOR/A</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dirty="0">
                          <a:effectLst/>
                          <a:latin typeface="+mn-lt"/>
                          <a:ea typeface="Calibri"/>
                          <a:cs typeface="Times New Roman"/>
                        </a:rPr>
                        <a:t>Alicia Cuellar</a:t>
                      </a: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4741">
                <a:tc>
                  <a:txBody>
                    <a:bodyPr/>
                    <a:lstStyle/>
                    <a:p>
                      <a:pPr algn="just">
                        <a:spcAft>
                          <a:spcPts val="0"/>
                        </a:spcAft>
                      </a:pPr>
                      <a:r>
                        <a:rPr lang="es-CL" sz="1200" b="1" dirty="0">
                          <a:effectLst/>
                          <a:latin typeface="+mn-lt"/>
                          <a:ea typeface="Calibri"/>
                          <a:cs typeface="Times New Roman"/>
                        </a:rPr>
                        <a:t>EDUCADORA</a:t>
                      </a:r>
                      <a:r>
                        <a:rPr lang="es-CL" sz="1200" b="1" baseline="0" dirty="0">
                          <a:effectLst/>
                          <a:latin typeface="+mn-lt"/>
                          <a:ea typeface="Calibri"/>
                          <a:cs typeface="Times New Roman"/>
                        </a:rPr>
                        <a:t> DIFERENCIAL</a:t>
                      </a:r>
                      <a:endParaRPr lang="es-CL" sz="1200" b="1"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dirty="0" err="1">
                          <a:effectLst/>
                          <a:latin typeface="+mn-lt"/>
                          <a:ea typeface="Calibri"/>
                          <a:cs typeface="Times New Roman"/>
                        </a:rPr>
                        <a:t>Ines</a:t>
                      </a:r>
                      <a:r>
                        <a:rPr lang="es-CL" sz="1400" baseline="0" dirty="0">
                          <a:effectLst/>
                          <a:latin typeface="+mn-lt"/>
                          <a:ea typeface="Calibri"/>
                          <a:cs typeface="Times New Roman"/>
                        </a:rPr>
                        <a:t> Cariñe</a:t>
                      </a: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22514">
                <a:tc>
                  <a:txBody>
                    <a:bodyPr/>
                    <a:lstStyle/>
                    <a:p>
                      <a:pPr algn="just">
                        <a:spcAft>
                          <a:spcPts val="0"/>
                        </a:spcAft>
                      </a:pPr>
                      <a:r>
                        <a:rPr lang="es-ES_tradnl" sz="1200" b="1" dirty="0">
                          <a:effectLst/>
                          <a:latin typeface="+mn-lt"/>
                          <a:ea typeface="Calibri"/>
                          <a:cs typeface="Times New Roman"/>
                        </a:rPr>
                        <a:t>OBJETIVO DE APRENDIZAJE PRIORIZACIÓN NIVEL 1</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L" sz="1100" b="0" i="0" u="sng" kern="1200" dirty="0">
                          <a:solidFill>
                            <a:schemeClr val="tx1"/>
                          </a:solidFill>
                          <a:effectLst/>
                          <a:latin typeface="+mn-lt"/>
                          <a:ea typeface="+mn-ea"/>
                          <a:cs typeface="+mn-cs"/>
                        </a:rPr>
                        <a:t>ARTES</a:t>
                      </a: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1100" dirty="0"/>
                        <a:t>Crear trabajos de arte y diseños a partir de diferentes desafíos y temas del entorno cultural y artístico, demostrando dominio en el uso de: › materiales de modelado, de reciclaje, naturales, papeles, cartones, pegamentos, lápices, pinturas e imágenes digitales › herramientas para dibujar, pintar, cortar, unir, modelar y tecnológicas (rodillos de grabado, sierra de calar, mirete, cámara de video y proyector multimedia, entre otros) › procedimientos de pintura, grabado, escultura, instalación, técnicas mixtas, arte digital, fotografía, video, murales, entre otros </a:t>
                      </a:r>
                      <a:r>
                        <a:rPr lang="es-ES_tradnl" sz="1100" b="1" kern="1200" dirty="0">
                          <a:solidFill>
                            <a:schemeClr val="tx1"/>
                          </a:solidFill>
                          <a:effectLst/>
                          <a:latin typeface="+mn-lt"/>
                          <a:ea typeface="+mn-ea"/>
                          <a:cs typeface="+mn-cs"/>
                        </a:rPr>
                        <a:t>(OA3)</a:t>
                      </a:r>
                    </a:p>
                    <a:p>
                      <a:pPr marL="0" marR="0" lvl="0" indent="0" algn="just" defTabSz="914400" rtl="0" eaLnBrk="1" fontAlgn="auto" latinLnBrk="0" hangingPunct="1">
                        <a:lnSpc>
                          <a:spcPct val="100000"/>
                        </a:lnSpc>
                        <a:spcBef>
                          <a:spcPts val="0"/>
                        </a:spcBef>
                        <a:spcAft>
                          <a:spcPts val="0"/>
                        </a:spcAft>
                        <a:buClrTx/>
                        <a:buSzTx/>
                        <a:buFontTx/>
                        <a:buNone/>
                        <a:tabLst/>
                        <a:defRPr/>
                      </a:pPr>
                      <a:r>
                        <a:rPr lang="es-ES_tradnl" sz="1100" b="0" u="sng" kern="1200" dirty="0">
                          <a:solidFill>
                            <a:schemeClr val="tx1"/>
                          </a:solidFill>
                          <a:effectLst/>
                          <a:latin typeface="+mn-lt"/>
                          <a:ea typeface="+mn-ea"/>
                          <a:cs typeface="+mn-cs"/>
                        </a:rPr>
                        <a:t>TECNOLOGÍA</a:t>
                      </a:r>
                    </a:p>
                    <a:p>
                      <a:r>
                        <a:rPr lang="es-CL" sz="1100" kern="1200" dirty="0">
                          <a:solidFill>
                            <a:schemeClr val="tx1"/>
                          </a:solidFill>
                          <a:effectLst/>
                          <a:latin typeface="+mn-lt"/>
                          <a:ea typeface="+mn-ea"/>
                          <a:cs typeface="+mn-cs"/>
                        </a:rPr>
                        <a:t>Probar y evaluar la calidad de los trabajos propios o de otros, de forma individual o en equipos, aplicando criterios de funcionamiento, técnicos, medioambientales, estéticos y de seguridad, dialogando sobre sus resultados y aplicando correcciones según corresponda.</a:t>
                      </a:r>
                      <a:r>
                        <a:rPr lang="es-CL" sz="1100" b="1" kern="1200" dirty="0">
                          <a:solidFill>
                            <a:schemeClr val="tx1"/>
                          </a:solidFill>
                          <a:effectLst/>
                          <a:latin typeface="+mn-lt"/>
                          <a:ea typeface="+mn-ea"/>
                          <a:cs typeface="+mn-cs"/>
                        </a:rPr>
                        <a:t>(OA 4)</a:t>
                      </a:r>
                    </a:p>
                    <a:p>
                      <a:r>
                        <a:rPr lang="es-CL" sz="1100" b="0" u="sng" kern="1200" dirty="0">
                          <a:solidFill>
                            <a:schemeClr val="tx1"/>
                          </a:solidFill>
                          <a:effectLst/>
                          <a:latin typeface="+mn-lt"/>
                          <a:ea typeface="+mn-ea"/>
                          <a:cs typeface="+mn-cs"/>
                        </a:rPr>
                        <a:t>MÚSICA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900" b="0" i="0" kern="1200" dirty="0">
                          <a:solidFill>
                            <a:schemeClr val="tx1"/>
                          </a:solidFill>
                          <a:effectLst/>
                          <a:latin typeface="+mn-lt"/>
                          <a:ea typeface="+mn-ea"/>
                          <a:cs typeface="+mn-cs"/>
                        </a:rPr>
                        <a:t>Escuchar música en forma abundante de diversos contextos y culturas poniendo énfasis en: Tradición escrita (docta), piezas instrumentales y/o vocales de corta duración (por ejemplo, danzas medievales, selección del " Cuaderno de A.M. Bach", selección del ballet "Cascanueces" de P.I. </a:t>
                      </a:r>
                      <a:r>
                        <a:rPr lang="es-ES" sz="900" b="0" i="0" kern="1200" dirty="0" err="1">
                          <a:solidFill>
                            <a:schemeClr val="tx1"/>
                          </a:solidFill>
                          <a:effectLst/>
                          <a:latin typeface="+mn-lt"/>
                          <a:ea typeface="+mn-ea"/>
                          <a:cs typeface="+mn-cs"/>
                        </a:rPr>
                        <a:t>Tchaikowsky</a:t>
                      </a:r>
                      <a:r>
                        <a:rPr lang="es-ES" sz="900" b="0" i="0" kern="1200" dirty="0">
                          <a:solidFill>
                            <a:schemeClr val="tx1"/>
                          </a:solidFill>
                          <a:effectLst/>
                          <a:latin typeface="+mn-lt"/>
                          <a:ea typeface="+mn-ea"/>
                          <a:cs typeface="+mn-cs"/>
                        </a:rPr>
                        <a:t>); Tradición oral (folclor, música de pueblos originarios), canciones, rondas, bailes y versos rítmicos; Popular (jazz, rock, fusión, etcétera) poniendo énfasis en música infantil (por ejemplo, canciones como "La Elefanta Fresia" y música de películas como "El Libro de la Selva" y "El Rey León"). Escuchar apreciativamente al menos 20 músicas variadas de corta duración al año. </a:t>
                      </a:r>
                      <a:r>
                        <a:rPr lang="es-ES_tradnl" sz="900" b="1" kern="1200" dirty="0">
                          <a:solidFill>
                            <a:schemeClr val="tx1"/>
                          </a:solidFill>
                          <a:effectLst/>
                          <a:latin typeface="+mn-lt"/>
                          <a:ea typeface="+mn-ea"/>
                          <a:cs typeface="+mn-cs"/>
                        </a:rPr>
                        <a:t>(OA3)</a:t>
                      </a:r>
                      <a:endParaRPr lang="es-CL" sz="900" b="0" u="sng"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113251">
                <a:tc>
                  <a:txBody>
                    <a:bodyPr/>
                    <a:lstStyle/>
                    <a:p>
                      <a:pPr algn="just">
                        <a:spcAft>
                          <a:spcPts val="0"/>
                        </a:spcAft>
                      </a:pPr>
                      <a:endParaRPr lang="es-ES_tradnl" sz="1200" b="1" dirty="0">
                        <a:effectLst/>
                        <a:highlight>
                          <a:srgbClr val="FFFF00"/>
                        </a:highlight>
                        <a:latin typeface="+mn-lt"/>
                        <a:ea typeface="Calibri"/>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S_tradnl" sz="1200" b="1" dirty="0">
                          <a:effectLst/>
                          <a:latin typeface="+mn-lt"/>
                          <a:ea typeface="Calibri"/>
                          <a:cs typeface="Times New Roman"/>
                        </a:rPr>
                        <a:t>INDICADORES DE EVALUACIÓN PARA OA</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indent="0">
                        <a:lnSpc>
                          <a:spcPct val="115000"/>
                        </a:lnSpc>
                        <a:spcAft>
                          <a:spcPts val="0"/>
                        </a:spcAft>
                        <a:buFont typeface="Wingdings" panose="05000000000000000000" pitchFamily="2" charset="2"/>
                        <a:buNone/>
                      </a:pPr>
                      <a:r>
                        <a:rPr lang="es-ES" sz="1100" u="sng" dirty="0"/>
                        <a:t>ARTES</a:t>
                      </a:r>
                    </a:p>
                    <a:p>
                      <a:pPr marL="0" indent="0">
                        <a:lnSpc>
                          <a:spcPct val="115000"/>
                        </a:lnSpc>
                        <a:spcAft>
                          <a:spcPts val="0"/>
                        </a:spcAft>
                        <a:buFontTx/>
                        <a:buNone/>
                      </a:pPr>
                      <a:r>
                        <a:rPr lang="es-ES" sz="1100" dirty="0"/>
                        <a:t>›Investigan acerca de procedimientos técnicos y materiales utilizados en la escultura del pasado y el presente. </a:t>
                      </a:r>
                    </a:p>
                    <a:p>
                      <a:pPr marL="0" indent="0">
                        <a:lnSpc>
                          <a:spcPct val="115000"/>
                        </a:lnSpc>
                        <a:spcAft>
                          <a:spcPts val="0"/>
                        </a:spcAft>
                        <a:buFontTx/>
                        <a:buNone/>
                      </a:pPr>
                      <a:r>
                        <a:rPr lang="es-ES" sz="1100" dirty="0"/>
                        <a:t>› Demuestran dominio en el uso de materiales, herramientas y procedimientos de escultura (modelado, construcción, ensamblaje, otros) en sus trabajos de arte. </a:t>
                      </a:r>
                    </a:p>
                    <a:p>
                      <a:pPr marL="0" indent="0">
                        <a:lnSpc>
                          <a:spcPct val="115000"/>
                        </a:lnSpc>
                        <a:spcAft>
                          <a:spcPts val="0"/>
                        </a:spcAft>
                        <a:buFontTx/>
                        <a:buNone/>
                      </a:pPr>
                      <a:r>
                        <a:rPr lang="es-ES" sz="1100" dirty="0"/>
                        <a:t>› Buscan soluciones frente a dificultades al aplicar los diferentes procedimientos técnicos.</a:t>
                      </a:r>
                      <a:endParaRPr lang="es-ES" sz="1100" u="sng" dirty="0"/>
                    </a:p>
                    <a:p>
                      <a:pPr marL="0" indent="0">
                        <a:lnSpc>
                          <a:spcPct val="115000"/>
                        </a:lnSpc>
                        <a:spcAft>
                          <a:spcPts val="0"/>
                        </a:spcAft>
                        <a:buFontTx/>
                        <a:buNone/>
                      </a:pPr>
                      <a:r>
                        <a:rPr lang="es-ES" sz="1100" u="sng" dirty="0"/>
                        <a:t>TECNOLOGÍA</a:t>
                      </a:r>
                    </a:p>
                    <a:p>
                      <a:r>
                        <a:rPr lang="es-CL" sz="1050" kern="1200" dirty="0">
                          <a:solidFill>
                            <a:schemeClr val="tx1"/>
                          </a:solidFill>
                          <a:effectLst/>
                          <a:latin typeface="+mn-lt"/>
                          <a:ea typeface="+mn-ea"/>
                          <a:cs typeface="+mn-cs"/>
                        </a:rPr>
                        <a:t>› Realizan pruebas, usando criterios estéticos.</a:t>
                      </a:r>
                    </a:p>
                    <a:p>
                      <a:r>
                        <a:rPr lang="es-CL" sz="1050" kern="1200" dirty="0">
                          <a:solidFill>
                            <a:schemeClr val="tx1"/>
                          </a:solidFill>
                          <a:effectLst/>
                          <a:latin typeface="+mn-lt"/>
                          <a:ea typeface="+mn-ea"/>
                          <a:cs typeface="+mn-cs"/>
                        </a:rPr>
                        <a:t>› Realizan pruebas, usando criterios de seguridad.</a:t>
                      </a:r>
                    </a:p>
                    <a:p>
                      <a:r>
                        <a:rPr lang="es-CL" sz="1050" u="sng" kern="1200" dirty="0">
                          <a:solidFill>
                            <a:schemeClr val="tx1"/>
                          </a:solidFill>
                          <a:effectLst/>
                          <a:latin typeface="+mn-lt"/>
                          <a:ea typeface="+mn-ea"/>
                          <a:cs typeface="+mn-cs"/>
                        </a:rPr>
                        <a:t>MÚSICA</a:t>
                      </a:r>
                    </a:p>
                    <a:p>
                      <a:r>
                        <a:rPr lang="es-ES" sz="1000" b="0" i="0" kern="1200" dirty="0">
                          <a:solidFill>
                            <a:schemeClr val="tx1"/>
                          </a:solidFill>
                          <a:effectLst/>
                          <a:latin typeface="+mn-lt"/>
                          <a:ea typeface="+mn-ea"/>
                          <a:cs typeface="+mn-cs"/>
                        </a:rPr>
                        <a:t>Manifiestan interés y disposición a escuchar (actitud corporal, no muestran reticencia ante la escucha, comentan con sus compañeros)</a:t>
                      </a:r>
                      <a:endParaRPr lang="es-ES" sz="1000" u="sng" dirty="0"/>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8244">
                <a:tc>
                  <a:txBody>
                    <a:bodyPr/>
                    <a:lstStyle/>
                    <a:p>
                      <a:pPr algn="just">
                        <a:spcAft>
                          <a:spcPts val="0"/>
                        </a:spcAft>
                      </a:pPr>
                      <a:r>
                        <a:rPr lang="es-ES_tradnl" sz="1200" b="1" dirty="0">
                          <a:effectLst/>
                          <a:latin typeface="+mn-lt"/>
                          <a:ea typeface="Calibri"/>
                          <a:cs typeface="Times New Roman"/>
                        </a:rPr>
                        <a:t>CONTENIDO /HABILIDADES</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200" kern="1200" dirty="0">
                          <a:solidFill>
                            <a:schemeClr val="tx1"/>
                          </a:solidFill>
                          <a:effectLst/>
                          <a:latin typeface="+mn-lt"/>
                          <a:ea typeface="+mn-ea"/>
                          <a:cs typeface="+mn-cs"/>
                        </a:rPr>
                        <a:t>Seleccionar, determinar, crear, usar, aplicar, asumir, utilizar.</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33344">
                <a:tc>
                  <a:txBody>
                    <a:bodyPr/>
                    <a:lstStyle/>
                    <a:p>
                      <a:pPr algn="just">
                        <a:spcAft>
                          <a:spcPts val="0"/>
                        </a:spcAft>
                      </a:pPr>
                      <a:r>
                        <a:rPr lang="es-ES_tradnl" sz="1200" b="1">
                          <a:effectLst/>
                          <a:latin typeface="+mn-lt"/>
                          <a:ea typeface="Calibri"/>
                          <a:cs typeface="Times New Roman"/>
                        </a:rPr>
                        <a:t>OBJETIVO DE LA CLASE</a:t>
                      </a:r>
                      <a:endParaRPr lang="es-CL" sz="120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200" dirty="0">
                          <a:effectLst/>
                          <a:latin typeface="+mn-lt"/>
                          <a:ea typeface="Calibri"/>
                          <a:cs typeface="Times New Roman"/>
                        </a:rPr>
                        <a:t>Evaluar confección y dominio de materiales al realizar una escultura</a:t>
                      </a: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60912">
                <a:tc>
                  <a:txBody>
                    <a:bodyPr/>
                    <a:lstStyle/>
                    <a:p>
                      <a:pPr marL="0" marR="0" algn="just">
                        <a:spcBef>
                          <a:spcPts val="0"/>
                        </a:spcBef>
                        <a:spcAft>
                          <a:spcPts val="0"/>
                        </a:spcAft>
                      </a:pPr>
                      <a:r>
                        <a:rPr lang="es-CL" sz="1200" b="1" dirty="0">
                          <a:effectLst/>
                          <a:latin typeface="+mn-lt"/>
                        </a:rPr>
                        <a:t>EVALUACIÓN</a:t>
                      </a:r>
                      <a:endParaRPr lang="es-CL" sz="1200" dirty="0">
                        <a:effectLst/>
                        <a:latin typeface="+mn-lt"/>
                      </a:endParaRPr>
                    </a:p>
                    <a:p>
                      <a:pPr marL="0" marR="0" algn="just">
                        <a:spcBef>
                          <a:spcPts val="0"/>
                        </a:spcBef>
                        <a:spcAft>
                          <a:spcPts val="0"/>
                        </a:spcAft>
                      </a:pPr>
                      <a:r>
                        <a:rPr lang="es-CL" sz="1200" b="1" dirty="0">
                          <a:effectLst/>
                          <a:latin typeface="+mn-lt"/>
                        </a:rPr>
                        <a:t> </a:t>
                      </a:r>
                      <a:endParaRPr lang="es-CL" sz="1200" dirty="0">
                        <a:effectLst/>
                        <a:latin typeface="+mn-lt"/>
                      </a:endParaRPr>
                    </a:p>
                  </a:txBody>
                  <a:tcPr marL="29481" marR="29481" marT="14741" marB="147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pPr>
                      <a:r>
                        <a:rPr lang="es-CL" sz="1200" b="1" dirty="0">
                          <a:effectLst/>
                          <a:latin typeface="+mn-lt"/>
                        </a:rPr>
                        <a:t>Ticket</a:t>
                      </a:r>
                      <a:r>
                        <a:rPr lang="es-CL" sz="1200" b="1" baseline="0" dirty="0">
                          <a:effectLst/>
                          <a:latin typeface="+mn-lt"/>
                        </a:rPr>
                        <a:t> de salida</a:t>
                      </a:r>
                      <a:endParaRPr lang="es-CL" sz="1200" b="1" dirty="0">
                        <a:effectLst/>
                        <a:latin typeface="+mn-lt"/>
                      </a:endParaRPr>
                    </a:p>
                  </a:txBody>
                  <a:tcPr marL="29481" marR="29481" marT="14741" marB="147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524328" y="112557"/>
            <a:ext cx="986819" cy="85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3816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b="1" u="sng" dirty="0"/>
              <a:t>Reglas para una buena clase </a:t>
            </a:r>
            <a:endParaRPr lang="es-CL" dirty="0"/>
          </a:p>
        </p:txBody>
      </p:sp>
      <p:sp>
        <p:nvSpPr>
          <p:cNvPr id="3" name="Marcador de contenido 2"/>
          <p:cNvSpPr>
            <a:spLocks noGrp="1"/>
          </p:cNvSpPr>
          <p:nvPr>
            <p:ph idx="1"/>
          </p:nvPr>
        </p:nvSpPr>
        <p:spPr/>
        <p:txBody>
          <a:bodyPr/>
          <a:lstStyle/>
          <a:p>
            <a:pPr marL="285750" indent="-285750"/>
            <a:r>
              <a:rPr lang="es-CL" dirty="0"/>
              <a:t>Puntualidad</a:t>
            </a:r>
          </a:p>
          <a:p>
            <a:pPr marL="285750" indent="-285750"/>
            <a:r>
              <a:rPr lang="es-CL" dirty="0"/>
              <a:t>tener materiales solicitados</a:t>
            </a:r>
          </a:p>
          <a:p>
            <a:pPr marL="285750" indent="-285750"/>
            <a:r>
              <a:rPr lang="es-CL" dirty="0"/>
              <a:t>Ser respetuoso con el profesor y sus compañeros</a:t>
            </a:r>
          </a:p>
          <a:p>
            <a:pPr marL="285750" indent="-285750"/>
            <a:r>
              <a:rPr lang="es-CL" dirty="0"/>
              <a:t>Mantener micrófono apagado y cámara encendida(solo si el alumno quiere)</a:t>
            </a:r>
          </a:p>
          <a:p>
            <a:pPr marL="285750" indent="-285750"/>
            <a:r>
              <a:rPr lang="es-CL" dirty="0"/>
              <a:t>Dudas o consultas</a:t>
            </a:r>
          </a:p>
          <a:p>
            <a:pPr marL="285750" indent="-285750"/>
            <a:r>
              <a:rPr lang="es-CL" dirty="0"/>
              <a:t>Estar atento a la clase online</a:t>
            </a:r>
          </a:p>
          <a:p>
            <a:endParaRPr lang="es-CL" dirty="0"/>
          </a:p>
        </p:txBody>
      </p:sp>
      <p:pic>
        <p:nvPicPr>
          <p:cNvPr id="4" name="Picture 2" descr="C:\Users\alicia\Downloads\estudiantes-pupitres.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525666" y="4869160"/>
            <a:ext cx="3161134" cy="1860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307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199" y="260648"/>
            <a:ext cx="8278635" cy="1330408"/>
          </a:xfrm>
        </p:spPr>
        <p:txBody>
          <a:bodyPr>
            <a:normAutofit fontScale="90000"/>
          </a:bodyPr>
          <a:lstStyle/>
          <a:p>
            <a:r>
              <a:rPr lang="es-CL" dirty="0"/>
              <a:t>Inicio</a:t>
            </a:r>
            <a:br>
              <a:rPr lang="es-CL" dirty="0"/>
            </a:br>
            <a:r>
              <a:rPr lang="es-CL" dirty="0"/>
              <a:t>Activación Conocimientos Previos</a:t>
            </a:r>
          </a:p>
        </p:txBody>
      </p:sp>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860485" y="116632"/>
            <a:ext cx="1283515" cy="110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uadroTexto 1"/>
          <p:cNvSpPr txBox="1"/>
          <p:nvPr/>
        </p:nvSpPr>
        <p:spPr>
          <a:xfrm>
            <a:off x="311225" y="1951672"/>
            <a:ext cx="4032448" cy="3385542"/>
          </a:xfrm>
          <a:prstGeom prst="rect">
            <a:avLst/>
          </a:prstGeom>
          <a:noFill/>
        </p:spPr>
        <p:txBody>
          <a:bodyPr wrap="square" rtlCol="0">
            <a:spAutoFit/>
          </a:bodyPr>
          <a:lstStyle/>
          <a:p>
            <a:pPr marL="285750" indent="-285750">
              <a:buFont typeface="Wingdings" panose="05000000000000000000" pitchFamily="2" charset="2"/>
              <a:buChar char="ü"/>
            </a:pPr>
            <a:r>
              <a:rPr lang="es-CL" sz="2800" dirty="0"/>
              <a:t> ¿Qué y cuántas dimensiones tiene una escultura? </a:t>
            </a:r>
          </a:p>
          <a:p>
            <a:endParaRPr lang="es-CL" sz="2800" dirty="0"/>
          </a:p>
          <a:p>
            <a:pPr marL="285750" indent="-285750">
              <a:buFont typeface="Wingdings" panose="05000000000000000000" pitchFamily="2" charset="2"/>
              <a:buChar char="ü"/>
            </a:pPr>
            <a:r>
              <a:rPr lang="es-CL" sz="2800" dirty="0"/>
              <a:t> ¿Qué materiales podemos utilizar para crear una escultura? </a:t>
            </a:r>
          </a:p>
          <a:p>
            <a:pPr marL="285750" indent="-285750">
              <a:buFont typeface="Wingdings" panose="05000000000000000000" pitchFamily="2" charset="2"/>
              <a:buChar char="ü"/>
            </a:pPr>
            <a:endParaRPr lang="es-CL" dirty="0"/>
          </a:p>
        </p:txBody>
      </p:sp>
      <p:pic>
        <p:nvPicPr>
          <p:cNvPr id="1028" name="Picture 4" descr="45 mejores imágenes de Condorito | Condor, Condorito chistes ..."/>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6296" y="2780928"/>
            <a:ext cx="1611827" cy="3469907"/>
          </a:xfrm>
          <a:prstGeom prst="rect">
            <a:avLst/>
          </a:prstGeom>
          <a:noFill/>
          <a:extLst>
            <a:ext uri="{909E8E84-426E-40DD-AFC4-6F175D3DCCD1}">
              <a14:hiddenFill xmlns:a14="http://schemas.microsoft.com/office/drawing/2010/main">
                <a:solidFill>
                  <a:srgbClr val="FFFFFF"/>
                </a:solidFill>
              </a14:hiddenFill>
            </a:ext>
          </a:extLst>
        </p:spPr>
      </p:pic>
      <p:sp>
        <p:nvSpPr>
          <p:cNvPr id="5" name="Llamada de nube 4"/>
          <p:cNvSpPr/>
          <p:nvPr/>
        </p:nvSpPr>
        <p:spPr>
          <a:xfrm>
            <a:off x="5148064" y="1789453"/>
            <a:ext cx="2352381" cy="1368152"/>
          </a:xfrm>
          <a:prstGeom prst="cloudCallout">
            <a:avLst>
              <a:gd name="adj1" fmla="val 43956"/>
              <a:gd name="adj2" fmla="val 7873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L" dirty="0"/>
              <a:t>RECORDEMOS</a:t>
            </a:r>
          </a:p>
        </p:txBody>
      </p:sp>
    </p:spTree>
    <p:extLst>
      <p:ext uri="{BB962C8B-B14F-4D97-AF65-F5344CB8AC3E}">
        <p14:creationId xmlns:p14="http://schemas.microsoft.com/office/powerpoint/2010/main" val="2775645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23D557-15D2-4833-9719-20E6D890562F}"/>
              </a:ext>
            </a:extLst>
          </p:cNvPr>
          <p:cNvSpPr>
            <a:spLocks noGrp="1"/>
          </p:cNvSpPr>
          <p:nvPr>
            <p:ph type="title"/>
          </p:nvPr>
        </p:nvSpPr>
        <p:spPr/>
        <p:txBody>
          <a:bodyPr/>
          <a:lstStyle/>
          <a:p>
            <a:r>
              <a:rPr lang="es-CL" dirty="0"/>
              <a:t>Escultura</a:t>
            </a:r>
          </a:p>
        </p:txBody>
      </p:sp>
      <p:sp>
        <p:nvSpPr>
          <p:cNvPr id="3" name="Marcador de contenido 2">
            <a:extLst>
              <a:ext uri="{FF2B5EF4-FFF2-40B4-BE49-F238E27FC236}">
                <a16:creationId xmlns:a16="http://schemas.microsoft.com/office/drawing/2014/main" id="{E1CCA4DF-06D5-4596-B481-DE28B7AEFB56}"/>
              </a:ext>
            </a:extLst>
          </p:cNvPr>
          <p:cNvSpPr>
            <a:spLocks noGrp="1"/>
          </p:cNvSpPr>
          <p:nvPr>
            <p:ph idx="1"/>
          </p:nvPr>
        </p:nvSpPr>
        <p:spPr>
          <a:xfrm>
            <a:off x="457200" y="1124744"/>
            <a:ext cx="4618856" cy="5328592"/>
          </a:xfrm>
        </p:spPr>
        <p:txBody>
          <a:bodyPr>
            <a:normAutofit fontScale="70000" lnSpcReduction="20000"/>
          </a:bodyPr>
          <a:lstStyle/>
          <a:p>
            <a:pPr algn="l"/>
            <a:r>
              <a:rPr lang="es-ES" b="0" i="0" dirty="0">
                <a:solidFill>
                  <a:srgbClr val="555555"/>
                </a:solidFill>
                <a:effectLst/>
                <a:latin typeface="Helvetica Neue"/>
              </a:rPr>
              <a:t>. </a:t>
            </a:r>
            <a:r>
              <a:rPr lang="es-ES" i="0" dirty="0">
                <a:effectLst/>
                <a:latin typeface="Helvetica Neue"/>
              </a:rPr>
              <a:t>Esta disciplina representa a las figuras en sus tres dimensiones: alto, largo y ancho. Es decir, las esculturas tienen volumen y pueden ser apreciadas no sólo de frente sino desde distintos puntos.</a:t>
            </a:r>
          </a:p>
          <a:p>
            <a:pPr algn="l"/>
            <a:r>
              <a:rPr lang="es-ES" i="0" dirty="0">
                <a:effectLst/>
                <a:latin typeface="Helvetica Neue"/>
              </a:rPr>
              <a:t>La escultura tiene por objetivo crear formas y armonizar volúmenes en el espacio. El escultor, al hacer formas, trabaja con las tres dimensiones. La escultura existe en el espacio, son cuerpos en el espacio, tiene sus propios medios de expresión y los volúmenes y las masas están sometidos a disciplina de técnica y de ritmo.</a:t>
            </a:r>
          </a:p>
          <a:p>
            <a:endParaRPr lang="es-CL" dirty="0"/>
          </a:p>
        </p:txBody>
      </p:sp>
      <p:pic>
        <p:nvPicPr>
          <p:cNvPr id="1026" name="Picture 2" descr="Memoria de la Sexta Región : Las Esculturas y Monumentos de la Avenida  O'Higgins en Rancagua">
            <a:extLst>
              <a:ext uri="{FF2B5EF4-FFF2-40B4-BE49-F238E27FC236}">
                <a16:creationId xmlns:a16="http://schemas.microsoft.com/office/drawing/2014/main" id="{3B6935C1-FD41-4A1F-8572-D59B1514A14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9153" y="1844824"/>
            <a:ext cx="4094435" cy="2469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261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325FCF-E65E-4E5E-9B2A-1C7D0366C8EE}"/>
              </a:ext>
            </a:extLst>
          </p:cNvPr>
          <p:cNvSpPr>
            <a:spLocks noGrp="1"/>
          </p:cNvSpPr>
          <p:nvPr>
            <p:ph type="title"/>
          </p:nvPr>
        </p:nvSpPr>
        <p:spPr/>
        <p:txBody>
          <a:bodyPr/>
          <a:lstStyle/>
          <a:p>
            <a:r>
              <a:rPr lang="es-CL" u="sng" dirty="0"/>
              <a:t>Ejemplo</a:t>
            </a:r>
          </a:p>
        </p:txBody>
      </p:sp>
      <p:pic>
        <p:nvPicPr>
          <p:cNvPr id="2050" name="Picture 2">
            <a:extLst>
              <a:ext uri="{FF2B5EF4-FFF2-40B4-BE49-F238E27FC236}">
                <a16:creationId xmlns:a16="http://schemas.microsoft.com/office/drawing/2014/main" id="{6C2729FD-1628-4253-AD2A-53A7888555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196752"/>
            <a:ext cx="2333858" cy="41490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scultura ecuestre - Fotos de Rancagua - Archivo wc-4404">
            <a:extLst>
              <a:ext uri="{FF2B5EF4-FFF2-40B4-BE49-F238E27FC236}">
                <a16:creationId xmlns:a16="http://schemas.microsoft.com/office/drawing/2014/main" id="{6FC6D451-C8A8-4CE1-9BF3-DB8F735910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1417638"/>
            <a:ext cx="3917775" cy="25806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oto de Rancagua, Chile - FotoPaises.com">
            <a:extLst>
              <a:ext uri="{FF2B5EF4-FFF2-40B4-BE49-F238E27FC236}">
                <a16:creationId xmlns:a16="http://schemas.microsoft.com/office/drawing/2014/main" id="{6E924E14-15D4-4FF9-A2DB-AD30631F82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7796" y="3818875"/>
            <a:ext cx="1802525" cy="2778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562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5337BE-C23E-4343-ACF9-1A27451F6CC0}"/>
              </a:ext>
            </a:extLst>
          </p:cNvPr>
          <p:cNvSpPr>
            <a:spLocks noGrp="1"/>
          </p:cNvSpPr>
          <p:nvPr>
            <p:ph type="title"/>
          </p:nvPr>
        </p:nvSpPr>
        <p:spPr/>
        <p:txBody>
          <a:bodyPr/>
          <a:lstStyle/>
          <a:p>
            <a:r>
              <a:rPr lang="es-CL" u="sng" dirty="0"/>
              <a:t>Posición de las figuras</a:t>
            </a:r>
          </a:p>
        </p:txBody>
      </p:sp>
      <p:sp>
        <p:nvSpPr>
          <p:cNvPr id="3" name="Marcador de contenido 2">
            <a:extLst>
              <a:ext uri="{FF2B5EF4-FFF2-40B4-BE49-F238E27FC236}">
                <a16:creationId xmlns:a16="http://schemas.microsoft.com/office/drawing/2014/main" id="{20E2A6C1-C512-4963-B01D-F541222AAE24}"/>
              </a:ext>
            </a:extLst>
          </p:cNvPr>
          <p:cNvSpPr>
            <a:spLocks noGrp="1"/>
          </p:cNvSpPr>
          <p:nvPr>
            <p:ph idx="1"/>
          </p:nvPr>
        </p:nvSpPr>
        <p:spPr>
          <a:xfrm>
            <a:off x="4139952" y="1417638"/>
            <a:ext cx="4546848" cy="4708525"/>
          </a:xfrm>
        </p:spPr>
        <p:txBody>
          <a:bodyPr>
            <a:normAutofit fontScale="70000" lnSpcReduction="20000"/>
          </a:bodyPr>
          <a:lstStyle/>
          <a:p>
            <a:pPr marL="0" indent="0" algn="l">
              <a:buNone/>
            </a:pPr>
            <a:r>
              <a:rPr lang="es-ES" b="0" i="0" dirty="0">
                <a:effectLst/>
                <a:latin typeface="Helvetica Neue"/>
              </a:rPr>
              <a:t>• Erguida, cuando la única figura está de pie</a:t>
            </a:r>
          </a:p>
          <a:p>
            <a:pPr marL="0" indent="0" algn="l">
              <a:buNone/>
            </a:pPr>
            <a:r>
              <a:rPr lang="es-ES" b="0" i="0" dirty="0">
                <a:effectLst/>
                <a:latin typeface="Helvetica Neue"/>
              </a:rPr>
              <a:t>• Yacentes, tendidas</a:t>
            </a:r>
          </a:p>
          <a:p>
            <a:pPr marL="0" indent="0" algn="l">
              <a:buNone/>
            </a:pPr>
            <a:r>
              <a:rPr lang="es-ES" b="0" i="0" dirty="0">
                <a:effectLst/>
                <a:latin typeface="Helvetica Neue"/>
              </a:rPr>
              <a:t>• Sedentes, sentadas</a:t>
            </a:r>
          </a:p>
          <a:p>
            <a:pPr marL="0" indent="0" algn="l">
              <a:buNone/>
            </a:pPr>
            <a:r>
              <a:rPr lang="es-ES" b="0" i="0" dirty="0">
                <a:effectLst/>
                <a:latin typeface="Helvetica Neue"/>
              </a:rPr>
              <a:t>• Orantes, orando</a:t>
            </a:r>
          </a:p>
          <a:p>
            <a:pPr marL="0" indent="0" algn="l">
              <a:buNone/>
            </a:pPr>
            <a:r>
              <a:rPr lang="es-ES" b="0" i="0" dirty="0">
                <a:effectLst/>
                <a:latin typeface="Helvetica Neue"/>
              </a:rPr>
              <a:t>• Ecuestre, cuando es colocada sobre un caballo</a:t>
            </a:r>
          </a:p>
          <a:p>
            <a:pPr marL="0" indent="0" algn="l">
              <a:buNone/>
            </a:pPr>
            <a:r>
              <a:rPr lang="es-ES" b="0" i="0" dirty="0">
                <a:effectLst/>
                <a:latin typeface="Helvetica Neue"/>
              </a:rPr>
              <a:t>• Grupal, cuando se trata de dos o más figuras.</a:t>
            </a:r>
          </a:p>
          <a:p>
            <a:pPr marL="0" indent="0" algn="l">
              <a:buNone/>
            </a:pPr>
            <a:r>
              <a:rPr lang="es-ES" b="0" i="0" dirty="0">
                <a:effectLst/>
                <a:latin typeface="Helvetica Neue"/>
              </a:rPr>
              <a:t>• Busto, representación de la mitad superior del cuerpo humano sin brazos; es decir, el rostro más la parte superior del tronco.</a:t>
            </a:r>
          </a:p>
          <a:p>
            <a:br>
              <a:rPr lang="es-ES" dirty="0"/>
            </a:br>
            <a:endParaRPr lang="es-CL" dirty="0"/>
          </a:p>
        </p:txBody>
      </p:sp>
      <p:pic>
        <p:nvPicPr>
          <p:cNvPr id="4097" name="Picture 1" descr="escultura007">
            <a:extLst>
              <a:ext uri="{FF2B5EF4-FFF2-40B4-BE49-F238E27FC236}">
                <a16:creationId xmlns:a16="http://schemas.microsoft.com/office/drawing/2014/main" id="{1FFC0EA5-5B34-48B2-914A-64AB091E85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81197"/>
            <a:ext cx="3051629" cy="4569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05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u="sng" dirty="0"/>
              <a:t>MANOS A LA OBRA</a:t>
            </a:r>
          </a:p>
        </p:txBody>
      </p:sp>
      <p:sp>
        <p:nvSpPr>
          <p:cNvPr id="3" name="Marcador de contenido 2"/>
          <p:cNvSpPr>
            <a:spLocks noGrp="1"/>
          </p:cNvSpPr>
          <p:nvPr>
            <p:ph idx="1"/>
          </p:nvPr>
        </p:nvSpPr>
        <p:spPr>
          <a:xfrm>
            <a:off x="323528" y="1556792"/>
            <a:ext cx="8229600" cy="4525963"/>
          </a:xfrm>
        </p:spPr>
        <p:txBody>
          <a:bodyPr>
            <a:normAutofit/>
          </a:bodyPr>
          <a:lstStyle/>
          <a:p>
            <a:r>
              <a:rPr lang="es-CL" sz="2400" dirty="0"/>
              <a:t>AHORA QUE YA RECORDAMOS LOS MOVIMIENTOS ARTISTICOS y LA HISTORIA DE LAS ESCULTURAS ES MOMENTO DE COMENZAR A CREAR: </a:t>
            </a:r>
          </a:p>
          <a:p>
            <a:pPr marL="0" indent="0">
              <a:buNone/>
            </a:pPr>
            <a:r>
              <a:rPr lang="es-CL" sz="2400" dirty="0"/>
              <a:t>1- Cierra tus ojos o busca en internet alguna escultura que llame tú atención.</a:t>
            </a:r>
          </a:p>
          <a:p>
            <a:pPr marL="0" indent="0">
              <a:buNone/>
            </a:pPr>
            <a:r>
              <a:rPr lang="es-CL" sz="2400" dirty="0"/>
              <a:t>2- Comienza a dar forma utilizando el alambre, hasta crear una escultura. </a:t>
            </a:r>
          </a:p>
          <a:p>
            <a:pPr marL="0" indent="0">
              <a:buNone/>
            </a:pPr>
            <a:r>
              <a:rPr lang="es-CL" sz="2400" dirty="0"/>
              <a:t>3- Como bien lo sabes, durante el desarrollo de la clase, comenzará a sonar una música en la que deberás estar muy atento a cada pregunta. </a:t>
            </a:r>
          </a:p>
        </p:txBody>
      </p:sp>
    </p:spTree>
    <p:extLst>
      <p:ext uri="{BB962C8B-B14F-4D97-AF65-F5344CB8AC3E}">
        <p14:creationId xmlns:p14="http://schemas.microsoft.com/office/powerpoint/2010/main" val="1763209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0611C2-7B5C-4BE4-83C2-20F544311491}"/>
              </a:ext>
            </a:extLst>
          </p:cNvPr>
          <p:cNvSpPr>
            <a:spLocks noGrp="1"/>
          </p:cNvSpPr>
          <p:nvPr>
            <p:ph type="title"/>
          </p:nvPr>
        </p:nvSpPr>
        <p:spPr/>
        <p:txBody>
          <a:bodyPr/>
          <a:lstStyle/>
          <a:p>
            <a:r>
              <a:rPr lang="es-CL" dirty="0"/>
              <a:t>¿Qué vamos a crear?</a:t>
            </a:r>
          </a:p>
        </p:txBody>
      </p:sp>
      <p:sp>
        <p:nvSpPr>
          <p:cNvPr id="6" name="CuadroTexto 5">
            <a:extLst>
              <a:ext uri="{FF2B5EF4-FFF2-40B4-BE49-F238E27FC236}">
                <a16:creationId xmlns:a16="http://schemas.microsoft.com/office/drawing/2014/main" id="{4D6863D7-842B-425C-840D-359B535B1BF1}"/>
              </a:ext>
            </a:extLst>
          </p:cNvPr>
          <p:cNvSpPr txBox="1"/>
          <p:nvPr/>
        </p:nvSpPr>
        <p:spPr>
          <a:xfrm>
            <a:off x="3289532" y="1710912"/>
            <a:ext cx="3544044" cy="646331"/>
          </a:xfrm>
          <a:prstGeom prst="rect">
            <a:avLst/>
          </a:prstGeom>
          <a:noFill/>
        </p:spPr>
        <p:txBody>
          <a:bodyPr wrap="square">
            <a:spAutoFit/>
          </a:bodyPr>
          <a:lstStyle/>
          <a:p>
            <a:r>
              <a:rPr lang="es-CL" dirty="0"/>
              <a:t>https://www.youtube.com/watch?v=rajvoGMnWco</a:t>
            </a:r>
          </a:p>
        </p:txBody>
      </p:sp>
      <p:pic>
        <p:nvPicPr>
          <p:cNvPr id="1026" name="Picture 2" descr="Como hacer figuras de alambre.">
            <a:extLst>
              <a:ext uri="{FF2B5EF4-FFF2-40B4-BE49-F238E27FC236}">
                <a16:creationId xmlns:a16="http://schemas.microsoft.com/office/drawing/2014/main" id="{7B9CB86D-C677-4F8F-A2E5-E9B671CC51E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96752"/>
            <a:ext cx="2843808" cy="21328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nualidad para niños: escultura de alambre - Jugar y Colorear">
            <a:extLst>
              <a:ext uri="{FF2B5EF4-FFF2-40B4-BE49-F238E27FC236}">
                <a16:creationId xmlns:a16="http://schemas.microsoft.com/office/drawing/2014/main" id="{4BF19B14-575E-4E06-BFEC-B822BB9BA5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617689"/>
            <a:ext cx="2965673" cy="29656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50+ mejores imágenes de Arte con Alambre | arte en alambre, esculturas de  alambre, alambre">
            <a:extLst>
              <a:ext uri="{FF2B5EF4-FFF2-40B4-BE49-F238E27FC236}">
                <a16:creationId xmlns:a16="http://schemas.microsoft.com/office/drawing/2014/main" id="{8815641D-97A2-41EE-90D5-FD34B023F8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2589" y="3652848"/>
            <a:ext cx="3544044" cy="271810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OMO HACER ESTRUCTURAS PARA LA ESCULTURA">
            <a:extLst>
              <a:ext uri="{FF2B5EF4-FFF2-40B4-BE49-F238E27FC236}">
                <a16:creationId xmlns:a16="http://schemas.microsoft.com/office/drawing/2014/main" id="{5DC4A7FB-757D-4241-B0BD-9E47E005214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99789" y="790946"/>
            <a:ext cx="1864699" cy="2486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27890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4217</TotalTime>
  <Words>1184</Words>
  <Application>Microsoft Office PowerPoint</Application>
  <PresentationFormat>Presentación en pantalla (4:3)</PresentationFormat>
  <Paragraphs>102</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Arial</vt:lpstr>
      <vt:lpstr>Calibri</vt:lpstr>
      <vt:lpstr>Helvetica Neue</vt:lpstr>
      <vt:lpstr>Times New Roman</vt:lpstr>
      <vt:lpstr>Wingdings</vt:lpstr>
      <vt:lpstr>Tema de Office</vt:lpstr>
      <vt:lpstr>PLANIFICACIÓN  CLASES VIRTUALES SEMANA N° 36 FECHA : 30- Noviembre-2020</vt:lpstr>
      <vt:lpstr>Presentación de PowerPoint</vt:lpstr>
      <vt:lpstr>Reglas para una buena clase </vt:lpstr>
      <vt:lpstr>Inicio Activación Conocimientos Previos</vt:lpstr>
      <vt:lpstr>Escultura</vt:lpstr>
      <vt:lpstr>Ejemplo</vt:lpstr>
      <vt:lpstr>Posición de las figuras</vt:lpstr>
      <vt:lpstr>MANOS A LA OBRA</vt:lpstr>
      <vt:lpstr>¿Qué vamos a crear?</vt:lpstr>
      <vt:lpstr>Pauta de evaluación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Equipo Jean Piaget</dc:creator>
  <cp:lastModifiedBy>Coordinación JP</cp:lastModifiedBy>
  <cp:revision>130</cp:revision>
  <dcterms:created xsi:type="dcterms:W3CDTF">2020-07-06T03:06:52Z</dcterms:created>
  <dcterms:modified xsi:type="dcterms:W3CDTF">2020-11-25T14:05:11Z</dcterms:modified>
</cp:coreProperties>
</file>