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8"/>
  </p:notesMasterIdLst>
  <p:sldIdLst>
    <p:sldId id="298" r:id="rId4"/>
    <p:sldId id="256" r:id="rId5"/>
    <p:sldId id="323" r:id="rId6"/>
    <p:sldId id="371" r:id="rId7"/>
    <p:sldId id="346" r:id="rId8"/>
    <p:sldId id="366" r:id="rId9"/>
    <p:sldId id="301" r:id="rId10"/>
    <p:sldId id="349" r:id="rId11"/>
    <p:sldId id="353" r:id="rId12"/>
    <p:sldId id="368" r:id="rId13"/>
    <p:sldId id="369" r:id="rId14"/>
    <p:sldId id="370" r:id="rId15"/>
    <p:sldId id="372" r:id="rId16"/>
    <p:sldId id="355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2525"/>
    <a:srgbClr val="FF1111"/>
    <a:srgbClr val="FF0000"/>
    <a:srgbClr val="660066"/>
    <a:srgbClr val="FF3300"/>
    <a:srgbClr val="00FF00"/>
    <a:srgbClr val="FF6600"/>
    <a:srgbClr val="072C6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922" autoAdjust="0"/>
  </p:normalViewPr>
  <p:slideViewPr>
    <p:cSldViewPr>
      <p:cViewPr>
        <p:scale>
          <a:sx n="72" d="100"/>
          <a:sy n="72" d="100"/>
        </p:scale>
        <p:origin x="-133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FD12C-10A7-4612-9AC8-65509BFCA43E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4D579C7E-F72E-40C4-B551-EB73C7B4E205}">
      <dgm:prSet phldrT="[Texto]"/>
      <dgm:spPr/>
      <dgm:t>
        <a:bodyPr/>
        <a:lstStyle/>
        <a:p>
          <a:r>
            <a:rPr lang="es-CL" dirty="0"/>
            <a:t>1</a:t>
          </a:r>
        </a:p>
      </dgm:t>
    </dgm:pt>
    <dgm:pt modelId="{3EBEC1A2-41AB-42CA-BF27-006B4207590B}" type="parTrans" cxnId="{59D6DAF0-B16A-43C2-9F53-100A6AAA39E4}">
      <dgm:prSet/>
      <dgm:spPr/>
      <dgm:t>
        <a:bodyPr/>
        <a:lstStyle/>
        <a:p>
          <a:endParaRPr lang="es-CL"/>
        </a:p>
      </dgm:t>
    </dgm:pt>
    <dgm:pt modelId="{EDC8303C-E17A-4253-9AA1-E3DC0D874082}" type="sibTrans" cxnId="{59D6DAF0-B16A-43C2-9F53-100A6AAA39E4}">
      <dgm:prSet/>
      <dgm:spPr/>
      <dgm:t>
        <a:bodyPr/>
        <a:lstStyle/>
        <a:p>
          <a:endParaRPr lang="es-CL"/>
        </a:p>
      </dgm:t>
    </dgm:pt>
    <dgm:pt modelId="{8798432B-0C71-43CC-816E-580FB116F36A}">
      <dgm:prSet phldrT="[Texto]"/>
      <dgm:spPr/>
      <dgm:t>
        <a:bodyPr/>
        <a:lstStyle/>
        <a:p>
          <a:r>
            <a:rPr lang="es-CL" dirty="0" smtClean="0"/>
            <a:t>¿Qué deberás considerar para tu exposición oral de tu trabajo?</a:t>
          </a:r>
          <a:endParaRPr lang="es-CL" dirty="0"/>
        </a:p>
      </dgm:t>
    </dgm:pt>
    <dgm:pt modelId="{103CFAE9-0855-49DA-A049-6503BA4C66D9}" type="parTrans" cxnId="{FD7D9339-87B2-408E-BC2E-6E02B3E0F497}">
      <dgm:prSet/>
      <dgm:spPr/>
      <dgm:t>
        <a:bodyPr/>
        <a:lstStyle/>
        <a:p>
          <a:endParaRPr lang="es-CL"/>
        </a:p>
      </dgm:t>
    </dgm:pt>
    <dgm:pt modelId="{F415A733-B0FE-480E-AE93-B2DA47AE4F9A}" type="sibTrans" cxnId="{FD7D9339-87B2-408E-BC2E-6E02B3E0F497}">
      <dgm:prSet/>
      <dgm:spPr/>
      <dgm:t>
        <a:bodyPr/>
        <a:lstStyle/>
        <a:p>
          <a:endParaRPr lang="es-CL"/>
        </a:p>
      </dgm:t>
    </dgm:pt>
    <dgm:pt modelId="{EE9BD389-49EF-488D-9DE9-ECF479B3CEA2}">
      <dgm:prSet phldrT="[Texto]"/>
      <dgm:spPr/>
      <dgm:t>
        <a:bodyPr/>
        <a:lstStyle/>
        <a:p>
          <a:r>
            <a:rPr lang="es-CL" dirty="0"/>
            <a:t>2</a:t>
          </a:r>
        </a:p>
      </dgm:t>
    </dgm:pt>
    <dgm:pt modelId="{80777FEB-E832-47CA-9FC7-CCF55ADBBD7A}" type="parTrans" cxnId="{3A994ED7-4A31-4246-995D-B6DE1D65A8CD}">
      <dgm:prSet/>
      <dgm:spPr/>
      <dgm:t>
        <a:bodyPr/>
        <a:lstStyle/>
        <a:p>
          <a:endParaRPr lang="es-CL"/>
        </a:p>
      </dgm:t>
    </dgm:pt>
    <dgm:pt modelId="{0C1C72F9-0C98-4841-951A-AE0B6473686E}" type="sibTrans" cxnId="{3A994ED7-4A31-4246-995D-B6DE1D65A8CD}">
      <dgm:prSet/>
      <dgm:spPr/>
      <dgm:t>
        <a:bodyPr/>
        <a:lstStyle/>
        <a:p>
          <a:endParaRPr lang="es-CL"/>
        </a:p>
      </dgm:t>
    </dgm:pt>
    <dgm:pt modelId="{84EDCAE2-68D8-466F-BC3F-D45CFC915173}">
      <dgm:prSet phldrT="[Texto]"/>
      <dgm:spPr/>
      <dgm:t>
        <a:bodyPr/>
        <a:lstStyle/>
        <a:p>
          <a:r>
            <a:rPr lang="es-CL" b="0" dirty="0" smtClean="0"/>
            <a:t>Por qué están importante utilizar un vocabulario variado y preciso?</a:t>
          </a:r>
          <a:endParaRPr lang="es-CL" b="0" dirty="0"/>
        </a:p>
      </dgm:t>
    </dgm:pt>
    <dgm:pt modelId="{B1113DE2-A6E0-4748-B714-666A568CA5E2}" type="parTrans" cxnId="{C1358775-B96C-4532-979D-B21C4E957A35}">
      <dgm:prSet/>
      <dgm:spPr/>
      <dgm:t>
        <a:bodyPr/>
        <a:lstStyle/>
        <a:p>
          <a:endParaRPr lang="es-CL"/>
        </a:p>
      </dgm:t>
    </dgm:pt>
    <dgm:pt modelId="{614C9CBA-3A13-4ADA-81C7-8528CCB8F1FF}" type="sibTrans" cxnId="{C1358775-B96C-4532-979D-B21C4E957A35}">
      <dgm:prSet/>
      <dgm:spPr/>
      <dgm:t>
        <a:bodyPr/>
        <a:lstStyle/>
        <a:p>
          <a:endParaRPr lang="es-CL"/>
        </a:p>
      </dgm:t>
    </dgm:pt>
    <dgm:pt modelId="{59DB61B7-7842-4C4D-AD86-B79D81E1B60D}">
      <dgm:prSet phldrT="[Texto]"/>
      <dgm:spPr/>
      <dgm:t>
        <a:bodyPr/>
        <a:lstStyle/>
        <a:p>
          <a:r>
            <a:rPr lang="es-CL" dirty="0"/>
            <a:t>3</a:t>
          </a:r>
        </a:p>
      </dgm:t>
    </dgm:pt>
    <dgm:pt modelId="{FE81349F-0F12-4691-B598-91048D814F67}" type="parTrans" cxnId="{0022E4BD-A3FE-4979-B566-662B16C00CED}">
      <dgm:prSet/>
      <dgm:spPr/>
      <dgm:t>
        <a:bodyPr/>
        <a:lstStyle/>
        <a:p>
          <a:endParaRPr lang="es-CL"/>
        </a:p>
      </dgm:t>
    </dgm:pt>
    <dgm:pt modelId="{A35552CD-5B16-4044-B873-E2376B0BD385}" type="sibTrans" cxnId="{0022E4BD-A3FE-4979-B566-662B16C00CED}">
      <dgm:prSet/>
      <dgm:spPr/>
      <dgm:t>
        <a:bodyPr/>
        <a:lstStyle/>
        <a:p>
          <a:endParaRPr lang="es-CL"/>
        </a:p>
      </dgm:t>
    </dgm:pt>
    <dgm:pt modelId="{C3F89F70-FB03-49AB-B9F0-1B938E523BAC}">
      <dgm:prSet phldrT="[Texto]"/>
      <dgm:spPr/>
      <dgm:t>
        <a:bodyPr/>
        <a:lstStyle/>
        <a:p>
          <a:r>
            <a:rPr lang="es-CL" dirty="0" smtClean="0"/>
            <a:t>¿Qué habilidades  desarrollamos  al exponer de forma  oral frente a </a:t>
          </a:r>
          <a:r>
            <a:rPr lang="es-CL" smtClean="0"/>
            <a:t>nuestros compañeros?</a:t>
          </a:r>
          <a:endParaRPr lang="es-CL" dirty="0"/>
        </a:p>
      </dgm:t>
    </dgm:pt>
    <dgm:pt modelId="{30E4F61F-7C2C-4A1C-84C0-FCBDA9C40840}" type="parTrans" cxnId="{72BAE919-47B7-4B0D-80FA-B618C940CA6C}">
      <dgm:prSet/>
      <dgm:spPr/>
      <dgm:t>
        <a:bodyPr/>
        <a:lstStyle/>
        <a:p>
          <a:endParaRPr lang="es-CL"/>
        </a:p>
      </dgm:t>
    </dgm:pt>
    <dgm:pt modelId="{7287317B-AB72-4990-9EB6-675048BC4E69}" type="sibTrans" cxnId="{72BAE919-47B7-4B0D-80FA-B618C940CA6C}">
      <dgm:prSet/>
      <dgm:spPr/>
      <dgm:t>
        <a:bodyPr/>
        <a:lstStyle/>
        <a:p>
          <a:endParaRPr lang="es-CL"/>
        </a:p>
      </dgm:t>
    </dgm:pt>
    <dgm:pt modelId="{89A9FFC9-184E-4DB7-A707-4A6C47ACFEC4}" type="pres">
      <dgm:prSet presAssocID="{FB0FD12C-10A7-4612-9AC8-65509BFCA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481090-3E39-4679-94E7-E33C5AC85F4E}" type="pres">
      <dgm:prSet presAssocID="{4D579C7E-F72E-40C4-B551-EB73C7B4E205}" presName="composite" presStyleCnt="0"/>
      <dgm:spPr/>
    </dgm:pt>
    <dgm:pt modelId="{8AD2BC03-7F71-4224-91C6-70BFEB9DE864}" type="pres">
      <dgm:prSet presAssocID="{4D579C7E-F72E-40C4-B551-EB73C7B4E2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B965C-96AC-4D49-86C4-1B666E07E2AF}" type="pres">
      <dgm:prSet presAssocID="{4D579C7E-F72E-40C4-B551-EB73C7B4E2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17568B-5BE9-4237-A93A-7C8273E54B5A}" type="pres">
      <dgm:prSet presAssocID="{EDC8303C-E17A-4253-9AA1-E3DC0D874082}" presName="sp" presStyleCnt="0"/>
      <dgm:spPr/>
    </dgm:pt>
    <dgm:pt modelId="{C5B8D72F-AC68-47EB-8CFC-14A7219E7FE4}" type="pres">
      <dgm:prSet presAssocID="{EE9BD389-49EF-488D-9DE9-ECF479B3CEA2}" presName="composite" presStyleCnt="0"/>
      <dgm:spPr/>
    </dgm:pt>
    <dgm:pt modelId="{918F7045-2CE9-4593-8B30-066CAF734A87}" type="pres">
      <dgm:prSet presAssocID="{EE9BD389-49EF-488D-9DE9-ECF479B3CE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725625-1AB8-40AD-A3DB-AD9D59234FE5}" type="pres">
      <dgm:prSet presAssocID="{EE9BD389-49EF-488D-9DE9-ECF479B3CE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720889-D019-4DDF-B65E-16E8856BD04C}" type="pres">
      <dgm:prSet presAssocID="{0C1C72F9-0C98-4841-951A-AE0B6473686E}" presName="sp" presStyleCnt="0"/>
      <dgm:spPr/>
    </dgm:pt>
    <dgm:pt modelId="{B022CC0B-8402-4E75-BBDF-F6709A037D18}" type="pres">
      <dgm:prSet presAssocID="{59DB61B7-7842-4C4D-AD86-B79D81E1B60D}" presName="composite" presStyleCnt="0"/>
      <dgm:spPr/>
    </dgm:pt>
    <dgm:pt modelId="{028966DF-2D4A-4792-8718-F7B4D4CA19C1}" type="pres">
      <dgm:prSet presAssocID="{59DB61B7-7842-4C4D-AD86-B79D81E1B6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8A3ADD-36A1-4A29-83E6-2CEDF312EA51}" type="pres">
      <dgm:prSet presAssocID="{59DB61B7-7842-4C4D-AD86-B79D81E1B6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C017D8-6B61-4303-866D-26A85BE505CC}" type="presOf" srcId="{4D579C7E-F72E-40C4-B551-EB73C7B4E205}" destId="{8AD2BC03-7F71-4224-91C6-70BFEB9DE864}" srcOrd="0" destOrd="0" presId="urn:microsoft.com/office/officeart/2005/8/layout/chevron2"/>
    <dgm:cxn modelId="{72BAE919-47B7-4B0D-80FA-B618C940CA6C}" srcId="{59DB61B7-7842-4C4D-AD86-B79D81E1B60D}" destId="{C3F89F70-FB03-49AB-B9F0-1B938E523BAC}" srcOrd="0" destOrd="0" parTransId="{30E4F61F-7C2C-4A1C-84C0-FCBDA9C40840}" sibTransId="{7287317B-AB72-4990-9EB6-675048BC4E69}"/>
    <dgm:cxn modelId="{FD7D9339-87B2-408E-BC2E-6E02B3E0F497}" srcId="{4D579C7E-F72E-40C4-B551-EB73C7B4E205}" destId="{8798432B-0C71-43CC-816E-580FB116F36A}" srcOrd="0" destOrd="0" parTransId="{103CFAE9-0855-49DA-A049-6503BA4C66D9}" sibTransId="{F415A733-B0FE-480E-AE93-B2DA47AE4F9A}"/>
    <dgm:cxn modelId="{FF3C2ECB-F1C3-463B-9793-737473010C81}" type="presOf" srcId="{C3F89F70-FB03-49AB-B9F0-1B938E523BAC}" destId="{B18A3ADD-36A1-4A29-83E6-2CEDF312EA51}" srcOrd="0" destOrd="0" presId="urn:microsoft.com/office/officeart/2005/8/layout/chevron2"/>
    <dgm:cxn modelId="{59D6DAF0-B16A-43C2-9F53-100A6AAA39E4}" srcId="{FB0FD12C-10A7-4612-9AC8-65509BFCA43E}" destId="{4D579C7E-F72E-40C4-B551-EB73C7B4E205}" srcOrd="0" destOrd="0" parTransId="{3EBEC1A2-41AB-42CA-BF27-006B4207590B}" sibTransId="{EDC8303C-E17A-4253-9AA1-E3DC0D874082}"/>
    <dgm:cxn modelId="{8BE649B4-D2EA-4CF0-85E8-D07B4A732BC2}" type="presOf" srcId="{8798432B-0C71-43CC-816E-580FB116F36A}" destId="{F65B965C-96AC-4D49-86C4-1B666E07E2AF}" srcOrd="0" destOrd="0" presId="urn:microsoft.com/office/officeart/2005/8/layout/chevron2"/>
    <dgm:cxn modelId="{C1358775-B96C-4532-979D-B21C4E957A35}" srcId="{EE9BD389-49EF-488D-9DE9-ECF479B3CEA2}" destId="{84EDCAE2-68D8-466F-BC3F-D45CFC915173}" srcOrd="0" destOrd="0" parTransId="{B1113DE2-A6E0-4748-B714-666A568CA5E2}" sibTransId="{614C9CBA-3A13-4ADA-81C7-8528CCB8F1FF}"/>
    <dgm:cxn modelId="{58F1BC29-8333-498F-82FF-648CC3A4908A}" type="presOf" srcId="{84EDCAE2-68D8-466F-BC3F-D45CFC915173}" destId="{D2725625-1AB8-40AD-A3DB-AD9D59234FE5}" srcOrd="0" destOrd="0" presId="urn:microsoft.com/office/officeart/2005/8/layout/chevron2"/>
    <dgm:cxn modelId="{0022E4BD-A3FE-4979-B566-662B16C00CED}" srcId="{FB0FD12C-10A7-4612-9AC8-65509BFCA43E}" destId="{59DB61B7-7842-4C4D-AD86-B79D81E1B60D}" srcOrd="2" destOrd="0" parTransId="{FE81349F-0F12-4691-B598-91048D814F67}" sibTransId="{A35552CD-5B16-4044-B873-E2376B0BD385}"/>
    <dgm:cxn modelId="{3A994ED7-4A31-4246-995D-B6DE1D65A8CD}" srcId="{FB0FD12C-10A7-4612-9AC8-65509BFCA43E}" destId="{EE9BD389-49EF-488D-9DE9-ECF479B3CEA2}" srcOrd="1" destOrd="0" parTransId="{80777FEB-E832-47CA-9FC7-CCF55ADBBD7A}" sibTransId="{0C1C72F9-0C98-4841-951A-AE0B6473686E}"/>
    <dgm:cxn modelId="{E04ADA97-417C-4549-9A40-3F9763D11C71}" type="presOf" srcId="{59DB61B7-7842-4C4D-AD86-B79D81E1B60D}" destId="{028966DF-2D4A-4792-8718-F7B4D4CA19C1}" srcOrd="0" destOrd="0" presId="urn:microsoft.com/office/officeart/2005/8/layout/chevron2"/>
    <dgm:cxn modelId="{A7D42330-D97F-49D6-B72B-AF8D8601AD82}" type="presOf" srcId="{EE9BD389-49EF-488D-9DE9-ECF479B3CEA2}" destId="{918F7045-2CE9-4593-8B30-066CAF734A87}" srcOrd="0" destOrd="0" presId="urn:microsoft.com/office/officeart/2005/8/layout/chevron2"/>
    <dgm:cxn modelId="{B8D42E58-507A-4230-A63A-C08B2371297F}" type="presOf" srcId="{FB0FD12C-10A7-4612-9AC8-65509BFCA43E}" destId="{89A9FFC9-184E-4DB7-A707-4A6C47ACFEC4}" srcOrd="0" destOrd="0" presId="urn:microsoft.com/office/officeart/2005/8/layout/chevron2"/>
    <dgm:cxn modelId="{BD393037-ADAC-42A8-B70E-9D51DB7DC53C}" type="presParOf" srcId="{89A9FFC9-184E-4DB7-A707-4A6C47ACFEC4}" destId="{DF481090-3E39-4679-94E7-E33C5AC85F4E}" srcOrd="0" destOrd="0" presId="urn:microsoft.com/office/officeart/2005/8/layout/chevron2"/>
    <dgm:cxn modelId="{217CB014-5596-4891-82EF-0B18A32EFA1B}" type="presParOf" srcId="{DF481090-3E39-4679-94E7-E33C5AC85F4E}" destId="{8AD2BC03-7F71-4224-91C6-70BFEB9DE864}" srcOrd="0" destOrd="0" presId="urn:microsoft.com/office/officeart/2005/8/layout/chevron2"/>
    <dgm:cxn modelId="{A15A3206-769B-41D1-84FA-67CCA0C5D6B7}" type="presParOf" srcId="{DF481090-3E39-4679-94E7-E33C5AC85F4E}" destId="{F65B965C-96AC-4D49-86C4-1B666E07E2AF}" srcOrd="1" destOrd="0" presId="urn:microsoft.com/office/officeart/2005/8/layout/chevron2"/>
    <dgm:cxn modelId="{045B392B-3B89-4D7F-854E-49CAB17045ED}" type="presParOf" srcId="{89A9FFC9-184E-4DB7-A707-4A6C47ACFEC4}" destId="{1117568B-5BE9-4237-A93A-7C8273E54B5A}" srcOrd="1" destOrd="0" presId="urn:microsoft.com/office/officeart/2005/8/layout/chevron2"/>
    <dgm:cxn modelId="{722FF2C1-8F52-40CE-B1EB-57273B897110}" type="presParOf" srcId="{89A9FFC9-184E-4DB7-A707-4A6C47ACFEC4}" destId="{C5B8D72F-AC68-47EB-8CFC-14A7219E7FE4}" srcOrd="2" destOrd="0" presId="urn:microsoft.com/office/officeart/2005/8/layout/chevron2"/>
    <dgm:cxn modelId="{073B1F96-6CC8-45CD-97E2-DEF310097712}" type="presParOf" srcId="{C5B8D72F-AC68-47EB-8CFC-14A7219E7FE4}" destId="{918F7045-2CE9-4593-8B30-066CAF734A87}" srcOrd="0" destOrd="0" presId="urn:microsoft.com/office/officeart/2005/8/layout/chevron2"/>
    <dgm:cxn modelId="{5DB489F9-15B5-48AF-AFCB-0B16F362EECC}" type="presParOf" srcId="{C5B8D72F-AC68-47EB-8CFC-14A7219E7FE4}" destId="{D2725625-1AB8-40AD-A3DB-AD9D59234FE5}" srcOrd="1" destOrd="0" presId="urn:microsoft.com/office/officeart/2005/8/layout/chevron2"/>
    <dgm:cxn modelId="{1253EB82-DC9F-4640-BE9F-AFF3F4119E8F}" type="presParOf" srcId="{89A9FFC9-184E-4DB7-A707-4A6C47ACFEC4}" destId="{B1720889-D019-4DDF-B65E-16E8856BD04C}" srcOrd="3" destOrd="0" presId="urn:microsoft.com/office/officeart/2005/8/layout/chevron2"/>
    <dgm:cxn modelId="{226314CF-5E57-4108-991A-F2D0FEF15E1A}" type="presParOf" srcId="{89A9FFC9-184E-4DB7-A707-4A6C47ACFEC4}" destId="{B022CC0B-8402-4E75-BBDF-F6709A037D18}" srcOrd="4" destOrd="0" presId="urn:microsoft.com/office/officeart/2005/8/layout/chevron2"/>
    <dgm:cxn modelId="{01C1A3D8-6537-4D22-A7F2-520677D26EF4}" type="presParOf" srcId="{B022CC0B-8402-4E75-BBDF-F6709A037D18}" destId="{028966DF-2D4A-4792-8718-F7B4D4CA19C1}" srcOrd="0" destOrd="0" presId="urn:microsoft.com/office/officeart/2005/8/layout/chevron2"/>
    <dgm:cxn modelId="{D57AF75C-36B6-4CE6-9FA4-5C5AF89E2BD8}" type="presParOf" srcId="{B022CC0B-8402-4E75-BBDF-F6709A037D18}" destId="{B18A3ADD-36A1-4A29-83E6-2CEDF312E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BC03-7F71-4224-91C6-70BFEB9DE86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1</a:t>
          </a:r>
        </a:p>
      </dsp:txBody>
      <dsp:txXfrm rot="-5400000">
        <a:off x="1" y="573596"/>
        <a:ext cx="1146297" cy="491270"/>
      </dsp:txXfrm>
    </dsp:sp>
    <dsp:sp modelId="{F65B965C-96AC-4D49-86C4-1B666E07E2A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 smtClean="0"/>
            <a:t>¿Qué deberás considerar para tu exposición oral de tu trabajo?</a:t>
          </a:r>
          <a:endParaRPr lang="es-CL" sz="2700" kern="1200" dirty="0"/>
        </a:p>
      </dsp:txBody>
      <dsp:txXfrm rot="-5400000">
        <a:off x="1146298" y="52408"/>
        <a:ext cx="7031341" cy="960496"/>
      </dsp:txXfrm>
    </dsp:sp>
    <dsp:sp modelId="{918F7045-2CE9-4593-8B30-066CAF734A8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2</a:t>
          </a:r>
        </a:p>
      </dsp:txBody>
      <dsp:txXfrm rot="-5400000">
        <a:off x="1" y="2017346"/>
        <a:ext cx="1146297" cy="491270"/>
      </dsp:txXfrm>
    </dsp:sp>
    <dsp:sp modelId="{D2725625-1AB8-40AD-A3DB-AD9D59234FE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b="0" kern="1200" dirty="0" smtClean="0"/>
            <a:t>Por qué están importante utilizar un vocabulario variado y preciso?</a:t>
          </a:r>
          <a:endParaRPr lang="es-CL" sz="2700" b="0" kern="1200" dirty="0"/>
        </a:p>
      </dsp:txBody>
      <dsp:txXfrm rot="-5400000">
        <a:off x="1146298" y="1496158"/>
        <a:ext cx="7031341" cy="960496"/>
      </dsp:txXfrm>
    </dsp:sp>
    <dsp:sp modelId="{028966DF-2D4A-4792-8718-F7B4D4CA19C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3</a:t>
          </a:r>
        </a:p>
      </dsp:txBody>
      <dsp:txXfrm rot="-5400000">
        <a:off x="1" y="3461096"/>
        <a:ext cx="1146297" cy="491270"/>
      </dsp:txXfrm>
    </dsp:sp>
    <dsp:sp modelId="{B18A3ADD-36A1-4A29-83E6-2CEDF312EA5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kern="1200" dirty="0" smtClean="0"/>
            <a:t>¿Qué habilidades  desarrollamos  al exponer de forma  oral frente a </a:t>
          </a:r>
          <a:r>
            <a:rPr lang="es-CL" sz="2700" kern="1200" smtClean="0"/>
            <a:t>nuestros compañeros?</a:t>
          </a:r>
          <a:endParaRPr lang="es-CL" sz="27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26/11/2020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</a:t>
            </a:r>
            <a:r>
              <a:rPr lang="es-CL" sz="2400" b="1" dirty="0" smtClean="0"/>
              <a:t>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LENGUAJE Y COMUNICACIÓN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</a:t>
            </a:r>
            <a:r>
              <a:rPr lang="es-CL" sz="2800" dirty="0" smtClean="0"/>
              <a:t>04/12/2020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2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04"/>
            <a:ext cx="838232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3568" y="19888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3200" b="1" dirty="0" smtClean="0"/>
          </a:p>
          <a:p>
            <a:pPr algn="ctr"/>
            <a:r>
              <a:rPr lang="es-CL" sz="3200" b="1" dirty="0" smtClean="0"/>
              <a:t>AL BOOKTUBER DEL JEANPIAGET</a:t>
            </a:r>
          </a:p>
          <a:p>
            <a:r>
              <a:rPr lang="es-CL" sz="2000" b="1" dirty="0" smtClean="0"/>
              <a:t>3</a:t>
            </a:r>
            <a:r>
              <a:rPr lang="es-CL" sz="2000" b="1" dirty="0"/>
              <a:t>. A continuación, vas a realizar un </a:t>
            </a:r>
            <a:r>
              <a:rPr lang="es-CL" sz="2000" b="1" dirty="0" err="1"/>
              <a:t>booktuber</a:t>
            </a:r>
            <a:r>
              <a:rPr lang="es-CL" sz="2000" b="1" dirty="0"/>
              <a:t> del relato “La casa maldita”. </a:t>
            </a:r>
            <a:endParaRPr lang="es-CL" sz="2000" b="1" dirty="0" smtClean="0"/>
          </a:p>
          <a:p>
            <a:r>
              <a:rPr lang="es-CL" sz="2000" dirty="0" smtClean="0"/>
              <a:t>Para lograrlo,  lee </a:t>
            </a:r>
            <a:r>
              <a:rPr lang="es-CL" sz="2000" dirty="0"/>
              <a:t>nuevamente el texto (</a:t>
            </a:r>
            <a:r>
              <a:rPr lang="es-CL" sz="2000" b="1" dirty="0"/>
              <a:t>página 202</a:t>
            </a:r>
            <a:r>
              <a:rPr lang="es-CL" sz="2000" dirty="0"/>
              <a:t>), </a:t>
            </a:r>
            <a:r>
              <a:rPr lang="es-CL" sz="2000" u="sng" dirty="0"/>
              <a:t>subrayando</a:t>
            </a:r>
            <a:r>
              <a:rPr lang="es-CL" sz="2000" dirty="0"/>
              <a:t> la información importante. </a:t>
            </a:r>
            <a:r>
              <a:rPr lang="es-CL" sz="2000" dirty="0" smtClean="0"/>
              <a:t>Cuida que </a:t>
            </a:r>
            <a:r>
              <a:rPr lang="es-CL" sz="2000" dirty="0"/>
              <a:t>tu lectura sea fluida, respetando la puntuación y la correcta pronunciación de </a:t>
            </a:r>
            <a:r>
              <a:rPr lang="es-CL" sz="2000" dirty="0" smtClean="0"/>
              <a:t>las palabras</a:t>
            </a:r>
            <a:r>
              <a:rPr lang="es-CL" sz="20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rmAutofit fontScale="90000"/>
          </a:bodyPr>
          <a:lstStyle/>
          <a:p>
            <a:pPr algn="l"/>
            <a:r>
              <a:rPr lang="es-CL" sz="2000" dirty="0" smtClean="0"/>
              <a:t/>
            </a:r>
            <a:br>
              <a:rPr lang="es-CL" sz="2000" dirty="0" smtClean="0"/>
            </a:b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951518" y="548680"/>
            <a:ext cx="743690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ANTES DE EMPEZAR….DEBEMOS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951518" y="1628800"/>
            <a:ext cx="7436906" cy="576064"/>
          </a:xfrm>
          <a:prstGeom prst="rect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4.- Con la información del texto y de internet, completa la siguiente tabla:</a:t>
            </a:r>
            <a:endParaRPr lang="es-CL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08852"/>
              </p:ext>
            </p:extLst>
          </p:nvPr>
        </p:nvGraphicFramePr>
        <p:xfrm>
          <a:off x="951517" y="2492896"/>
          <a:ext cx="74418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310"/>
                <a:gridCol w="4995545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TÍTULO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AUTOR</a:t>
                      </a:r>
                      <a:endParaRPr lang="es-CL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TRADUCTOR</a:t>
                      </a:r>
                      <a:endParaRPr lang="es-CL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EDITORIAL</a:t>
                      </a:r>
                      <a:endParaRPr lang="es-CL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NÚMERO DE PÁGINA</a:t>
                      </a:r>
                      <a:endParaRPr lang="es-CL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971600" y="4581128"/>
            <a:ext cx="7416824" cy="576064"/>
          </a:xfrm>
          <a:prstGeom prst="rect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5. Busca información en internet de Ricardo Mariño y sobre su novela.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971600" y="5373216"/>
            <a:ext cx="74168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Lee sobre el autor y el género del libro. Escribe en tu cuaderno la información que creas que pueda ser de interés y que, sea útil para tu comentario.</a:t>
            </a:r>
            <a:endParaRPr lang="es-CL" sz="2000" b="1" dirty="0"/>
          </a:p>
        </p:txBody>
      </p:sp>
      <p:pic>
        <p:nvPicPr>
          <p:cNvPr id="11" name="Google Shape;178;p22" descr="Los Segundos del Lorca: ¡Trabajamos la Unidad 2 de Lengua!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2536" y="260648"/>
            <a:ext cx="174041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8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548681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653952" y="532631"/>
            <a:ext cx="7806480" cy="1189002"/>
          </a:xfrm>
          <a:prstGeom prst="rect">
            <a:avLst/>
          </a:prstGeom>
          <a:solidFill>
            <a:srgbClr val="FF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6. ¿Qué aspectos del fragmento te llamaron la atención? Elige al menos</a:t>
            </a:r>
            <a:r>
              <a:rPr lang="es-CL" b="1" dirty="0"/>
              <a:t> </a:t>
            </a:r>
            <a:r>
              <a:rPr lang="es-CL" b="1" dirty="0" smtClean="0"/>
              <a:t>dos  </a:t>
            </a:r>
            <a:r>
              <a:rPr lang="es-CL" dirty="0" smtClean="0"/>
              <a:t>aspectos para </a:t>
            </a:r>
            <a:r>
              <a:rPr lang="es-CL" dirty="0"/>
              <a:t>comentar y completa la tabla que se presenta a </a:t>
            </a:r>
            <a:r>
              <a:rPr lang="es-CL" dirty="0" smtClean="0"/>
              <a:t>continuación.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94473"/>
              </p:ext>
            </p:extLst>
          </p:nvPr>
        </p:nvGraphicFramePr>
        <p:xfrm>
          <a:off x="655508" y="1789512"/>
          <a:ext cx="780492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126"/>
                <a:gridCol w="4528798"/>
              </a:tblGrid>
              <a:tr h="1691648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Aspecto del libro</a:t>
                      </a:r>
                    </a:p>
                    <a:p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¿Qué elementos son característicos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de tu libro favorito: sus personajes,</a:t>
                      </a:r>
                    </a:p>
                    <a:p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su ambiente,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su historia, sus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ilustraciones?</a:t>
                      </a:r>
                      <a:endParaRPr lang="es-C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424545">
                <a:tc>
                  <a:txBody>
                    <a:bodyPr/>
                    <a:lstStyle/>
                    <a:p>
                      <a:r>
                        <a:rPr lang="es-CL" b="1" dirty="0" smtClean="0"/>
                        <a:t>Valoración</a:t>
                      </a:r>
                    </a:p>
                    <a:p>
                      <a:r>
                        <a:rPr lang="es-CL" dirty="0" smtClean="0"/>
                        <a:t>¿Cómo podrías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calificar este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aspecto? Usa un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adjetivo calificativo que exprese tu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opinión.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691648">
                <a:tc>
                  <a:txBody>
                    <a:bodyPr/>
                    <a:lstStyle/>
                    <a:p>
                      <a:r>
                        <a:rPr lang="es-CL" b="1" dirty="0" smtClean="0"/>
                        <a:t>Ejemplo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Elige un ejemplo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que fundamente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tu opinión: ¿en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qué parte del libro</a:t>
                      </a:r>
                    </a:p>
                    <a:p>
                      <a:r>
                        <a:rPr lang="es-CL" dirty="0" smtClean="0"/>
                        <a:t>se puede apreciar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lo que estás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comentando?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oogle Shape;178;p22" descr="Los Segundos del Lorca: ¡Trabajamos la Unidad 2 de Lengua!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4368" y="1484784"/>
            <a:ext cx="174041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899592" y="116632"/>
            <a:ext cx="72728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INSTRUCCIONES: </a:t>
            </a:r>
            <a:r>
              <a:rPr lang="es-CL" b="1" dirty="0" smtClean="0">
                <a:solidFill>
                  <a:srgbClr val="FF0000"/>
                </a:solidFill>
              </a:rPr>
              <a:t>CON </a:t>
            </a:r>
            <a:r>
              <a:rPr lang="es-CL" b="1" dirty="0">
                <a:solidFill>
                  <a:srgbClr val="FF0000"/>
                </a:solidFill>
              </a:rPr>
              <a:t>ESTA INFORMACIÓN TE INVITO A CREAR DESPUES DE ESTA CLASE  TU BORRADOR DE TU </a:t>
            </a:r>
            <a:r>
              <a:rPr lang="es-CL" b="1" dirty="0" smtClean="0">
                <a:solidFill>
                  <a:srgbClr val="FF0000"/>
                </a:solidFill>
              </a:rPr>
              <a:t>GUIÓN CONSIDERANDO: 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4" y="1073062"/>
            <a:ext cx="7416825" cy="213991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Datos del libro</a:t>
            </a:r>
          </a:p>
          <a:p>
            <a:r>
              <a:rPr lang="es-CL" sz="1600" dirty="0">
                <a:solidFill>
                  <a:schemeClr val="tx1"/>
                </a:solidFill>
              </a:rPr>
              <a:t>Presenta la información principal del libro.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Foto de la portada del libro (</a:t>
            </a:r>
            <a:r>
              <a:rPr lang="es-CL" sz="1600" dirty="0" smtClean="0">
                <a:solidFill>
                  <a:schemeClr val="tx1"/>
                </a:solidFill>
              </a:rPr>
              <a:t>Hacer un </a:t>
            </a:r>
            <a:r>
              <a:rPr lang="es-CL" sz="1600" dirty="0">
                <a:solidFill>
                  <a:schemeClr val="tx1"/>
                </a:solidFill>
              </a:rPr>
              <a:t>marco para la foto)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Título: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Autor: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Título original: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Editorial:</a:t>
            </a:r>
          </a:p>
          <a:p>
            <a:r>
              <a:rPr lang="es-CL" sz="1600" dirty="0">
                <a:solidFill>
                  <a:schemeClr val="tx1"/>
                </a:solidFill>
              </a:rPr>
              <a:t>• Nº páginas: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3212976"/>
            <a:ext cx="7416824" cy="1296144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Párrafo de introducción</a:t>
            </a:r>
          </a:p>
          <a:p>
            <a:r>
              <a:rPr lang="es-CL" sz="1600" dirty="0">
                <a:solidFill>
                  <a:schemeClr val="tx1"/>
                </a:solidFill>
              </a:rPr>
              <a:t>Intenta captar la atención del </a:t>
            </a:r>
            <a:r>
              <a:rPr lang="es-CL" sz="1600" dirty="0" smtClean="0">
                <a:solidFill>
                  <a:schemeClr val="tx1"/>
                </a:solidFill>
              </a:rPr>
              <a:t>lector.</a:t>
            </a:r>
          </a:p>
          <a:p>
            <a:r>
              <a:rPr lang="es-CL" sz="1600" dirty="0" smtClean="0">
                <a:solidFill>
                  <a:schemeClr val="tx1"/>
                </a:solidFill>
              </a:rPr>
              <a:t>Puedes </a:t>
            </a:r>
            <a:r>
              <a:rPr lang="es-CL" sz="1600" dirty="0">
                <a:solidFill>
                  <a:schemeClr val="tx1"/>
                </a:solidFill>
              </a:rPr>
              <a:t>usar una anécdota de cómo </a:t>
            </a:r>
            <a:r>
              <a:rPr lang="es-CL" sz="1600" dirty="0" smtClean="0">
                <a:solidFill>
                  <a:schemeClr val="tx1"/>
                </a:solidFill>
              </a:rPr>
              <a:t>fue escrito </a:t>
            </a:r>
            <a:r>
              <a:rPr lang="es-CL" sz="1600" dirty="0">
                <a:solidFill>
                  <a:schemeClr val="tx1"/>
                </a:solidFill>
              </a:rPr>
              <a:t>el libro, como se hace en el </a:t>
            </a:r>
            <a:r>
              <a:rPr lang="es-CL" sz="1600" dirty="0" smtClean="0">
                <a:solidFill>
                  <a:schemeClr val="tx1"/>
                </a:solidFill>
              </a:rPr>
              <a:t>texto modelo</a:t>
            </a:r>
            <a:r>
              <a:rPr lang="es-CL" sz="1600" dirty="0">
                <a:solidFill>
                  <a:schemeClr val="tx1"/>
                </a:solidFill>
              </a:rPr>
              <a:t>, o bien algún pasaje del libro </a:t>
            </a:r>
            <a:r>
              <a:rPr lang="es-CL" sz="1600" dirty="0" smtClean="0">
                <a:solidFill>
                  <a:schemeClr val="tx1"/>
                </a:solidFill>
              </a:rPr>
              <a:t>que consideres </a:t>
            </a:r>
            <a:r>
              <a:rPr lang="es-CL" sz="1600" dirty="0">
                <a:solidFill>
                  <a:schemeClr val="tx1"/>
                </a:solidFill>
              </a:rPr>
              <a:t>atractivo</a:t>
            </a:r>
            <a:r>
              <a:rPr lang="es-CL" sz="1600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4509120"/>
            <a:ext cx="7416823" cy="2160240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Breve reseña o resumen del libro</a:t>
            </a:r>
          </a:p>
          <a:p>
            <a:r>
              <a:rPr lang="es-CL" sz="1600" dirty="0">
                <a:solidFill>
                  <a:schemeClr val="tx1"/>
                </a:solidFill>
              </a:rPr>
              <a:t>Relata algunos </a:t>
            </a:r>
            <a:r>
              <a:rPr lang="es-CL" sz="1600" dirty="0" smtClean="0">
                <a:solidFill>
                  <a:schemeClr val="tx1"/>
                </a:solidFill>
              </a:rPr>
              <a:t>acontecimientos importantes </a:t>
            </a:r>
            <a:r>
              <a:rPr lang="es-CL" sz="1600" dirty="0">
                <a:solidFill>
                  <a:schemeClr val="tx1"/>
                </a:solidFill>
              </a:rPr>
              <a:t>del libro, para que el </a:t>
            </a:r>
            <a:r>
              <a:rPr lang="es-CL" sz="1600" dirty="0" smtClean="0">
                <a:solidFill>
                  <a:schemeClr val="tx1"/>
                </a:solidFill>
              </a:rPr>
              <a:t>lector se </a:t>
            </a:r>
            <a:r>
              <a:rPr lang="es-CL" sz="1600" dirty="0">
                <a:solidFill>
                  <a:schemeClr val="tx1"/>
                </a:solidFill>
              </a:rPr>
              <a:t>haga una idea general de lo que va </a:t>
            </a:r>
            <a:r>
              <a:rPr lang="es-CL" sz="1600" dirty="0" smtClean="0">
                <a:solidFill>
                  <a:schemeClr val="tx1"/>
                </a:solidFill>
              </a:rPr>
              <a:t>a encontrar </a:t>
            </a:r>
            <a:r>
              <a:rPr lang="es-CL" sz="1600" dirty="0">
                <a:solidFill>
                  <a:schemeClr val="tx1"/>
                </a:solidFill>
              </a:rPr>
              <a:t>en él. Recuerda que no </a:t>
            </a:r>
            <a:r>
              <a:rPr lang="es-CL" sz="1600" dirty="0" smtClean="0">
                <a:solidFill>
                  <a:schemeClr val="tx1"/>
                </a:solidFill>
              </a:rPr>
              <a:t>puedes contar </a:t>
            </a:r>
            <a:r>
              <a:rPr lang="es-CL" sz="1600" dirty="0">
                <a:solidFill>
                  <a:schemeClr val="tx1"/>
                </a:solidFill>
              </a:rPr>
              <a:t>el final, ya que tu intención </a:t>
            </a:r>
            <a:r>
              <a:rPr lang="es-CL" sz="1600" dirty="0" smtClean="0">
                <a:solidFill>
                  <a:schemeClr val="tx1"/>
                </a:solidFill>
              </a:rPr>
              <a:t>es motivar </a:t>
            </a:r>
            <a:r>
              <a:rPr lang="es-CL" sz="1600" dirty="0">
                <a:solidFill>
                  <a:schemeClr val="tx1"/>
                </a:solidFill>
              </a:rPr>
              <a:t>su lectura.</a:t>
            </a:r>
          </a:p>
          <a:p>
            <a:r>
              <a:rPr lang="es-CL" b="1" dirty="0">
                <a:solidFill>
                  <a:schemeClr val="tx1"/>
                </a:solidFill>
              </a:rPr>
              <a:t>Desarrollo</a:t>
            </a:r>
          </a:p>
          <a:p>
            <a:r>
              <a:rPr lang="es-CL" sz="1600" dirty="0">
                <a:solidFill>
                  <a:schemeClr val="tx1"/>
                </a:solidFill>
              </a:rPr>
              <a:t>En cada párrafo, se comenta un </a:t>
            </a:r>
            <a:r>
              <a:rPr lang="es-CL" sz="1600" dirty="0" smtClean="0">
                <a:solidFill>
                  <a:schemeClr val="tx1"/>
                </a:solidFill>
              </a:rPr>
              <a:t>aspecto diferente </a:t>
            </a:r>
            <a:r>
              <a:rPr lang="es-CL" sz="1600" dirty="0">
                <a:solidFill>
                  <a:schemeClr val="tx1"/>
                </a:solidFill>
              </a:rPr>
              <a:t>del libro. Incluye ejemplos </a:t>
            </a:r>
            <a:r>
              <a:rPr lang="es-CL" sz="1600" dirty="0" smtClean="0">
                <a:solidFill>
                  <a:schemeClr val="tx1"/>
                </a:solidFill>
              </a:rPr>
              <a:t>que fundamenten </a:t>
            </a:r>
            <a:r>
              <a:rPr lang="es-CL" sz="1600" dirty="0">
                <a:solidFill>
                  <a:schemeClr val="tx1"/>
                </a:solidFill>
              </a:rPr>
              <a:t>tu </a:t>
            </a:r>
            <a:r>
              <a:rPr lang="es-CL" sz="1600" dirty="0" smtClean="0">
                <a:solidFill>
                  <a:schemeClr val="tx1"/>
                </a:solidFill>
              </a:rPr>
              <a:t>opinión. Párrafo </a:t>
            </a:r>
            <a:r>
              <a:rPr lang="es-CL" sz="1600" dirty="0">
                <a:solidFill>
                  <a:schemeClr val="tx1"/>
                </a:solidFill>
              </a:rPr>
              <a:t>de </a:t>
            </a:r>
            <a:r>
              <a:rPr lang="es-CL" sz="1600" dirty="0" smtClean="0">
                <a:solidFill>
                  <a:schemeClr val="tx1"/>
                </a:solidFill>
              </a:rPr>
              <a:t>conclusión Este </a:t>
            </a:r>
            <a:r>
              <a:rPr lang="es-CL" sz="1600" dirty="0">
                <a:solidFill>
                  <a:schemeClr val="tx1"/>
                </a:solidFill>
              </a:rPr>
              <a:t>funciona como cierre del </a:t>
            </a:r>
            <a:r>
              <a:rPr lang="es-CL" sz="1600" dirty="0" smtClean="0">
                <a:solidFill>
                  <a:schemeClr val="tx1"/>
                </a:solidFill>
              </a:rPr>
              <a:t>comentario y </a:t>
            </a:r>
            <a:r>
              <a:rPr lang="es-CL" sz="1600" dirty="0">
                <a:solidFill>
                  <a:schemeClr val="tx1"/>
                </a:solidFill>
              </a:rPr>
              <a:t>debe motivar al lector para que lea </a:t>
            </a:r>
            <a:r>
              <a:rPr lang="es-CL" sz="1600" dirty="0" smtClean="0">
                <a:solidFill>
                  <a:schemeClr val="tx1"/>
                </a:solidFill>
              </a:rPr>
              <a:t>el libro </a:t>
            </a:r>
            <a:r>
              <a:rPr lang="es-CL" sz="1600" dirty="0">
                <a:solidFill>
                  <a:schemeClr val="tx1"/>
                </a:solidFill>
              </a:rPr>
              <a:t>que le estás </a:t>
            </a:r>
            <a:r>
              <a:rPr lang="es-CL" sz="1600" dirty="0" smtClean="0">
                <a:solidFill>
                  <a:schemeClr val="tx1"/>
                </a:solidFill>
              </a:rPr>
              <a:t>recomendando.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050" name="Picture 2" descr="Te acordas de buena idea y mala idea,volvió en forma de... en Taringa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385"/>
            <a:ext cx="1512168" cy="10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0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796135" y="1772816"/>
            <a:ext cx="3312369" cy="129614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 que Continuar en tu casa para  presentarlo  </a:t>
            </a:r>
            <a:r>
              <a:rPr lang="es-CL" dirty="0"/>
              <a:t>en la clase </a:t>
            </a:r>
            <a:r>
              <a:rPr lang="es-CL" dirty="0" smtClean="0"/>
              <a:t>siguiente.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05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3460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547664" y="188640"/>
            <a:ext cx="54726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prstClr val="white"/>
                </a:solidFill>
              </a:rPr>
              <a:t>Ticket de salida 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6º básico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Lenguaje y </a:t>
            </a:r>
            <a:r>
              <a:rPr lang="es-CL" sz="2400" b="1" dirty="0" smtClean="0">
                <a:solidFill>
                  <a:prstClr val="white"/>
                </a:solidFill>
              </a:rPr>
              <a:t>Comunicación</a:t>
            </a:r>
            <a:endParaRPr lang="es-CL" sz="2400" b="1" dirty="0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12160" y="5805264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</a:rPr>
              <a:t>Enviar a ximena.gallardo@colegio-jeanpiaget.cl</a:t>
            </a:r>
          </a:p>
        </p:txBody>
      </p:sp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770575" cy="17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n en Emoticon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030515" cy="9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7664" y="5661248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5024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75362"/>
              </p:ext>
            </p:extLst>
          </p:nvPr>
        </p:nvGraphicFramePr>
        <p:xfrm>
          <a:off x="467544" y="1052737"/>
          <a:ext cx="8424936" cy="5631470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MUÑOZ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OA29 Expresarse de manera clara y efectiva en exposiciones orales para comunicar temas de su interés: presentando las ideas de manera coherente y cohesiva; fundamentando sus planteamientos con ejemplos y datos; organizando las ideas en introducción, desarrollo y cierre; usando elementos de cohesión para relacionar cada parte de la exposición; utilizando un vocabulario variado y preciso y un registro formal adecuado a la situación comunicativa; reemplazando algunas.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Realizan una exposición oral en la que: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-Presentan información que se relaciona con el tema seleccionado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-Utilizan vocabulario variado y preciso y un registro formal</a:t>
                      </a:r>
                    </a:p>
                    <a:p>
                      <a:pPr algn="l">
                        <a:buFont typeface="Arial"/>
                        <a:buNone/>
                      </a:pPr>
                      <a:endParaRPr lang="es-CL" sz="1400" b="0" i="0" dirty="0" smtClean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Comunicación  oral/ se expresan, organizan. </a:t>
                      </a:r>
                      <a:endParaRPr lang="es-CL" sz="14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Realizar  un </a:t>
                      </a:r>
                      <a:r>
                        <a:rPr kumimoji="0" lang="es-CL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booktuber</a:t>
                      </a: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partir del fragmento de “La casa maldita”, buscando expresarnos de manera coherente, organizando las ideas, fundamentando nuestros planteamientos y utilizando un vocabulario amplio  y variado.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8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Ticket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salida: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Enviar a correo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00600" cy="6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8525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683568" y="5085184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1691680" y="5229200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203848" y="5085184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691680" y="1556792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123728" y="2348880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716016" y="5013176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771800" y="3717032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16632"/>
            <a:ext cx="75608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rgbClr val="FF0000"/>
                </a:solidFill>
              </a:rPr>
              <a:t>MOTIVACIÓN: DESAFÍO DE EXPRESIÓN ORAL</a:t>
            </a: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Feliz niña niño lindo con signo de lámpara de idea | Vector Prem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1745360" cy="21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179512" y="5301208"/>
            <a:ext cx="2448272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Harrington" panose="04040505050A02020702" pitchFamily="82" charset="0"/>
              </a:rPr>
              <a:t>Pasos y estrategias para una exposición oral</a:t>
            </a:r>
            <a:endParaRPr lang="es-ES" b="1" dirty="0">
              <a:solidFill>
                <a:schemeClr val="tx1"/>
              </a:solidFill>
              <a:latin typeface="Harrington" panose="04040505050A02020702" pitchFamily="8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923928" y="3645024"/>
            <a:ext cx="230425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Es importante que selecciones el asunto y sea de tu interés.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00192" y="4221088"/>
            <a:ext cx="2592288" cy="92333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Debes investigar y sintetizar los aspectos relevantes.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411760" y="1628800"/>
            <a:ext cx="2448272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Ordena en secuencia los: datos, introducción, resumen y desarrollo.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444208" y="3212976"/>
            <a:ext cx="2592288" cy="92333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Revisa tu ortografía, redacción y guíate por la secuencia de tu borrador.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843808" y="2636912"/>
            <a:ext cx="2736304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Incluye diapositivas, escritos, imágenes o fotos. Practica tu relato oral.</a:t>
            </a:r>
            <a:endParaRPr lang="es-E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660232" y="1916832"/>
            <a:ext cx="2304256" cy="12003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Con seguridad y confianza en ti mismo comparte a tus compañeros/as.</a:t>
            </a:r>
            <a:endParaRPr lang="es-ES" dirty="0"/>
          </a:p>
        </p:txBody>
      </p:sp>
      <p:sp>
        <p:nvSpPr>
          <p:cNvPr id="47" name="Elipse 46"/>
          <p:cNvSpPr/>
          <p:nvPr/>
        </p:nvSpPr>
        <p:spPr>
          <a:xfrm>
            <a:off x="2051720" y="4293096"/>
            <a:ext cx="2088232" cy="151216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Elabora un guión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827584" y="3212976"/>
            <a:ext cx="2088232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Busca la información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79512" y="1916832"/>
            <a:ext cx="1944217" cy="151216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Decide el tema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3491880" y="5085184"/>
            <a:ext cx="1872208" cy="1512168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Escribe tu exposición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5148064" y="5229200"/>
            <a:ext cx="2232248" cy="1512168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Prepara tu presentación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7020272" y="5157192"/>
            <a:ext cx="1979712" cy="1512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Presenta a la clase 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7544" y="83671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Recordemos lo trabajado en clases anteriores para ello, </a:t>
            </a:r>
            <a:r>
              <a:rPr lang="es-ES" sz="2000" b="1" dirty="0"/>
              <a:t>l</a:t>
            </a:r>
            <a:r>
              <a:rPr lang="es-ES" sz="2000" b="1" dirty="0" smtClean="0"/>
              <a:t>ee </a:t>
            </a:r>
            <a:r>
              <a:rPr lang="es-ES" sz="2000" b="1" dirty="0" smtClean="0"/>
              <a:t>los siguientes PASOS del organizador gráfico y descubre sus estrategias. Justifica tu respuesta. </a:t>
            </a:r>
            <a:endParaRPr lang="es-ES" sz="2000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0.0007 C -0.00486 0.00093 -0.0092 0.00186 -0.01372 0.00301 C -0.01528 0.00348 -0.01649 0.0051 -0.01806 0.0051 C -0.03559 0.00417 -0.05313 0.00232 -0.07066 0.00116 L -0.1059 -3.33333E-6 C -0.1217 -0.00069 -0.12483 -0.00162 -0.13941 -0.00301 L -0.15712 -0.00463 C -0.1625 -0.00555 -0.16788 -0.00648 -0.17327 -0.00787 C -0.17778 -0.0081 -0.18195 -0.00856 -0.18646 -0.00879 C -0.19028 -0.00972 -0.19427 -0.00995 -0.19809 -0.01064 C -0.20399 -0.0118 -0.2158 -0.01342 -0.2158 -0.01319 C -0.22049 -0.01527 -0.22049 -0.01504 -0.22587 -0.01643 C -0.22813 -0.01713 -0.23646 -0.01875 -0.23906 -0.01967 C -0.25295 -0.025 -0.23629 -0.02083 -0.25243 -0.0243 C -0.26354 -0.03032 -0.25243 -0.025 -0.26702 -0.02916 C -0.28681 -0.03379 -0.26788 -0.02916 -0.28021 -0.03495 C -0.28299 -0.03634 -0.28611 -0.03727 -0.28906 -0.03773 C -0.29583 -0.04097 -0.29479 -0.04189 -0.30208 -0.0456 C -0.30452 -0.04652 -0.30695 -0.04745 -0.30938 -0.04884 C -0.32222 -0.05463 -0.31424 -0.05115 -0.32552 -0.05787 C -0.32847 -0.05902 -0.3316 -0.06064 -0.3342 -0.0625 C -0.35243 -0.07407 -0.33715 -0.06666 -0.35208 -0.07291 C -0.35434 -0.075 -0.3566 -0.07731 -0.35938 -0.07916 C -0.36146 -0.08032 -0.36406 -0.08194 -0.36667 -0.08379 C -0.36823 -0.08472 -0.36927 -0.08657 -0.37083 -0.08842 C -0.37483 -0.0912 -0.38247 -0.09699 -0.38247 -0.09652 C -0.38785 -0.11389 -0.37952 -0.0912 -0.38872 -0.10324 C -0.39115 -0.10694 -0.39236 -0.11157 -0.39445 -0.11551 C -0.39809 -0.12314 -0.39618 -0.11944 -0.40018 -0.12639 C -0.40521 -0.14166 -0.39774 -0.11759 -0.4033 -0.13703 C -0.40868 -0.15532 -0.40417 -0.13796 -0.40747 -0.15208 C -0.40868 -0.17222 -0.40573 -0.19328 -0.41059 -0.21273 C -0.41094 -0.21481 -0.41163 -0.21666 -0.41181 -0.21898 C -0.41268 -0.22176 -0.41268 -0.22453 -0.41337 -0.22801 C -0.41424 -0.23078 -0.41632 -0.23634 -0.41632 -0.23611 L -0.41754 -0.23634 " pathEditMode="relative" rAng="0" ptsTypes="AAAAAAAAAAAAAAAAAAAAAAAAAAAAAAAAAAA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528 L 8.33333E-7 -0.01412 C -0.00729 -0.00856 -0.01424 -0.00208 -0.02118 0.00324 C -0.04167 0.01968 -0.05868 0.03056 -0.07951 0.03148 L -0.38004 0.04167 L -0.44948 0.03148 C -0.45799 0.02963 -0.46684 0.02824 -0.47535 0.02176 C -0.47969 0.01852 -0.48385 0.00787 -0.4882 0.00324 C -0.49774 -0.00556 -0.50764 -0.00764 -0.51736 -0.01528 C -0.51997 -0.01759 -0.52257 -0.02153 -0.52552 -0.025 C -0.52917 -0.02824 -0.53316 -0.03032 -0.53681 -0.03356 C -0.53976 -0.03704 -0.54306 -0.0412 -0.54635 -0.04329 C -0.55295 -0.04792 -0.5592 -0.05 -0.56597 -0.05324 C -0.56962 -0.0588 -0.57309 -0.06643 -0.57708 -0.07176 C -0.5809 -0.07616 -0.58472 -0.07708 -0.58837 -0.08032 C -0.60833 -0.1 -0.58056 -0.08148 -0.6125 -0.1 C -0.6191 -0.11181 -0.6158 -0.1088 -0.62205 -0.1088 L -0.62205 -0.10787 " pathEditMode="relative" rAng="0" ptsTypes="AAAAAAAAAAAAAAAAAA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1.38778E-17 0.00023 C -0.00104 0.00671 -0.00208 0.01388 -0.0026 0.02083 C -0.00278 0.03078 -0.0026 0.04074 -0.00312 0.05046 C -0.00503 0.07615 -0.00781 0.10115 -0.01024 0.12662 C -0.01076 0.13263 -0.01181 0.13819 -0.01198 0.14421 C -0.01319 0.16041 -0.01424 0.17337 -0.01649 0.1912 C -0.02118 0.22708 -0.02639 0.2625 -0.03038 0.29861 C -0.0309 0.30393 -0.03142 0.30879 -0.03247 0.31412 C -0.03837 0.35601 -0.04115 0.36643 -0.04531 0.40393 C -0.04583 0.40787 -0.04583 0.41203 -0.04635 0.41597 C -0.04687 0.42129 -0.0474 0.42615 -0.04809 0.43148 C -0.04826 0.43333 -0.04826 0.43564 -0.04913 0.43726 C -0.04948 0.43912 -0.05122 0.44143 -0.05122 0.44189 L -0.05122 0.44143 " pathEditMode="relative" rAng="0" ptsTypes="AAAAAAAAAAAAA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00023 C -0.00329 0.00255 -0.00555 0.00602 -0.00833 0.00949 C -0.00937 0.01042 -0.01093 0.01088 -0.01232 0.01227 C -0.01388 0.01389 -0.01545 0.0162 -0.01736 0.01782 C -0.01875 0.01944 -0.02066 0.0206 -0.02239 0.02199 C -0.02361 0.02268 -0.02517 0.02361 -0.02621 0.02477 C -0.02829 0.02662 -0.02951 0.02893 -0.03142 0.03056 C -0.03524 0.0338 -0.03941 0.03657 -0.04288 0.04074 C -0.04427 0.04167 -0.04548 0.04352 -0.04687 0.04468 C -0.04913 0.04653 -0.05138 0.04815 -0.05329 0.05046 C -0.05486 0.05162 -0.0559 0.05393 -0.05729 0.05579 C -0.05937 0.0581 -0.06145 0.05995 -0.06371 0.06181 C -0.06632 0.06435 -0.06892 0.06736 -0.07118 0.06991 C -0.0743 0.07384 -0.07743 0.07778 -0.0802 0.08171 C -0.08298 0.08426 -0.08559 0.08704 -0.08819 0.09005 C -0.09305 0.09583 -0.09722 0.10278 -0.10225 0.10833 C -0.10503 0.11134 -0.10781 0.11389 -0.11007 0.11667 C -0.12326 0.13518 -0.10868 0.12199 -0.12552 0.13495 C -0.12638 0.13657 -0.13263 0.14722 -0.13454 0.14931 C -0.13559 0.15046 -0.13732 0.15139 -0.13836 0.15208 C -0.13941 0.15417 -0.13993 0.15625 -0.14114 0.15787 C -0.14218 0.15926 -0.14375 0.15949 -0.14496 0.16065 C -0.1467 0.16227 -0.14826 0.16458 -0.15017 0.1662 C -0.1526 0.17477 -0.14947 0.1669 -0.1552 0.17338 C -0.15711 0.17569 -0.15868 0.17824 -0.16024 0.18056 C -0.16718 0.19074 -0.16007 0.18634 -0.17829 0.20185 C -0.17986 0.20301 -0.18194 0.2044 -0.18368 0.20602 C -0.18628 0.20833 -0.18854 0.21181 -0.19114 0.21458 C -0.19548 0.21852 -0.20017 0.2213 -0.20416 0.22593 C -0.21996 0.24329 -0.20243 0.22454 -0.21562 0.23704 C -0.21701 0.23819 -0.21805 0.23981 -0.21961 0.2412 C -0.22118 0.24282 -0.22291 0.24398 -0.22465 0.2456 C -0.22604 0.24722 -0.22725 0.24861 -0.22882 0.25 C -0.23229 0.25301 -0.23628 0.25648 -0.24027 0.25949 C -0.24184 0.26111 -0.24375 0.26204 -0.24531 0.26412 C -0.2467 0.26528 -0.24774 0.2669 -0.24913 0.26852 C -0.25086 0.26991 -0.25277 0.27106 -0.25451 0.27222 C -0.25572 0.27338 -0.25694 0.27431 -0.25816 0.27523 C -0.26319 0.27963 -0.26111 0.27963 -0.26736 0.2838 C -0.26822 0.28449 -0.26979 0.28449 -0.271 0.28542 C -0.27569 0.28796 -0.27934 0.29167 -0.28402 0.29352 C -0.28611 0.29468 -0.28854 0.29468 -0.29045 0.29514 C -0.29166 0.2956 -0.29305 0.29606 -0.29427 0.29653 C -0.29652 0.29722 -0.29878 0.29745 -0.30069 0.29815 C -0.30208 0.29815 -0.30329 0.29884 -0.30486 0.29954 C -0.30625 0.3 -0.30816 0.30023 -0.30972 0.30046 C -0.32552 0.30579 -0.31076 0.30162 -0.32274 0.30486 C -0.32413 0.30579 -0.32517 0.30718 -0.32691 0.30764 C -0.33333 0.31088 -0.33333 0.30995 -0.33941 0.31204 C -0.3434 0.31319 -0.34704 0.31481 -0.35086 0.31643 L -0.35868 0.31944 L -0.36215 0.32083 L -0.36215 0.3213 " pathEditMode="relative" rAng="0" ptsTypes="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2.77778E-7 0.00023 C 0.00729 0.00741 0.01771 0.01435 0.02292 0.02292 C 0.05938 0.08009 0.04236 0.08195 0.08472 0.13658 C 0.09948 0.15602 0.11892 0.17431 0.13715 0.19283 C 0.14323 0.19908 0.15174 0.20463 0.15764 0.21088 C 0.17222 0.22616 0.18906 0.24097 0.19896 0.25718 C 0.19965 0.25857 0.20087 0.26042 0.20156 0.26227 C 0.20295 0.26482 0.20365 0.26759 0.20469 0.27037 C 0.19896 0.28334 0.20504 0.27153 0.1901 0.29028 C 0.18872 0.2919 0.18872 0.29352 0.18698 0.29514 C 0.18455 0.29746 0.18056 0.29931 0.17813 0.30185 C 0.1566 0.32361 0.18247 0.30023 0.16962 0.31505 C 0.16788 0.31667 0.16528 0.31783 0.16389 0.31991 C 0.16129 0.32246 0.16007 0.32546 0.15764 0.32824 C 0.15469 0.33171 0.14861 0.33542 0.14306 0.33796 C 0.14028 0.33935 0.13715 0.34028 0.13455 0.34144 C 0.13247 0.34352 0.13004 0.3456 0.12813 0.34792 C 0.12622 0.35139 0.12257 0.35764 0.12257 0.35787 C 0.12726 0.36921 0.12726 0.37709 0.13715 0.38588 C 0.14705 0.39468 0.1441 0.39097 0.15764 0.39746 C 0.19514 0.41574 0.1408 0.39097 0.17552 0.40579 C 0.18056 0.40787 0.1842 0.41065 0.1901 0.41227 C 0.20538 0.41621 0.21319 0.41574 0.22847 0.41574 L 0.22517 0.41574 " pathEditMode="relative" rAng="0" ptsTypes="AAAAAAAAAAAAAAAAAAAAAAA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1.85185E-6 C 0.00313 0.01342 0.00521 0.02176 0.00781 0.03935 C 0.0125 0.07546 0.0125 0.08403 0.01615 0.11944 C 0.01667 0.14583 0.01615 0.11389 0.01927 0.16736 C 0.01979 0.17986 0.02083 0.19305 0.02188 0.20579 C 0.02188 0.20949 0.0224 0.21273 0.0224 0.2162 C 0.0224 0.22963 0.02361 0.24282 0.02361 0.25579 C 0.02413 0.34097 0.02361 0.31898 0.0224 0.38055 C 0.0224 0.39467 0.0224 0.40833 0.02188 0.42245 C 0.02188 0.42454 0.02188 0.42685 0.02188 0.42916 C 0.02083 0.43773 0.02083 0.44653 0.02083 0.45532 C 0.02083 0.46111 0.02188 0.4669 0.02188 0.47268 C 0.02188 0.47824 0.02188 0.48403 0.02188 0.48981 L 0.02188 0.49004 L 0.02188 0.48472 L 0.02083 0.50069 " pathEditMode="relative" rAng="0" ptsTypes="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4" grpId="0" animBg="1"/>
      <p:bldP spid="33" grpId="0" animBg="1"/>
      <p:bldP spid="36" grpId="0" animBg="1"/>
      <p:bldP spid="38" grpId="0" animBg="1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539552" y="188640"/>
            <a:ext cx="7992888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FF0000"/>
                </a:solidFill>
              </a:rPr>
              <a:t>Mis aprendizajes </a:t>
            </a:r>
            <a:r>
              <a:rPr lang="es-CL" sz="4000" b="1" dirty="0" smtClean="0">
                <a:solidFill>
                  <a:srgbClr val="FF0000"/>
                </a:solidFill>
              </a:rPr>
              <a:t>previos</a:t>
            </a:r>
            <a:endParaRPr lang="es-CL" sz="40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916832"/>
            <a:ext cx="8136903" cy="360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66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dirty="0" smtClean="0"/>
              <a:t>1.- </a:t>
            </a:r>
            <a:r>
              <a:rPr lang="es-CL" sz="2800" dirty="0"/>
              <a:t>¿¿Qué haces para elegir un libro o una película, que quieres leer o ver? </a:t>
            </a:r>
            <a:r>
              <a:rPr lang="es-CL" sz="2800" dirty="0" smtClean="0"/>
              <a:t>Registra </a:t>
            </a:r>
            <a:r>
              <a:rPr lang="es-CL" sz="2800" dirty="0"/>
              <a:t>aquí </a:t>
            </a:r>
            <a:r>
              <a:rPr lang="es-CL" sz="2800" dirty="0" smtClean="0"/>
              <a:t>tus respuestas.</a:t>
            </a:r>
          </a:p>
          <a:p>
            <a:pPr algn="just"/>
            <a:r>
              <a:rPr lang="es-CL" sz="2800" dirty="0" smtClean="0"/>
              <a:t>________________________________________________________________________________________________________________________________________________________________________________</a:t>
            </a:r>
            <a:endParaRPr lang="es-CL" sz="2800" dirty="0"/>
          </a:p>
        </p:txBody>
      </p:sp>
      <p:pic>
        <p:nvPicPr>
          <p:cNvPr id="4" name="Picture 4" descr="Gifs animados de Signos de Interrogación ~ Gifmania | Signo de  interrogación, Signos de puntuacion, Preguntas al az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9" y="4725144"/>
            <a:ext cx="1630791" cy="19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78;p22" descr="Los Segundos del Lorca: ¡Trabajamos la Unidad 2 de Lengua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5085184"/>
            <a:ext cx="2105524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CONCEPTOS CLAVES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2132856"/>
            <a:ext cx="8431359" cy="41044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800" b="1" dirty="0"/>
          </a:p>
          <a:p>
            <a:pPr algn="just"/>
            <a:r>
              <a:rPr lang="es-CL" sz="2000" dirty="0"/>
              <a:t>Youtube es un sitio web que permite subir y compartir videos. Fue creado en el </a:t>
            </a:r>
            <a:r>
              <a:rPr lang="es-CL" sz="2000" dirty="0" smtClean="0"/>
              <a:t>año 2005</a:t>
            </a:r>
            <a:r>
              <a:rPr lang="es-CL" sz="2000" dirty="0"/>
              <a:t>, y a la fecha es el sitio más popular y utilizado de internet. En esta </a:t>
            </a:r>
            <a:r>
              <a:rPr lang="es-CL" sz="2000" dirty="0" smtClean="0"/>
              <a:t>plataforma existen </a:t>
            </a:r>
            <a:r>
              <a:rPr lang="es-CL" sz="2000" dirty="0"/>
              <a:t>los </a:t>
            </a:r>
            <a:r>
              <a:rPr lang="es-CL" sz="2000" dirty="0" err="1"/>
              <a:t>videoblogs</a:t>
            </a:r>
            <a:r>
              <a:rPr lang="es-CL" sz="2000" dirty="0"/>
              <a:t>, donde podemos encontrar los</a:t>
            </a:r>
            <a:r>
              <a:rPr lang="es-CL" sz="2000" b="1" dirty="0"/>
              <a:t> booktubers</a:t>
            </a:r>
            <a:r>
              <a:rPr lang="es-CL" sz="2000" dirty="0"/>
              <a:t>, que es como </a:t>
            </a:r>
            <a:r>
              <a:rPr lang="es-CL" sz="2000" dirty="0" smtClean="0"/>
              <a:t>se denominan </a:t>
            </a:r>
            <a:r>
              <a:rPr lang="es-CL" sz="2000" dirty="0"/>
              <a:t>los usuarios de Youtube que realizan videos sobre contenidos </a:t>
            </a:r>
            <a:r>
              <a:rPr lang="es-CL" sz="2000" dirty="0" smtClean="0"/>
              <a:t>relacionados con </a:t>
            </a:r>
            <a:r>
              <a:rPr lang="es-CL" sz="2000" b="1" dirty="0"/>
              <a:t>libros</a:t>
            </a:r>
            <a:r>
              <a:rPr lang="es-CL" sz="2000" dirty="0"/>
              <a:t>, como </a:t>
            </a:r>
            <a:r>
              <a:rPr lang="es-CL" sz="2000" b="1" dirty="0"/>
              <a:t>reseñas</a:t>
            </a:r>
            <a:r>
              <a:rPr lang="es-CL" sz="2000" dirty="0"/>
              <a:t>, </a:t>
            </a:r>
            <a:r>
              <a:rPr lang="es-CL" sz="2000" b="1" dirty="0"/>
              <a:t>comentarios</a:t>
            </a:r>
            <a:r>
              <a:rPr lang="es-CL" sz="2000" dirty="0"/>
              <a:t> de texto, adaptaciones cinematográficas</a:t>
            </a:r>
            <a:r>
              <a:rPr lang="es-CL" sz="2000" dirty="0" smtClean="0"/>
              <a:t>, entre otros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/>
              <a:t>En general se </a:t>
            </a:r>
            <a:r>
              <a:rPr lang="es-CL" sz="2000" b="1" dirty="0"/>
              <a:t>caracterizan</a:t>
            </a:r>
            <a:r>
              <a:rPr lang="es-CL" sz="2000" dirty="0"/>
              <a:t> por ser videos protagonizados por</a:t>
            </a:r>
            <a:r>
              <a:rPr lang="es-CL" sz="2000" b="1" dirty="0"/>
              <a:t> jóvenes </a:t>
            </a:r>
            <a:r>
              <a:rPr lang="es-CL" sz="2000" dirty="0"/>
              <a:t>entre 18 y </a:t>
            </a:r>
            <a:r>
              <a:rPr lang="es-CL" sz="2000" dirty="0" smtClean="0"/>
              <a:t>25 años</a:t>
            </a:r>
            <a:r>
              <a:rPr lang="es-CL" sz="2000" dirty="0"/>
              <a:t>, quienes han logrado una fuerte </a:t>
            </a:r>
            <a:r>
              <a:rPr lang="es-CL" sz="2000" b="1" dirty="0"/>
              <a:t>influencia</a:t>
            </a:r>
            <a:r>
              <a:rPr lang="es-CL" sz="2000" dirty="0"/>
              <a:t> entre otros </a:t>
            </a:r>
            <a:r>
              <a:rPr lang="es-CL" sz="2000" b="1" dirty="0"/>
              <a:t>lectores </a:t>
            </a:r>
            <a:r>
              <a:rPr lang="es-CL" sz="2000" dirty="0"/>
              <a:t>que los </a:t>
            </a:r>
            <a:r>
              <a:rPr lang="es-CL" sz="2000" dirty="0" smtClean="0"/>
              <a:t>siguen para </a:t>
            </a:r>
            <a:r>
              <a:rPr lang="es-CL" sz="2000" dirty="0"/>
              <a:t>conocer sus opiniones con respecto textos de moda, como las sagas.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 bwMode="auto">
          <a:xfrm>
            <a:off x="2051720" y="1196752"/>
            <a:ext cx="5316537" cy="130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11560" y="116632"/>
            <a:ext cx="7704856" cy="1656184"/>
          </a:xfrm>
          <a:prstGeom prst="roundRect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/>
              <a:t>Objetivo de la clase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7864" y="2924944"/>
            <a:ext cx="5616624" cy="35405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es-CL" sz="2400" dirty="0" smtClean="0">
                <a:solidFill>
                  <a:prstClr val="black"/>
                </a:solidFill>
              </a:rPr>
              <a:t>En esta clase realizaremos </a:t>
            </a:r>
            <a:r>
              <a:rPr lang="es-CL" sz="2400" dirty="0">
                <a:solidFill>
                  <a:prstClr val="black"/>
                </a:solidFill>
              </a:rPr>
              <a:t>un </a:t>
            </a:r>
            <a:r>
              <a:rPr lang="es-CL" sz="2400" dirty="0" err="1">
                <a:solidFill>
                  <a:prstClr val="black"/>
                </a:solidFill>
              </a:rPr>
              <a:t>booktuber</a:t>
            </a:r>
            <a:r>
              <a:rPr lang="es-CL" sz="2400" dirty="0">
                <a:solidFill>
                  <a:prstClr val="black"/>
                </a:solidFill>
              </a:rPr>
              <a:t> a partir del fragmento de “La </a:t>
            </a:r>
            <a:r>
              <a:rPr lang="es-CL" sz="2400" dirty="0" smtClean="0">
                <a:solidFill>
                  <a:prstClr val="black"/>
                </a:solidFill>
              </a:rPr>
              <a:t>casa maldita</a:t>
            </a:r>
            <a:r>
              <a:rPr lang="es-CL" sz="2400" dirty="0">
                <a:solidFill>
                  <a:prstClr val="black"/>
                </a:solidFill>
              </a:rPr>
              <a:t>”, buscando expresarnos de manera coherente, organizando las </a:t>
            </a:r>
            <a:r>
              <a:rPr lang="es-CL" sz="2400" dirty="0" smtClean="0">
                <a:solidFill>
                  <a:prstClr val="black"/>
                </a:solidFill>
              </a:rPr>
              <a:t>ideas, fundamentando </a:t>
            </a:r>
            <a:r>
              <a:rPr lang="es-CL" sz="2400" dirty="0">
                <a:solidFill>
                  <a:prstClr val="black"/>
                </a:solidFill>
              </a:rPr>
              <a:t>nuestros planteamientos y utilizando un vocabulario </a:t>
            </a:r>
            <a:r>
              <a:rPr lang="es-CL" sz="2400" dirty="0" smtClean="0">
                <a:solidFill>
                  <a:prstClr val="black"/>
                </a:solidFill>
              </a:rPr>
              <a:t>amplio y </a:t>
            </a:r>
            <a:r>
              <a:rPr lang="es-CL" sz="2400" dirty="0">
                <a:solidFill>
                  <a:prstClr val="black"/>
                </a:solidFill>
              </a:rPr>
              <a:t>variado.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2204864"/>
            <a:ext cx="3157537" cy="43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CL" dirty="0" smtClean="0"/>
              <a:t>Leo y comprendo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23528" y="188640"/>
            <a:ext cx="8496944" cy="62478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82000">
                <a:srgbClr val="00B0F0"/>
              </a:gs>
              <a:gs pos="76000">
                <a:srgbClr val="00B0F0"/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sz="2400" b="1" dirty="0"/>
              <a:t>2. Lee la cápsula donde explican qué es un </a:t>
            </a:r>
            <a:r>
              <a:rPr lang="es-CL" sz="2400" b="1" dirty="0" err="1"/>
              <a:t>Booktuber</a:t>
            </a:r>
            <a:r>
              <a:rPr lang="es-CL" sz="2400" b="1" dirty="0"/>
              <a:t> y las “Claves de contexto” (</a:t>
            </a:r>
            <a:r>
              <a:rPr lang="es-CL" sz="2400" b="1" dirty="0" smtClean="0"/>
              <a:t>página 204</a:t>
            </a:r>
            <a:r>
              <a:rPr lang="es-CL" sz="2400" b="1" dirty="0"/>
              <a:t>) y responde</a:t>
            </a:r>
            <a:r>
              <a:rPr lang="es-CL" sz="2400" b="1" dirty="0" smtClean="0"/>
              <a:t>:</a:t>
            </a:r>
          </a:p>
          <a:p>
            <a:endParaRPr lang="es-CL" sz="2400" b="1" dirty="0"/>
          </a:p>
          <a:p>
            <a:r>
              <a:rPr lang="es-CL" sz="2000" b="1" dirty="0" smtClean="0"/>
              <a:t>Texto 1: Claves de Contexto</a:t>
            </a:r>
          </a:p>
          <a:p>
            <a:endParaRPr lang="es-CL" sz="2000" b="1" dirty="0" smtClean="0"/>
          </a:p>
          <a:p>
            <a:r>
              <a:rPr lang="es-CL" dirty="0" smtClean="0"/>
              <a:t>Los </a:t>
            </a:r>
            <a:r>
              <a:rPr lang="es-CL" dirty="0"/>
              <a:t>periodistas especializados en temas de arte y literatura </a:t>
            </a:r>
            <a:r>
              <a:rPr lang="es-CL" dirty="0" smtClean="0"/>
              <a:t>escriben habitualmente </a:t>
            </a:r>
            <a:r>
              <a:rPr lang="es-CL" dirty="0"/>
              <a:t>comentarios. Se trata de textos que informan y, </a:t>
            </a:r>
            <a:r>
              <a:rPr lang="es-CL" dirty="0" smtClean="0"/>
              <a:t>muchas veces</a:t>
            </a:r>
            <a:r>
              <a:rPr lang="es-CL" dirty="0"/>
              <a:t>, valoran libros, música, películas, obras de teatro y otras producciones culturales. Su finalidad es informar al público para que </a:t>
            </a:r>
            <a:r>
              <a:rPr lang="es-CL" dirty="0" smtClean="0"/>
              <a:t>pueda elegir</a:t>
            </a:r>
            <a:r>
              <a:rPr lang="es-CL" dirty="0"/>
              <a:t>, por ejemplo, qué película ver o qué libros leer.</a:t>
            </a:r>
          </a:p>
          <a:p>
            <a:endParaRPr lang="es-CL" dirty="0" smtClean="0"/>
          </a:p>
          <a:p>
            <a:r>
              <a:rPr lang="es-CL" dirty="0" smtClean="0"/>
              <a:t>Se </a:t>
            </a:r>
            <a:r>
              <a:rPr lang="es-CL" dirty="0"/>
              <a:t>los puede encontrar publicados en revistas o diarios, o bien en </a:t>
            </a:r>
            <a:r>
              <a:rPr lang="es-CL" dirty="0" smtClean="0"/>
              <a:t>sitios web </a:t>
            </a:r>
            <a:r>
              <a:rPr lang="es-CL" dirty="0"/>
              <a:t>que se dedican a su difusión. Actualmente, gracias a la </a:t>
            </a:r>
            <a:r>
              <a:rPr lang="es-CL" dirty="0" smtClean="0"/>
              <a:t>tecnología, los </a:t>
            </a:r>
            <a:r>
              <a:rPr lang="es-CL" dirty="0"/>
              <a:t>comentarios literarios se han distanciado del formato escrito y puedes encontrarlos, también, en videos subidos </a:t>
            </a:r>
            <a:r>
              <a:rPr lang="es-CL" dirty="0" smtClean="0"/>
              <a:t>diferentes </a:t>
            </a:r>
            <a:r>
              <a:rPr lang="es-CL" dirty="0"/>
              <a:t>plataformas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r>
              <a:rPr lang="es-CL" dirty="0"/>
              <a:t>Los comentarios que leerás fueron publicados en revistas especializadas de Literatura Infantil y Juvenil. Actualmente, este género </a:t>
            </a:r>
            <a:r>
              <a:rPr lang="es-CL" dirty="0" smtClean="0"/>
              <a:t>recibe tanta </a:t>
            </a:r>
            <a:r>
              <a:rPr lang="es-CL" dirty="0"/>
              <a:t>atención como la literatura adulta y existen en estudios especializados que favorecen su difusión y su comprensión.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88640"/>
            <a:ext cx="216024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FF0000"/>
                </a:solidFill>
              </a:rPr>
              <a:t>DESARROLLO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1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196752"/>
            <a:ext cx="318231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PARA SABER MÁS</a:t>
            </a:r>
            <a:endParaRPr lang="es-CL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/>
          <a:stretch/>
        </p:blipFill>
        <p:spPr bwMode="auto">
          <a:xfrm>
            <a:off x="539552" y="2060848"/>
            <a:ext cx="3199214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23928" y="141277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RESPONDE ESTAS PREGUNTAS EN TU CUADERNO</a:t>
            </a:r>
          </a:p>
          <a:p>
            <a:endParaRPr lang="es-CL" dirty="0"/>
          </a:p>
          <a:p>
            <a:r>
              <a:rPr lang="es-CL" dirty="0" smtClean="0"/>
              <a:t>a. ¿</a:t>
            </a:r>
            <a:r>
              <a:rPr lang="es-CL" dirty="0"/>
              <a:t>De dónde proviene la palabra “</a:t>
            </a:r>
            <a:r>
              <a:rPr lang="es-CL" dirty="0" err="1"/>
              <a:t>booktuber</a:t>
            </a:r>
            <a:r>
              <a:rPr lang="es-CL" dirty="0" smtClean="0"/>
              <a:t>”?</a:t>
            </a:r>
            <a:endParaRPr lang="es-CL" dirty="0"/>
          </a:p>
          <a:p>
            <a:r>
              <a:rPr lang="es-CL" dirty="0"/>
              <a:t>b. ¿Qué es un comentario?</a:t>
            </a:r>
          </a:p>
          <a:p>
            <a:r>
              <a:rPr lang="es-CL" dirty="0"/>
              <a:t>c. ¿Cuál es su finalidad?</a:t>
            </a:r>
          </a:p>
          <a:p>
            <a:r>
              <a:rPr lang="es-CL" dirty="0"/>
              <a:t>d. ¿Dónde se los puede encontrar</a:t>
            </a:r>
            <a:r>
              <a:rPr lang="es-CL" dirty="0" smtClean="0"/>
              <a:t>?</a:t>
            </a:r>
          </a:p>
          <a:p>
            <a:r>
              <a:rPr lang="es-CL" dirty="0" smtClean="0"/>
              <a:t>e. ¿Qué opinas de esta forma de conocer libros o películas?</a:t>
            </a:r>
          </a:p>
          <a:p>
            <a:r>
              <a:rPr lang="es-CL" dirty="0" smtClean="0"/>
              <a:t>f. Si tuvieras la oportunidad ¿de qué libro o película hablarías en tu canal ?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692696"/>
            <a:ext cx="1372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TEXTO N°2 </a:t>
            </a:r>
            <a:endParaRPr lang="es-CL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5004048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oogle Shape;178;p22" descr="Los Segundos del Lorca: ¡Trabajamos la Unidad 2 de Lengua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-99392"/>
            <a:ext cx="174041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801794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1341</Words>
  <Application>Microsoft Office PowerPoint</Application>
  <PresentationFormat>Presentación en pantalla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Forma de onda</vt:lpstr>
      <vt:lpstr>2_Tema de Office</vt:lpstr>
      <vt:lpstr>PLANIFICACIÓN  PARA EL AUTOAPRENDIZAJE SEMANA N°36 LENGUAJE Y COMUNICACIÓN  6 AÑO A DÍA: 04/12/2020 clase 2</vt:lpstr>
      <vt:lpstr>Presentación de PowerPoint</vt:lpstr>
      <vt:lpstr>Recomendaciones y reglas clases virtuales</vt:lpstr>
      <vt:lpstr>Presentación de PowerPoint</vt:lpstr>
      <vt:lpstr>Presentación de PowerPoint</vt:lpstr>
      <vt:lpstr>  CONCEPTOS CLAVES   </vt:lpstr>
      <vt:lpstr>Presentación de PowerPoint</vt:lpstr>
      <vt:lpstr>Leo y comprendo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6 AÑO A DÍA: 10/11/2020 clase 1</dc:title>
  <dc:creator>Estrella Letelier</dc:creator>
  <cp:lastModifiedBy>HP</cp:lastModifiedBy>
  <cp:revision>90</cp:revision>
  <dcterms:created xsi:type="dcterms:W3CDTF">2020-11-04T22:45:52Z</dcterms:created>
  <dcterms:modified xsi:type="dcterms:W3CDTF">2020-11-27T02:39:40Z</dcterms:modified>
</cp:coreProperties>
</file>