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98" r:id="rId3"/>
    <p:sldId id="342" r:id="rId4"/>
    <p:sldId id="295" r:id="rId5"/>
    <p:sldId id="317" r:id="rId6"/>
    <p:sldId id="318" r:id="rId7"/>
    <p:sldId id="305" r:id="rId8"/>
    <p:sldId id="337" r:id="rId9"/>
    <p:sldId id="309" r:id="rId10"/>
    <p:sldId id="343" r:id="rId11"/>
    <p:sldId id="344" r:id="rId12"/>
    <p:sldId id="345" r:id="rId13"/>
    <p:sldId id="329" r:id="rId14"/>
    <p:sldId id="340" r:id="rId15"/>
    <p:sldId id="297" r:id="rId1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477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B537C-D402-466D-8D59-2D0DD8A6FDC3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368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08-12-2020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80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08-12-2020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28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08-12-2020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20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08-12-2020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54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08-12-2020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61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08-12-2020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69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08-12-2020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848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08-12-2020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4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08-12-2020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091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08-12-2020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23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08-12-2020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7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08-12-2020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7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microsoft.com/office/2007/relationships/hdphoto" Target="../media/hdphoto1.wdp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124744"/>
            <a:ext cx="7772400" cy="2284164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br>
              <a:rPr lang="es-CL" sz="2800" b="1" dirty="0" smtClean="0"/>
            </a:br>
            <a:r>
              <a:rPr lang="es-CL" sz="2800" b="1" dirty="0" smtClean="0"/>
              <a:t>RETROALIMENTACIÓN</a:t>
            </a:r>
            <a:br>
              <a:rPr lang="es-CL" sz="2800" b="1" dirty="0" smtClean="0"/>
            </a:br>
            <a:r>
              <a:rPr lang="es-CL" sz="2800" b="1" dirty="0" smtClean="0"/>
              <a:t>CIENCIAS NATURALES 6° AÑO BÁSICO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</a:t>
            </a:r>
            <a:r>
              <a:rPr lang="es-CL" sz="2800" dirty="0" smtClean="0"/>
              <a:t>37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</a:t>
            </a:r>
            <a:r>
              <a:rPr lang="es-CL" sz="2800" dirty="0" smtClean="0"/>
              <a:t>11-12-2020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9512" y="116632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mtClean="0">
                <a:solidFill>
                  <a:srgbClr val="202124"/>
                </a:solidFill>
                <a:latin typeface="Google Sans"/>
              </a:rPr>
              <a:t>5. ¿Qué cambios de estado se evidencian en 1 y 2, respectivamente?</a:t>
            </a:r>
          </a:p>
          <a:p>
            <a:r>
              <a:rPr lang="es-ES" smtClean="0">
                <a:solidFill>
                  <a:srgbClr val="202124"/>
                </a:solidFill>
                <a:latin typeface="Google Sans"/>
              </a:rPr>
              <a:t>                                                                                        </a:t>
            </a:r>
            <a:r>
              <a:rPr lang="es-ES" smtClean="0">
                <a:solidFill>
                  <a:srgbClr val="202124"/>
                </a:solidFill>
                <a:latin typeface="Roboto"/>
              </a:rPr>
              <a:t>20 de 23 respuestas correctas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971600" y="578297"/>
            <a:ext cx="2491901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s-CL" dirty="0"/>
              <a:t>A. Fusión y vaporización.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77088" y="1236030"/>
            <a:ext cx="8859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Google Sans"/>
              </a:rPr>
              <a:t>6. Explica con tus palabras que características tienen los estados de la </a:t>
            </a:r>
            <a:r>
              <a:rPr lang="es-ES" dirty="0" smtClean="0">
                <a:latin typeface="Google Sans"/>
              </a:rPr>
              <a:t>materia</a:t>
            </a:r>
          </a:p>
          <a:p>
            <a:r>
              <a:rPr lang="es-ES" dirty="0">
                <a:latin typeface="Google Sans"/>
              </a:rPr>
              <a:t> </a:t>
            </a:r>
            <a:r>
              <a:rPr lang="es-ES" dirty="0" smtClean="0">
                <a:latin typeface="Google Sans"/>
              </a:rPr>
              <a:t>                                                                                        23 de 23 respuesta correctas</a:t>
            </a:r>
            <a:r>
              <a:rPr lang="es-ES" baseline="-25000" dirty="0" smtClean="0">
                <a:latin typeface="Google Sans"/>
              </a:rPr>
              <a:t>*</a:t>
            </a:r>
            <a:endParaRPr lang="es-CL" dirty="0">
              <a:latin typeface="Google Sans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77582" y="2032262"/>
            <a:ext cx="8858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202124"/>
                </a:solidFill>
                <a:latin typeface="Google Sans"/>
              </a:rPr>
              <a:t>7. Qué cambio de estado experimenta un helado al derretirse</a:t>
            </a:r>
            <a:r>
              <a:rPr lang="es-ES" dirty="0" smtClean="0">
                <a:solidFill>
                  <a:srgbClr val="202124"/>
                </a:solidFill>
                <a:latin typeface="Google Sans"/>
              </a:rPr>
              <a:t>?</a:t>
            </a:r>
          </a:p>
          <a:p>
            <a:r>
              <a:rPr lang="es-ES" dirty="0">
                <a:solidFill>
                  <a:srgbClr val="202124"/>
                </a:solidFill>
                <a:latin typeface="Google Sans"/>
              </a:rPr>
              <a:t> </a:t>
            </a:r>
            <a:r>
              <a:rPr lang="es-ES" dirty="0" smtClean="0">
                <a:solidFill>
                  <a:srgbClr val="202124"/>
                </a:solidFill>
                <a:latin typeface="Google Sans"/>
              </a:rPr>
              <a:t>                                                                                       </a:t>
            </a:r>
            <a:r>
              <a:rPr lang="es-ES" dirty="0" smtClean="0">
                <a:solidFill>
                  <a:srgbClr val="202124"/>
                </a:solidFill>
                <a:latin typeface="Roboto"/>
              </a:rPr>
              <a:t>18 </a:t>
            </a:r>
            <a:r>
              <a:rPr lang="es-ES" dirty="0">
                <a:solidFill>
                  <a:srgbClr val="202124"/>
                </a:solidFill>
                <a:latin typeface="Roboto"/>
              </a:rPr>
              <a:t>de 23 respuestas correctas</a:t>
            </a:r>
            <a:endParaRPr lang="es-CL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501" y="2355427"/>
            <a:ext cx="1345332" cy="1345332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77087" y="3700759"/>
            <a:ext cx="8859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Google Sans"/>
              </a:rPr>
              <a:t>8. ¿En cuál de las siguientes situaciones es posible evidenciar la condensación</a:t>
            </a:r>
            <a:r>
              <a:rPr lang="es-ES" dirty="0" smtClean="0">
                <a:solidFill>
                  <a:srgbClr val="FF0000"/>
                </a:solidFill>
                <a:latin typeface="Google Sans"/>
              </a:rPr>
              <a:t>?</a:t>
            </a:r>
          </a:p>
          <a:p>
            <a:r>
              <a:rPr lang="es-ES" dirty="0">
                <a:solidFill>
                  <a:srgbClr val="FF0000"/>
                </a:solidFill>
                <a:latin typeface="Google Sans"/>
              </a:rPr>
              <a:t> </a:t>
            </a:r>
            <a:r>
              <a:rPr lang="es-ES" dirty="0" smtClean="0">
                <a:solidFill>
                  <a:srgbClr val="FF0000"/>
                </a:solidFill>
                <a:latin typeface="Google Sans"/>
              </a:rPr>
              <a:t>                                                                                       15 </a:t>
            </a:r>
            <a:r>
              <a:rPr lang="es-ES" dirty="0" smtClean="0">
                <a:solidFill>
                  <a:srgbClr val="FF0000"/>
                </a:solidFill>
                <a:latin typeface="Roboto"/>
              </a:rPr>
              <a:t>de </a:t>
            </a:r>
            <a:r>
              <a:rPr lang="es-ES" dirty="0">
                <a:solidFill>
                  <a:srgbClr val="FF0000"/>
                </a:solidFill>
                <a:latin typeface="Roboto"/>
              </a:rPr>
              <a:t>23 respuestas correctas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92240" y="4780493"/>
            <a:ext cx="88442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FF0000"/>
                </a:solidFill>
                <a:latin typeface="Google Sans"/>
              </a:rPr>
              <a:t>9. Cuando el agua de una tetera llega a su punto de ebullición y se empañan los vidrios </a:t>
            </a:r>
            <a:r>
              <a:rPr lang="es-ES" dirty="0" smtClean="0">
                <a:solidFill>
                  <a:srgbClr val="FF0000"/>
                </a:solidFill>
                <a:latin typeface="Google Sans"/>
              </a:rPr>
              <a:t>de la </a:t>
            </a:r>
            <a:r>
              <a:rPr lang="es-ES" dirty="0">
                <a:solidFill>
                  <a:srgbClr val="FF0000"/>
                </a:solidFill>
                <a:latin typeface="Google Sans"/>
              </a:rPr>
              <a:t>cocina, ¿Qué cambio de estado del agua se evidencia en los vidrios de la cocina</a:t>
            </a:r>
            <a:r>
              <a:rPr lang="es-ES" dirty="0" smtClean="0">
                <a:solidFill>
                  <a:srgbClr val="FF0000"/>
                </a:solidFill>
                <a:latin typeface="Google Sans"/>
              </a:rPr>
              <a:t>?					 10</a:t>
            </a:r>
            <a:r>
              <a:rPr lang="es-ES" dirty="0" smtClean="0">
                <a:solidFill>
                  <a:srgbClr val="FF0000"/>
                </a:solidFill>
                <a:latin typeface="Roboto"/>
              </a:rPr>
              <a:t> </a:t>
            </a:r>
            <a:r>
              <a:rPr lang="es-ES" dirty="0">
                <a:solidFill>
                  <a:srgbClr val="FF0000"/>
                </a:solidFill>
                <a:latin typeface="Roboto"/>
              </a:rPr>
              <a:t>de 23 respuestas correctas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899592" y="2820344"/>
            <a:ext cx="1101327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s-CL" dirty="0"/>
              <a:t>A. Fusión.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872918" y="4246284"/>
            <a:ext cx="2928366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s-ES" dirty="0"/>
              <a:t>D. La formación de las nubes.</a:t>
            </a:r>
            <a:endParaRPr lang="es-CL" dirty="0"/>
          </a:p>
        </p:txBody>
      </p:sp>
      <p:sp>
        <p:nvSpPr>
          <p:cNvPr id="13" name="Rectángulo 12"/>
          <p:cNvSpPr/>
          <p:nvPr/>
        </p:nvSpPr>
        <p:spPr>
          <a:xfrm>
            <a:off x="872918" y="5811555"/>
            <a:ext cx="1753429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s-CL" dirty="0"/>
              <a:t>D. Condensación</a:t>
            </a:r>
          </a:p>
        </p:txBody>
      </p:sp>
    </p:spTree>
    <p:extLst>
      <p:ext uri="{BB962C8B-B14F-4D97-AF65-F5344CB8AC3E}">
        <p14:creationId xmlns:p14="http://schemas.microsoft.com/office/powerpoint/2010/main" val="3862415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1763688" y="116632"/>
            <a:ext cx="5296285" cy="810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dirty="0" smtClean="0">
                <a:solidFill>
                  <a:sysClr val="windowText" lastClr="000000"/>
                </a:solidFill>
              </a:rPr>
              <a:t>Desarrollo de la clase</a:t>
            </a:r>
            <a:endParaRPr lang="es-MX" dirty="0">
              <a:solidFill>
                <a:sysClr val="windowText" lastClr="0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391" y="103673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ángulo redondeado 5"/>
          <p:cNvSpPr/>
          <p:nvPr/>
        </p:nvSpPr>
        <p:spPr>
          <a:xfrm>
            <a:off x="811430" y="1340768"/>
            <a:ext cx="7200800" cy="144016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</a:rPr>
              <a:t>Los cambios de estado de la materia que están a nuestro alrededor nos ayudan a reconocer porque suceden. </a:t>
            </a: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7" name="Flecha abajo 6"/>
          <p:cNvSpPr/>
          <p:nvPr/>
        </p:nvSpPr>
        <p:spPr>
          <a:xfrm>
            <a:off x="3563888" y="2996952"/>
            <a:ext cx="1080120" cy="936104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redondeado 7"/>
          <p:cNvSpPr/>
          <p:nvPr/>
        </p:nvSpPr>
        <p:spPr>
          <a:xfrm>
            <a:off x="811430" y="4581128"/>
            <a:ext cx="7000930" cy="1800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Apoyemos nuestro aprendizaje utilizando el libro del estudiante en las páginas 122 y 123… Al leer las características de cada uno de ellos podrás identificar el nombre de cada uno de ellos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080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/>
          <p:cNvSpPr/>
          <p:nvPr/>
        </p:nvSpPr>
        <p:spPr>
          <a:xfrm>
            <a:off x="1369795" y="268413"/>
            <a:ext cx="93610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123</a:t>
            </a:r>
            <a:endParaRPr lang="es-CL" sz="2400" dirty="0"/>
          </a:p>
        </p:txBody>
      </p:sp>
      <p:pic>
        <p:nvPicPr>
          <p:cNvPr id="11" name="Picture 2" descr="▷ Libros: Imágenes Animadas, Gifs y Animaciones ¡100% GRATIS!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0" y="68181"/>
            <a:ext cx="1049118" cy="126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168" y="23218"/>
            <a:ext cx="6448438" cy="6637695"/>
          </a:xfrm>
          <a:prstGeom prst="rect">
            <a:avLst/>
          </a:prstGeom>
        </p:spPr>
      </p:pic>
      <p:sp>
        <p:nvSpPr>
          <p:cNvPr id="3" name="Flecha derecha 2"/>
          <p:cNvSpPr/>
          <p:nvPr/>
        </p:nvSpPr>
        <p:spPr>
          <a:xfrm rot="10800000">
            <a:off x="2051720" y="5733256"/>
            <a:ext cx="41764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Rectángulo redondeado 3"/>
          <p:cNvSpPr/>
          <p:nvPr/>
        </p:nvSpPr>
        <p:spPr>
          <a:xfrm>
            <a:off x="70800" y="5445223"/>
            <a:ext cx="2124936" cy="12156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Formación de nubes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La tetera hirviendo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02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▷ Libros: Imágenes Animadas, Gifs y Animaciones ¡100% GRATIS!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049118" cy="126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ipse 5"/>
          <p:cNvSpPr/>
          <p:nvPr/>
        </p:nvSpPr>
        <p:spPr>
          <a:xfrm>
            <a:off x="6660232" y="54868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prstClr val="white"/>
                </a:solidFill>
              </a:rPr>
              <a:t>122</a:t>
            </a:r>
            <a:endParaRPr lang="es-CL" dirty="0">
              <a:solidFill>
                <a:prstClr val="white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41836"/>
            <a:ext cx="5547504" cy="6816164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323528" y="2348880"/>
            <a:ext cx="41044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4427984" y="2636912"/>
            <a:ext cx="2016224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redondeado 8"/>
          <p:cNvSpPr/>
          <p:nvPr/>
        </p:nvSpPr>
        <p:spPr>
          <a:xfrm>
            <a:off x="6444208" y="2852936"/>
            <a:ext cx="2592288" cy="194421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Analiza y responde:</a:t>
            </a:r>
          </a:p>
          <a:p>
            <a:pPr algn="ctr"/>
            <a:r>
              <a:rPr lang="es-ES" dirty="0" smtClean="0">
                <a:solidFill>
                  <a:srgbClr val="FF0000"/>
                </a:solidFill>
              </a:rPr>
              <a:t>¿Qué cambios se producen por absorción?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1" name="Flecha derecha 10"/>
          <p:cNvSpPr/>
          <p:nvPr/>
        </p:nvSpPr>
        <p:spPr>
          <a:xfrm>
            <a:off x="2411760" y="6309320"/>
            <a:ext cx="42484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ángulo 11"/>
          <p:cNvSpPr/>
          <p:nvPr/>
        </p:nvSpPr>
        <p:spPr>
          <a:xfrm>
            <a:off x="6660232" y="6093296"/>
            <a:ext cx="23762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Helado derritiéndose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0325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343397" y="118486"/>
            <a:ext cx="4608512" cy="16240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RETROALIMENTACIÓN </a:t>
            </a:r>
          </a:p>
          <a:p>
            <a:pPr algn="ctr"/>
            <a:r>
              <a:rPr lang="es-CL" sz="2000" b="1" dirty="0" smtClean="0"/>
              <a:t>EVALUACIÓN FORMATIVA </a:t>
            </a:r>
            <a:r>
              <a:rPr lang="es-CL" sz="2000" b="1" dirty="0" smtClean="0"/>
              <a:t>OA13: </a:t>
            </a:r>
            <a:r>
              <a:rPr lang="es-CL" sz="2000" b="1" dirty="0" smtClean="0"/>
              <a:t>IE2</a:t>
            </a:r>
          </a:p>
          <a:p>
            <a:pPr algn="ctr"/>
            <a:r>
              <a:rPr lang="es-CL" sz="2000" b="1" dirty="0" smtClean="0"/>
              <a:t>ASIGNATURA: CIENCIAS NATURALES </a:t>
            </a:r>
            <a:r>
              <a:rPr lang="es-CL" sz="2000" b="1" dirty="0" smtClean="0"/>
              <a:t>6°</a:t>
            </a:r>
            <a:endParaRPr lang="es-CL" sz="2000" b="1" dirty="0" smtClean="0"/>
          </a:p>
          <a:p>
            <a:pPr algn="ctr"/>
            <a:r>
              <a:rPr lang="es-CL" sz="2000" b="1" dirty="0" smtClean="0"/>
              <a:t>SEMANA </a:t>
            </a:r>
            <a:r>
              <a:rPr lang="es-CL" sz="2000" b="1" dirty="0" smtClean="0"/>
              <a:t>37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382634" y="1817885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sp>
        <p:nvSpPr>
          <p:cNvPr id="8" name="4 Rectángulo redondeado"/>
          <p:cNvSpPr/>
          <p:nvPr/>
        </p:nvSpPr>
        <p:spPr>
          <a:xfrm>
            <a:off x="3769125" y="5896127"/>
            <a:ext cx="5274989" cy="96187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las respuestas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</a:t>
            </a:r>
            <a:r>
              <a:rPr lang="es-CL" b="1" dirty="0" smtClean="0"/>
              <a:t>adelina.elgueta@colegio-jeanpiaget.cl</a:t>
            </a:r>
          </a:p>
          <a:p>
            <a:pPr algn="ctr"/>
            <a:r>
              <a:rPr lang="es-CL" dirty="0" smtClean="0"/>
              <a:t>Celular</a:t>
            </a:r>
            <a:r>
              <a:rPr lang="es-CL" dirty="0"/>
              <a:t>:  </a:t>
            </a:r>
            <a:r>
              <a:rPr lang="es-CL" b="1" dirty="0"/>
              <a:t>+56933639868</a:t>
            </a:r>
            <a:endParaRPr lang="es-CL" b="1" dirty="0" smtClean="0"/>
          </a:p>
        </p:txBody>
      </p:sp>
      <p:pic>
        <p:nvPicPr>
          <p:cNvPr id="10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623" y="494381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131410" y="5092371"/>
            <a:ext cx="1076475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Online </a:t>
            </a:r>
            <a:endParaRPr lang="es-CL" dirty="0"/>
          </a:p>
        </p:txBody>
      </p:sp>
      <p:sp>
        <p:nvSpPr>
          <p:cNvPr id="13" name="Flecha abajo 12"/>
          <p:cNvSpPr/>
          <p:nvPr/>
        </p:nvSpPr>
        <p:spPr>
          <a:xfrm>
            <a:off x="1547664" y="5805264"/>
            <a:ext cx="309928" cy="4366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10"/>
          <p:cNvSpPr/>
          <p:nvPr/>
        </p:nvSpPr>
        <p:spPr>
          <a:xfrm>
            <a:off x="153914" y="2545795"/>
            <a:ext cx="79178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 smtClean="0"/>
              <a:t>1. </a:t>
            </a:r>
            <a:r>
              <a:rPr lang="es-ES" sz="1200" b="1" dirty="0"/>
              <a:t>¿En cuál de las siguientes situaciones es posible evidenciar la condensación</a:t>
            </a:r>
            <a:r>
              <a:rPr lang="es-ES" sz="1200" b="1" dirty="0" smtClean="0"/>
              <a:t>?</a:t>
            </a:r>
          </a:p>
          <a:p>
            <a:pPr marL="342900" indent="-342900">
              <a:buAutoNum type="alphaUcPeriod"/>
            </a:pPr>
            <a:r>
              <a:rPr lang="es-ES" sz="1200" dirty="0" smtClean="0"/>
              <a:t>La </a:t>
            </a:r>
            <a:r>
              <a:rPr lang="es-ES" sz="1200" dirty="0"/>
              <a:t>erupción de un volcán</a:t>
            </a:r>
            <a:r>
              <a:rPr lang="es-ES" sz="1200" dirty="0" smtClean="0"/>
              <a:t>.</a:t>
            </a:r>
          </a:p>
          <a:p>
            <a:pPr marL="342900" indent="-342900">
              <a:buAutoNum type="alphaUcPeriod"/>
            </a:pPr>
            <a:r>
              <a:rPr lang="es-ES" sz="1200" dirty="0" smtClean="0"/>
              <a:t>El </a:t>
            </a:r>
            <a:r>
              <a:rPr lang="es-ES" sz="1200" dirty="0"/>
              <a:t>deshielo de un iceberg</a:t>
            </a:r>
            <a:r>
              <a:rPr lang="es-ES" sz="1200" dirty="0" smtClean="0"/>
              <a:t>.</a:t>
            </a:r>
          </a:p>
          <a:p>
            <a:pPr marL="342900" indent="-342900">
              <a:buAutoNum type="alphaUcPeriod"/>
            </a:pPr>
            <a:r>
              <a:rPr lang="es-ES" sz="1200" dirty="0" smtClean="0"/>
              <a:t>La </a:t>
            </a:r>
            <a:r>
              <a:rPr lang="es-ES" sz="1200" dirty="0"/>
              <a:t>formación de escarcha</a:t>
            </a:r>
            <a:r>
              <a:rPr lang="es-ES" sz="1200" dirty="0" smtClean="0"/>
              <a:t>.</a:t>
            </a:r>
          </a:p>
          <a:p>
            <a:pPr marL="342900" indent="-342900">
              <a:buAutoNum type="alphaUcPeriod"/>
            </a:pPr>
            <a:r>
              <a:rPr lang="es-ES" sz="1200" dirty="0" smtClean="0"/>
              <a:t>La formación de nubes</a:t>
            </a:r>
          </a:p>
          <a:p>
            <a:pPr marL="342900" indent="-342900">
              <a:buAutoNum type="alphaUcPeriod"/>
            </a:pPr>
            <a:endParaRPr lang="es-ES" sz="1200" dirty="0"/>
          </a:p>
          <a:p>
            <a:pPr algn="just"/>
            <a:r>
              <a:rPr lang="es-ES" sz="1200" b="1" dirty="0"/>
              <a:t>2. </a:t>
            </a:r>
            <a:r>
              <a:rPr lang="es-ES" sz="1200" b="1" dirty="0" smtClean="0"/>
              <a:t>Cuando </a:t>
            </a:r>
            <a:r>
              <a:rPr lang="es-ES" sz="1200" b="1" dirty="0"/>
              <a:t>el agua de una tetera llega a su punto de ebullición y se empañan los vidrios dela cocina, ¿Qué cambio de estado del agua se evidencia en los vidrios de la cocina</a:t>
            </a:r>
            <a:r>
              <a:rPr lang="es-ES" sz="1200" b="1" dirty="0" smtClean="0"/>
              <a:t>?</a:t>
            </a:r>
          </a:p>
          <a:p>
            <a:pPr marL="228600" indent="-228600">
              <a:buAutoNum type="alphaUcPeriod"/>
            </a:pPr>
            <a:r>
              <a:rPr lang="es-CL" sz="1200" dirty="0" smtClean="0"/>
              <a:t>Fusión.</a:t>
            </a:r>
          </a:p>
          <a:p>
            <a:pPr marL="228600" indent="-228600">
              <a:buAutoNum type="alphaUcPeriod"/>
            </a:pPr>
            <a:r>
              <a:rPr lang="es-ES" sz="1200" dirty="0" smtClean="0"/>
              <a:t>Vaporización</a:t>
            </a:r>
          </a:p>
          <a:p>
            <a:pPr marL="228600" indent="-228600">
              <a:buAutoNum type="alphaUcPeriod"/>
            </a:pPr>
            <a:r>
              <a:rPr lang="es-ES" sz="1200" dirty="0" smtClean="0"/>
              <a:t>Solidificación</a:t>
            </a:r>
          </a:p>
          <a:p>
            <a:pPr marL="228600" indent="-228600">
              <a:buAutoNum type="alphaUcPeriod"/>
            </a:pPr>
            <a:r>
              <a:rPr lang="es-ES" sz="1200" dirty="0" smtClean="0"/>
              <a:t>Condensación </a:t>
            </a:r>
            <a:endParaRPr lang="es-CL" sz="1200" dirty="0"/>
          </a:p>
        </p:txBody>
      </p:sp>
      <p:sp>
        <p:nvSpPr>
          <p:cNvPr id="12" name="Rectángulo 11"/>
          <p:cNvSpPr/>
          <p:nvPr/>
        </p:nvSpPr>
        <p:spPr>
          <a:xfrm>
            <a:off x="18675" y="6269103"/>
            <a:ext cx="3750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solidFill>
                  <a:srgbClr val="C00000"/>
                </a:solidFill>
              </a:rPr>
              <a:t>https://forms.gle/y41xfQ7rbqJDhHi97</a:t>
            </a:r>
          </a:p>
        </p:txBody>
      </p:sp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135442"/>
              </p:ext>
            </p:extLst>
          </p:nvPr>
        </p:nvGraphicFramePr>
        <p:xfrm>
          <a:off x="493566" y="980728"/>
          <a:ext cx="8136904" cy="4306994"/>
        </p:xfrm>
        <a:graphic>
          <a:graphicData uri="http://schemas.openxmlformats.org/drawingml/2006/table">
            <a:tbl>
              <a:tblPr firstRow="1" firstCol="1" bandRow="1"/>
              <a:tblGrid>
                <a:gridCol w="2448272"/>
                <a:gridCol w="5688632"/>
              </a:tblGrid>
              <a:tr h="461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ASIGNATURA /CURSO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Ciencias Naturales / 6° Año Básico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7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NOMBRE DEL </a:t>
                      </a:r>
                      <a:r>
                        <a:rPr lang="es-ES_tradnl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PROFESOR/A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Adelina Elgueta</a:t>
                      </a:r>
                      <a:r>
                        <a:rPr lang="es-CL" sz="14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Cornejo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9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APRENDIZAJE </a:t>
                      </a:r>
                      <a:r>
                        <a:rPr lang="es-ES_tradnl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PRIORIZACIÓN NIVEL 1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OA 13 Demostrar, mediante la investigación experimental, los cambios de estado de la materia, como fusión, evaporación, ebullición, condensación, solidificación y sublimación.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82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INDICADORES DE EVALUACIÓN PARA OA</a:t>
                      </a:r>
                      <a:endParaRPr lang="es-C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IE2: Dan ejemplos de cambios de estado en su entorno.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IE3: Explican los cambios de estado de la materia a nivel particulado.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9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CONTENIDO /HABILIDADES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Cambios de estado</a:t>
                      </a:r>
                      <a:r>
                        <a:rPr lang="es-ES_tradnl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materia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Habilidades: Distinguir</a:t>
                      </a:r>
                      <a:r>
                        <a:rPr lang="es-ES_tradnl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Explicar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1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LA CLASE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Retroalimentar contenidos de evaluación formativa relacionados con IE2</a:t>
                      </a: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Dan ejemplos de cambios de estado en su entorno</a:t>
                      </a: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ES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59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evaluará a través </a:t>
                      </a: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lang="es-ES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Ticket de Salida</a:t>
                      </a: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IE2: Dan ejemplos de cambios de estado en su entorno</a:t>
                      </a:r>
                      <a:endParaRPr lang="es-ES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218567" cy="105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624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65983"/>
            <a:ext cx="8229600" cy="922114"/>
          </a:xfrm>
        </p:spPr>
        <p:txBody>
          <a:bodyPr/>
          <a:lstStyle/>
          <a:p>
            <a:r>
              <a:rPr lang="es-CL" dirty="0" smtClean="0">
                <a:latin typeface="Brush Script MT" panose="03060802040406070304" pitchFamily="66" charset="0"/>
              </a:rPr>
              <a:t>Reglas clases virtuales</a:t>
            </a:r>
            <a:endParaRPr lang="es-CL" dirty="0">
              <a:latin typeface="Brush Script MT" panose="03060802040406070304" pitchFamily="66" charset="0"/>
            </a:endParaRPr>
          </a:p>
        </p:txBody>
      </p:sp>
      <p:sp>
        <p:nvSpPr>
          <p:cNvPr id="6" name="Marcador de contenido 2"/>
          <p:cNvSpPr txBox="1">
            <a:spLocks noGrp="1"/>
          </p:cNvSpPr>
          <p:nvPr>
            <p:ph idx="1"/>
          </p:nvPr>
        </p:nvSpPr>
        <p:spPr>
          <a:xfrm>
            <a:off x="251520" y="1052736"/>
            <a:ext cx="8640960" cy="5661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Cuando inicies sesión debes mantener la cámara encendida.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Debes mantener el micrófono apagado y sólo activarlo cuando respondas a la lista, te hagan alguna pregunta o tengas alguna duda.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Preséntate con vestimenta adecuada para la clase.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El chat es sólo para escribir alguna pregunta o duda que tengas.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No consumas alimentos mientras estés en clases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El apoderado o adulto puede estar a su lado. Pero no debe interrumpir las clases. </a:t>
            </a:r>
            <a:endParaRPr kumimoji="0" lang="es-MX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ootlight MT Light" panose="0204060206030A020304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10852"/>
            <a:ext cx="8229600" cy="1143000"/>
          </a:xfrm>
        </p:spPr>
        <p:txBody>
          <a:bodyPr/>
          <a:lstStyle/>
          <a:p>
            <a:r>
              <a:rPr lang="es-CL" dirty="0" smtClean="0"/>
              <a:t>Importante:</a:t>
            </a:r>
            <a:endParaRPr lang="es-CL" dirty="0"/>
          </a:p>
        </p:txBody>
      </p:sp>
      <p:pic>
        <p:nvPicPr>
          <p:cNvPr id="4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076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de flecha a la izquierda"/>
          <p:cNvSpPr/>
          <p:nvPr/>
        </p:nvSpPr>
        <p:spPr>
          <a:xfrm>
            <a:off x="3607174" y="969177"/>
            <a:ext cx="5429321" cy="1019663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la animación de un lápiz, significa que debes </a:t>
            </a:r>
            <a:r>
              <a:rPr lang="es-CL" b="1" dirty="0">
                <a:solidFill>
                  <a:prstClr val="black"/>
                </a:solidFill>
              </a:rPr>
              <a:t>escribir en tu cuaderno</a:t>
            </a:r>
          </a:p>
        </p:txBody>
      </p:sp>
      <p:pic>
        <p:nvPicPr>
          <p:cNvPr id="6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1" y="151372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Llamada de flecha a la izquierda"/>
          <p:cNvSpPr/>
          <p:nvPr/>
        </p:nvSpPr>
        <p:spPr>
          <a:xfrm>
            <a:off x="2329287" y="2193993"/>
            <a:ext cx="6660232" cy="119346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una cámara fotográfica, significa que debes mandar </a:t>
            </a:r>
            <a:r>
              <a:rPr lang="es-CL" b="1" dirty="0">
                <a:solidFill>
                  <a:prstClr val="black"/>
                </a:solidFill>
              </a:rPr>
              <a:t>reporte sólo de esa actividad (una foto de la actividad)</a:t>
            </a:r>
          </a:p>
        </p:txBody>
      </p:sp>
      <p:pic>
        <p:nvPicPr>
          <p:cNvPr id="10242" name="Picture 2" descr="▷ Libros: Imágenes Animadas, Gifs y Animaciones ¡100% GRATIS!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828" y="3258855"/>
            <a:ext cx="160020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Llamada de flecha a la izquierda"/>
          <p:cNvSpPr/>
          <p:nvPr/>
        </p:nvSpPr>
        <p:spPr>
          <a:xfrm>
            <a:off x="4180027" y="3577363"/>
            <a:ext cx="4809491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libro, significa que debes </a:t>
            </a:r>
            <a:r>
              <a:rPr lang="es-CL" b="1" dirty="0">
                <a:solidFill>
                  <a:prstClr val="black"/>
                </a:solidFill>
              </a:rPr>
              <a:t>trabajar en tu libro de </a:t>
            </a:r>
            <a:r>
              <a:rPr lang="es-CL" b="1" dirty="0" smtClean="0">
                <a:solidFill>
                  <a:prstClr val="black"/>
                </a:solidFill>
              </a:rPr>
              <a:t>Ciencias Naturales </a:t>
            </a:r>
            <a:endParaRPr lang="es-CL" b="1" dirty="0">
              <a:solidFill>
                <a:prstClr val="black"/>
              </a:solidFill>
            </a:endParaRPr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07" y="4223261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flecha a la izquierda"/>
          <p:cNvSpPr/>
          <p:nvPr/>
        </p:nvSpPr>
        <p:spPr>
          <a:xfrm>
            <a:off x="2195736" y="5187667"/>
            <a:ext cx="6793782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signo de pregunta, significa que debes </a:t>
            </a:r>
            <a:r>
              <a:rPr lang="es-CL" b="1" dirty="0">
                <a:solidFill>
                  <a:prstClr val="black"/>
                </a:solidFill>
              </a:rPr>
              <a:t>pensar y analizar, sin escribir en tu cuaderno. Responder de forma oral.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72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95878" y="404664"/>
            <a:ext cx="7344816" cy="7920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solidFill>
                  <a:srgbClr val="4F81BD">
                    <a:lumMod val="50000"/>
                  </a:srgbClr>
                </a:solidFill>
              </a:rPr>
              <a:t>Objetivo de la clase: </a:t>
            </a:r>
          </a:p>
        </p:txBody>
      </p:sp>
      <p:sp>
        <p:nvSpPr>
          <p:cNvPr id="5" name="Elipse 4"/>
          <p:cNvSpPr/>
          <p:nvPr/>
        </p:nvSpPr>
        <p:spPr>
          <a:xfrm>
            <a:off x="695878" y="2132856"/>
            <a:ext cx="7344816" cy="216024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Retroalimentar contenidos de evaluación formativa relacionados con IE2: Dan ejemplos de cambios de estado en su entorno.</a:t>
            </a:r>
            <a:endParaRPr lang="es-ES" sz="20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1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RESULTADOS AL </a:t>
            </a:r>
            <a:r>
              <a:rPr lang="es-CL" dirty="0" smtClean="0"/>
              <a:t>07-12-2020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Evaluados </a:t>
            </a:r>
            <a:r>
              <a:rPr lang="es-CL" dirty="0" smtClean="0"/>
              <a:t>23 </a:t>
            </a:r>
            <a:r>
              <a:rPr lang="es-CL" dirty="0" smtClean="0"/>
              <a:t>estudiantes</a:t>
            </a:r>
            <a:endParaRPr lang="es-CL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644638"/>
              </p:ext>
            </p:extLst>
          </p:nvPr>
        </p:nvGraphicFramePr>
        <p:xfrm>
          <a:off x="1331640" y="1988840"/>
          <a:ext cx="633670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311"/>
                <a:gridCol w="2937993"/>
                <a:gridCol w="20203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NIVE</a:t>
                      </a:r>
                      <a:r>
                        <a:rPr lang="es-CL" b="1" baseline="0" dirty="0" smtClean="0">
                          <a:latin typeface="Arial Black" panose="020B0A04020102020204" pitchFamily="34" charset="0"/>
                        </a:rPr>
                        <a:t>L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CANTIDAD ALUMNOS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%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L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latin typeface="Arial Black" panose="020B0A04020102020204" pitchFamily="34" charset="0"/>
                        </a:rPr>
                        <a:t>15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65%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ML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latin typeface="Arial Black" panose="020B0A04020102020204" pitchFamily="34" charset="0"/>
                        </a:rPr>
                        <a:t>6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26%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PL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latin typeface="Arial Black" panose="020B0A04020102020204" pitchFamily="34" charset="0"/>
                        </a:rPr>
                        <a:t>2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Black" panose="020B0A04020102020204" pitchFamily="34" charset="0"/>
                        </a:rPr>
                        <a:t>9%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1115616" y="4293096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i="1" dirty="0" smtClean="0"/>
              <a:t>Contenidos más bajos</a:t>
            </a:r>
            <a:r>
              <a:rPr lang="es-CL" b="1" i="1" dirty="0" smtClean="0"/>
              <a:t>:</a:t>
            </a:r>
          </a:p>
          <a:p>
            <a:endParaRPr lang="es-CL" b="1" i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CL" b="1" i="1" dirty="0" smtClean="0"/>
              <a:t>Partículas de un sólido</a:t>
            </a:r>
          </a:p>
          <a:p>
            <a:endParaRPr lang="es-CL" b="1" i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CL" b="1" i="1" dirty="0" smtClean="0"/>
              <a:t> Cambios de estado en nuestro entorno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CL" b="1" i="1" dirty="0" smtClean="0"/>
          </a:p>
        </p:txBody>
      </p:sp>
      <p:sp>
        <p:nvSpPr>
          <p:cNvPr id="3" name="Rectángulo redondeado 2"/>
          <p:cNvSpPr/>
          <p:nvPr/>
        </p:nvSpPr>
        <p:spPr>
          <a:xfrm>
            <a:off x="7956376" y="2348880"/>
            <a:ext cx="6687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80%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107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0" y="8542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4792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135" y="3755080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827584" y="2348880"/>
            <a:ext cx="6840760" cy="172819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rgbClr val="FF0000"/>
                </a:solidFill>
              </a:rPr>
              <a:t>Nombra al menos 3 cambios de estados de la materia</a:t>
            </a:r>
            <a:endParaRPr lang="es-C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980729"/>
            <a:ext cx="8229600" cy="230425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s-CL" dirty="0" smtClean="0"/>
              <a:t>A continuación, analizaremos las preguntas de la evaluación formativa realizada la semana anterior, dando énfasis a aquellas</a:t>
            </a:r>
            <a:r>
              <a:rPr lang="es-ES" dirty="0" smtClean="0"/>
              <a:t> </a:t>
            </a:r>
            <a:r>
              <a:rPr lang="es-ES" dirty="0"/>
              <a:t>preguntas con resultados </a:t>
            </a:r>
            <a:r>
              <a:rPr lang="es-ES" dirty="0" smtClean="0"/>
              <a:t>más descendidos.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8514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51520" y="116632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202124"/>
                </a:solidFill>
                <a:latin typeface="Google Sans"/>
              </a:rPr>
              <a:t>1. Según el modelo corpuscular, ¿Cuáles son las características de las partículas de la materia</a:t>
            </a:r>
            <a:r>
              <a:rPr lang="es-ES" dirty="0" smtClean="0">
                <a:solidFill>
                  <a:srgbClr val="202124"/>
                </a:solidFill>
                <a:latin typeface="Google Sans"/>
              </a:rPr>
              <a:t>?					19</a:t>
            </a:r>
            <a:r>
              <a:rPr lang="es-ES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es-ES" dirty="0">
                <a:solidFill>
                  <a:srgbClr val="202124"/>
                </a:solidFill>
                <a:latin typeface="Roboto"/>
              </a:rPr>
              <a:t>de 23 respuestas correctas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251520" y="1711841"/>
            <a:ext cx="8820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FF0000"/>
                </a:solidFill>
                <a:latin typeface="Google Sans"/>
              </a:rPr>
              <a:t>2. ¿Cuál de las siguientes características se relaciona con las partículas de una sustancia en estado sólido</a:t>
            </a:r>
            <a:r>
              <a:rPr lang="es-ES" dirty="0" smtClean="0">
                <a:solidFill>
                  <a:srgbClr val="FF0000"/>
                </a:solidFill>
                <a:latin typeface="Google Sans"/>
              </a:rPr>
              <a:t>?		               15</a:t>
            </a:r>
            <a:r>
              <a:rPr lang="es-ES" dirty="0" smtClean="0">
                <a:solidFill>
                  <a:srgbClr val="FF0000"/>
                </a:solidFill>
                <a:latin typeface="Roboto"/>
              </a:rPr>
              <a:t> </a:t>
            </a:r>
            <a:r>
              <a:rPr lang="es-ES" dirty="0">
                <a:solidFill>
                  <a:srgbClr val="FF0000"/>
                </a:solidFill>
                <a:latin typeface="Roboto"/>
              </a:rPr>
              <a:t>de 23 respuestas correctas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043608" y="1052736"/>
            <a:ext cx="7128792" cy="369332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r>
              <a:rPr lang="es-ES" dirty="0"/>
              <a:t>D. Las partículas de la materia están unidas por fuerzas de atracción.</a:t>
            </a:r>
            <a:endParaRPr lang="es-CL" dirty="0"/>
          </a:p>
        </p:txBody>
      </p:sp>
      <p:sp>
        <p:nvSpPr>
          <p:cNvPr id="7" name="Rectángulo 6"/>
          <p:cNvSpPr/>
          <p:nvPr/>
        </p:nvSpPr>
        <p:spPr>
          <a:xfrm>
            <a:off x="1043608" y="2395227"/>
            <a:ext cx="72008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r>
              <a:rPr lang="es-ES" dirty="0"/>
              <a:t>C. Sus partículas solo vibran o rotan en sus posiciones.</a:t>
            </a:r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251520" y="2996952"/>
            <a:ext cx="8820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202124"/>
                </a:solidFill>
                <a:latin typeface="Google Sans"/>
              </a:rPr>
              <a:t>3. ¿Qué debe ocurrir para que el agua pase de estado líquido a sólido y de estado líquido a gaseoso</a:t>
            </a:r>
            <a:r>
              <a:rPr lang="es-ES" dirty="0" smtClean="0">
                <a:solidFill>
                  <a:srgbClr val="202124"/>
                </a:solidFill>
                <a:latin typeface="Google Sans"/>
              </a:rPr>
              <a:t>?				 </a:t>
            </a:r>
            <a:r>
              <a:rPr lang="es-ES" dirty="0" smtClean="0">
                <a:solidFill>
                  <a:srgbClr val="202124"/>
                </a:solidFill>
                <a:latin typeface="Roboto"/>
              </a:rPr>
              <a:t>18 </a:t>
            </a:r>
            <a:r>
              <a:rPr lang="es-ES" dirty="0">
                <a:solidFill>
                  <a:srgbClr val="202124"/>
                </a:solidFill>
                <a:latin typeface="Roboto"/>
              </a:rPr>
              <a:t>de 23 respuestas correctas</a:t>
            </a:r>
            <a:endParaRPr lang="es-CL" dirty="0"/>
          </a:p>
        </p:txBody>
      </p:sp>
      <p:sp>
        <p:nvSpPr>
          <p:cNvPr id="9" name="Rectángulo 8"/>
          <p:cNvSpPr/>
          <p:nvPr/>
        </p:nvSpPr>
        <p:spPr>
          <a:xfrm>
            <a:off x="251520" y="4437112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FF0000"/>
                </a:solidFill>
                <a:latin typeface="Google Sans"/>
              </a:rPr>
              <a:t>4. ¿Cuál de los números representa cambios de estado que se producen por liberación de calor</a:t>
            </a:r>
            <a:r>
              <a:rPr lang="es-ES" dirty="0" smtClean="0">
                <a:solidFill>
                  <a:srgbClr val="FF0000"/>
                </a:solidFill>
                <a:latin typeface="Google Sans"/>
              </a:rPr>
              <a:t>?			</a:t>
            </a:r>
            <a:r>
              <a:rPr lang="es-ES" dirty="0">
                <a:solidFill>
                  <a:srgbClr val="FF0000"/>
                </a:solidFill>
                <a:latin typeface="Google Sans"/>
              </a:rPr>
              <a:t> </a:t>
            </a:r>
            <a:r>
              <a:rPr lang="es-ES" dirty="0" smtClean="0">
                <a:solidFill>
                  <a:srgbClr val="FF0000"/>
                </a:solidFill>
                <a:latin typeface="Google Sans"/>
              </a:rPr>
              <a:t>            15 de 23 respuestas correctas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51" y="4989985"/>
            <a:ext cx="6120680" cy="1495634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1043608" y="3613344"/>
            <a:ext cx="72008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just"/>
            <a:r>
              <a:rPr lang="es-ES" dirty="0"/>
              <a:t>C. En el primer caso debe liberar calor al ambiente, en el segundo absorber calor del ambiente.</a:t>
            </a:r>
            <a:endParaRPr lang="es-CL" dirty="0"/>
          </a:p>
        </p:txBody>
      </p:sp>
      <p:sp>
        <p:nvSpPr>
          <p:cNvPr id="12" name="Rectángulo 11"/>
          <p:cNvSpPr/>
          <p:nvPr/>
        </p:nvSpPr>
        <p:spPr>
          <a:xfrm>
            <a:off x="755576" y="5502221"/>
            <a:ext cx="922047" cy="369332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r>
              <a:rPr lang="es-CL" dirty="0"/>
              <a:t>B. 3 y 4.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1187624" y="6453452"/>
            <a:ext cx="7628226" cy="3326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Revisa la página 123 del texto del estudiante u observa la diapositiva 12 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9661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4916</TotalTime>
  <Words>909</Words>
  <Application>Microsoft Office PowerPoint</Application>
  <PresentationFormat>Presentación en pantalla (4:3)</PresentationFormat>
  <Paragraphs>113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8" baseType="lpstr">
      <vt:lpstr>Arial</vt:lpstr>
      <vt:lpstr>Arial Black</vt:lpstr>
      <vt:lpstr>Brush Script MT</vt:lpstr>
      <vt:lpstr>Calibri</vt:lpstr>
      <vt:lpstr>Century Gothic</vt:lpstr>
      <vt:lpstr>Footlight MT Light</vt:lpstr>
      <vt:lpstr>Google Sans</vt:lpstr>
      <vt:lpstr>Roboto</vt:lpstr>
      <vt:lpstr>Times New Roman</vt:lpstr>
      <vt:lpstr>Wingdings</vt:lpstr>
      <vt:lpstr>Wingdings 2</vt:lpstr>
      <vt:lpstr>Wingdings 3</vt:lpstr>
      <vt:lpstr>Tema de Office</vt:lpstr>
      <vt:lpstr>1_Tema de Office</vt:lpstr>
      <vt:lpstr>PLANIFICACIÓN  CLASES VIRTUALES RETROALIMENTACIÓN CIENCIAS NATURALES 6° AÑO BÁSICO SEMANA N° 37 FECHA : 11-12-2020</vt:lpstr>
      <vt:lpstr>Presentación de PowerPoint</vt:lpstr>
      <vt:lpstr>Reglas clases virtuales</vt:lpstr>
      <vt:lpstr>Importante:</vt:lpstr>
      <vt:lpstr>Presentación de PowerPoint</vt:lpstr>
      <vt:lpstr>RESULTADOS AL 07-12-2020 Evaluados 23 estudiantes</vt:lpstr>
      <vt:lpstr>Inicio Activación Conocimientos Previos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Adelina</cp:lastModifiedBy>
  <cp:revision>180</cp:revision>
  <dcterms:created xsi:type="dcterms:W3CDTF">2020-07-06T03:06:52Z</dcterms:created>
  <dcterms:modified xsi:type="dcterms:W3CDTF">2020-12-09T03:11:20Z</dcterms:modified>
</cp:coreProperties>
</file>