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17"/>
  </p:notesMasterIdLst>
  <p:sldIdLst>
    <p:sldId id="298" r:id="rId4"/>
    <p:sldId id="256" r:id="rId5"/>
    <p:sldId id="323" r:id="rId6"/>
    <p:sldId id="301" r:id="rId7"/>
    <p:sldId id="325" r:id="rId8"/>
    <p:sldId id="326" r:id="rId9"/>
    <p:sldId id="336" r:id="rId10"/>
    <p:sldId id="338" r:id="rId11"/>
    <p:sldId id="344" r:id="rId12"/>
    <p:sldId id="354" r:id="rId13"/>
    <p:sldId id="355" r:id="rId14"/>
    <p:sldId id="356" r:id="rId15"/>
    <p:sldId id="348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9" autoAdjust="0"/>
    <p:restoredTop sz="93922" autoAdjust="0"/>
  </p:normalViewPr>
  <p:slideViewPr>
    <p:cSldViewPr>
      <p:cViewPr>
        <p:scale>
          <a:sx n="72" d="100"/>
          <a:sy n="72" d="100"/>
        </p:scale>
        <p:origin x="-144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9A78B-F88E-4549-8A14-CEE0DD69B2A5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L"/>
        </a:p>
      </dgm:t>
    </dgm:pt>
    <dgm:pt modelId="{F0677F9A-739B-4BED-82CF-16B563277B8A}">
      <dgm:prSet/>
      <dgm:spPr>
        <a:solidFill>
          <a:srgbClr val="FFFF00"/>
        </a:solidFill>
      </dgm:spPr>
      <dgm:t>
        <a:bodyPr/>
        <a:lstStyle/>
        <a:p>
          <a:r>
            <a:rPr lang="es-CL" b="0" i="0" dirty="0" smtClean="0">
              <a:solidFill>
                <a:schemeClr val="tx1"/>
              </a:solidFill>
            </a:rPr>
            <a:t>1.- De este texto se deduce que los paleontólogos son científicos que estudian:</a:t>
          </a:r>
        </a:p>
        <a:p>
          <a:r>
            <a:rPr lang="es-CL" b="0" dirty="0" smtClean="0">
              <a:solidFill>
                <a:schemeClr val="tx1"/>
              </a:solidFill>
            </a:rPr>
            <a:t>19 de 25 respuestas correcta</a:t>
          </a:r>
        </a:p>
        <a:p>
          <a:r>
            <a:rPr lang="es-CL" b="0" dirty="0" smtClean="0">
              <a:solidFill>
                <a:schemeClr val="tx1"/>
              </a:solidFill>
            </a:rPr>
            <a:t>Porcentaje de Logros 76%</a:t>
          </a:r>
          <a:endParaRPr lang="es-CL" dirty="0">
            <a:solidFill>
              <a:schemeClr val="tx1"/>
            </a:solidFill>
          </a:endParaRPr>
        </a:p>
      </dgm:t>
    </dgm:pt>
    <dgm:pt modelId="{8D296D76-D834-4D56-8604-5BD77018FF7D}" type="parTrans" cxnId="{7C540CBA-8899-4DDF-83FF-DAE40CAA5775}">
      <dgm:prSet/>
      <dgm:spPr/>
      <dgm:t>
        <a:bodyPr/>
        <a:lstStyle/>
        <a:p>
          <a:endParaRPr lang="es-CL"/>
        </a:p>
      </dgm:t>
    </dgm:pt>
    <dgm:pt modelId="{6B75F769-DCE7-42FC-A7B1-480E3D274198}" type="sibTrans" cxnId="{7C540CBA-8899-4DDF-83FF-DAE40CAA5775}">
      <dgm:prSet/>
      <dgm:spPr/>
      <dgm:t>
        <a:bodyPr/>
        <a:lstStyle/>
        <a:p>
          <a:endParaRPr lang="es-CL"/>
        </a:p>
      </dgm:t>
    </dgm:pt>
    <dgm:pt modelId="{A070D205-B62F-4E3F-B30E-73203C971C60}">
      <dgm:prSet/>
      <dgm:spPr>
        <a:solidFill>
          <a:srgbClr val="FF0000"/>
        </a:solidFill>
      </dgm:spPr>
      <dgm:t>
        <a:bodyPr/>
        <a:lstStyle/>
        <a:p>
          <a:r>
            <a:rPr lang="es-CL" b="0" i="0" dirty="0" smtClean="0"/>
            <a:t>2.- Según el texto, este descubrimiento es importante porque</a:t>
          </a:r>
        </a:p>
        <a:p>
          <a:r>
            <a:rPr lang="es-CL" b="0" dirty="0" smtClean="0"/>
            <a:t>7 de 25 respuestas correctas</a:t>
          </a:r>
        </a:p>
        <a:p>
          <a:r>
            <a:rPr lang="es-CL" b="0" dirty="0" smtClean="0"/>
            <a:t>Porcentaje de Logro 28%</a:t>
          </a:r>
          <a:endParaRPr lang="es-CL" dirty="0"/>
        </a:p>
      </dgm:t>
    </dgm:pt>
    <dgm:pt modelId="{0EA383FA-E20F-4FCE-85B6-4C885D8F3860}" type="parTrans" cxnId="{9B711B93-A088-48F6-82C1-F3CE5752BFF2}">
      <dgm:prSet/>
      <dgm:spPr/>
      <dgm:t>
        <a:bodyPr/>
        <a:lstStyle/>
        <a:p>
          <a:endParaRPr lang="es-CL"/>
        </a:p>
      </dgm:t>
    </dgm:pt>
    <dgm:pt modelId="{984F11E6-E333-43E8-BC02-291660E683B7}" type="sibTrans" cxnId="{9B711B93-A088-48F6-82C1-F3CE5752BFF2}">
      <dgm:prSet/>
      <dgm:spPr/>
      <dgm:t>
        <a:bodyPr/>
        <a:lstStyle/>
        <a:p>
          <a:endParaRPr lang="es-CL"/>
        </a:p>
      </dgm:t>
    </dgm:pt>
    <dgm:pt modelId="{EA1FEABF-444C-432F-B589-E8344413A288}">
      <dgm:prSet/>
      <dgm:spPr>
        <a:solidFill>
          <a:srgbClr val="FFFF00"/>
        </a:solidFill>
      </dgm:spPr>
      <dgm:t>
        <a:bodyPr/>
        <a:lstStyle/>
        <a:p>
          <a:r>
            <a:rPr lang="es-CL" b="0" i="0" dirty="0" smtClean="0">
              <a:solidFill>
                <a:schemeClr val="tx1"/>
              </a:solidFill>
            </a:rPr>
            <a:t>3.- La palabra ancestros se refiere a los:</a:t>
          </a:r>
        </a:p>
        <a:p>
          <a:r>
            <a:rPr lang="es-CL" b="0" dirty="0" smtClean="0">
              <a:solidFill>
                <a:schemeClr val="tx1"/>
              </a:solidFill>
            </a:rPr>
            <a:t>19 de 25 respuestas correcta</a:t>
          </a:r>
        </a:p>
        <a:p>
          <a:r>
            <a:rPr lang="es-CL" b="0" dirty="0" smtClean="0">
              <a:solidFill>
                <a:schemeClr val="tx1"/>
              </a:solidFill>
            </a:rPr>
            <a:t>Porcentaje de Logro 76%</a:t>
          </a:r>
          <a:endParaRPr lang="es-CL" dirty="0">
            <a:solidFill>
              <a:schemeClr val="tx1"/>
            </a:solidFill>
          </a:endParaRPr>
        </a:p>
      </dgm:t>
    </dgm:pt>
    <dgm:pt modelId="{0A020581-3841-4497-873C-94C06EF15DEF}" type="parTrans" cxnId="{D63A2B53-A7AD-48AC-9AAC-8F06F619B649}">
      <dgm:prSet/>
      <dgm:spPr/>
      <dgm:t>
        <a:bodyPr/>
        <a:lstStyle/>
        <a:p>
          <a:endParaRPr lang="es-CL"/>
        </a:p>
      </dgm:t>
    </dgm:pt>
    <dgm:pt modelId="{9D45457A-C616-4DF5-BC23-DDB4C8B8C441}" type="sibTrans" cxnId="{D63A2B53-A7AD-48AC-9AAC-8F06F619B649}">
      <dgm:prSet/>
      <dgm:spPr/>
      <dgm:t>
        <a:bodyPr/>
        <a:lstStyle/>
        <a:p>
          <a:endParaRPr lang="es-CL"/>
        </a:p>
      </dgm:t>
    </dgm:pt>
    <dgm:pt modelId="{3ED1967E-78BC-44E8-B8C4-434BEE4B27EA}">
      <dgm:prSet/>
      <dgm:spPr>
        <a:solidFill>
          <a:srgbClr val="92D050"/>
        </a:solidFill>
      </dgm:spPr>
      <dgm:t>
        <a:bodyPr/>
        <a:lstStyle/>
        <a:p>
          <a:r>
            <a:rPr lang="es-CL" b="0" i="0" dirty="0" smtClean="0"/>
            <a:t>4.- ¿Qué tipo de texto es este y cómo lo sabes? Describe tres características que te permiten </a:t>
          </a:r>
        </a:p>
        <a:p>
          <a:r>
            <a:rPr lang="es-CL" b="0" i="0" dirty="0" smtClean="0"/>
            <a:t>Identificarlo</a:t>
          </a:r>
        </a:p>
        <a:p>
          <a:r>
            <a:rPr lang="es-CL" b="0" i="0" dirty="0" smtClean="0"/>
            <a:t>.</a:t>
          </a:r>
          <a:r>
            <a:rPr lang="es-CL" b="0" dirty="0" smtClean="0"/>
            <a:t>25 respuestas </a:t>
          </a:r>
        </a:p>
        <a:p>
          <a:r>
            <a:rPr lang="es-CL" b="0" dirty="0" smtClean="0"/>
            <a:t>Porcentaje de Logro 100%</a:t>
          </a:r>
          <a:endParaRPr lang="es-CL" dirty="0"/>
        </a:p>
      </dgm:t>
    </dgm:pt>
    <dgm:pt modelId="{E997B2F3-2BA0-46C7-98C7-A62823089A94}" type="parTrans" cxnId="{3C1FC699-E3AD-476D-BDE2-D950ED94C90C}">
      <dgm:prSet/>
      <dgm:spPr/>
      <dgm:t>
        <a:bodyPr/>
        <a:lstStyle/>
        <a:p>
          <a:endParaRPr lang="es-CL"/>
        </a:p>
      </dgm:t>
    </dgm:pt>
    <dgm:pt modelId="{0B15454F-64A2-4A3C-9577-E76B23E4859C}" type="sibTrans" cxnId="{3C1FC699-E3AD-476D-BDE2-D950ED94C90C}">
      <dgm:prSet/>
      <dgm:spPr/>
      <dgm:t>
        <a:bodyPr/>
        <a:lstStyle/>
        <a:p>
          <a:endParaRPr lang="es-CL"/>
        </a:p>
      </dgm:t>
    </dgm:pt>
    <dgm:pt modelId="{AFB7652F-0EB5-4140-A901-88573DEF5B89}">
      <dgm:prSet/>
      <dgm:spPr>
        <a:solidFill>
          <a:srgbClr val="FFFF00"/>
        </a:solidFill>
      </dgm:spPr>
      <dgm:t>
        <a:bodyPr/>
        <a:lstStyle/>
        <a:p>
          <a:r>
            <a:rPr lang="es-CL" b="0" i="0" dirty="0" smtClean="0">
              <a:solidFill>
                <a:schemeClr val="tx1"/>
              </a:solidFill>
            </a:rPr>
            <a:t>5.- ¿Qué estaba haciendo Elsa antes de la tragedia?</a:t>
          </a:r>
        </a:p>
        <a:p>
          <a:r>
            <a:rPr lang="es-CL" b="0" dirty="0" smtClean="0">
              <a:solidFill>
                <a:schemeClr val="tx1"/>
              </a:solidFill>
            </a:rPr>
            <a:t>13 de 25 respuestas correcto</a:t>
          </a:r>
        </a:p>
        <a:p>
          <a:r>
            <a:rPr lang="es-CL" b="0" dirty="0" smtClean="0">
              <a:solidFill>
                <a:schemeClr val="tx1"/>
              </a:solidFill>
            </a:rPr>
            <a:t>Porcentaje de Logros 52%</a:t>
          </a:r>
          <a:endParaRPr lang="es-CL" dirty="0">
            <a:solidFill>
              <a:schemeClr val="tx1"/>
            </a:solidFill>
          </a:endParaRPr>
        </a:p>
      </dgm:t>
    </dgm:pt>
    <dgm:pt modelId="{A37C7D5F-2773-4212-A6DA-5A026A893260}" type="parTrans" cxnId="{5841DEC8-1C3F-4C38-AF37-EDCC698897E2}">
      <dgm:prSet/>
      <dgm:spPr/>
      <dgm:t>
        <a:bodyPr/>
        <a:lstStyle/>
        <a:p>
          <a:endParaRPr lang="es-CL"/>
        </a:p>
      </dgm:t>
    </dgm:pt>
    <dgm:pt modelId="{46A7A22A-B2DD-4D0B-BFCF-C50B65EB05F7}" type="sibTrans" cxnId="{5841DEC8-1C3F-4C38-AF37-EDCC698897E2}">
      <dgm:prSet/>
      <dgm:spPr/>
      <dgm:t>
        <a:bodyPr/>
        <a:lstStyle/>
        <a:p>
          <a:endParaRPr lang="es-CL"/>
        </a:p>
      </dgm:t>
    </dgm:pt>
    <dgm:pt modelId="{BE07ECC7-393A-4CE5-B059-7E0A1AC74A5F}">
      <dgm:prSet/>
      <dgm:spPr>
        <a:solidFill>
          <a:srgbClr val="FFFF00"/>
        </a:solidFill>
      </dgm:spPr>
      <dgm:t>
        <a:bodyPr/>
        <a:lstStyle/>
        <a:p>
          <a:r>
            <a:rPr lang="es-CL" b="0" i="0" dirty="0" smtClean="0">
              <a:solidFill>
                <a:schemeClr val="tx1"/>
              </a:solidFill>
            </a:rPr>
            <a:t>6.- ¿Para qué se ha escrito principalmente este texto?</a:t>
          </a:r>
        </a:p>
        <a:p>
          <a:r>
            <a:rPr lang="es-CL" b="0" dirty="0" smtClean="0">
              <a:solidFill>
                <a:schemeClr val="tx1"/>
              </a:solidFill>
            </a:rPr>
            <a:t>19 de 25 respuestas correctas</a:t>
          </a:r>
        </a:p>
        <a:p>
          <a:r>
            <a:rPr lang="es-CL" dirty="0" smtClean="0">
              <a:solidFill>
                <a:schemeClr val="tx1"/>
              </a:solidFill>
            </a:rPr>
            <a:t>Porcentaje de Logros  76%</a:t>
          </a:r>
          <a:endParaRPr lang="es-CL" dirty="0">
            <a:solidFill>
              <a:schemeClr val="tx1"/>
            </a:solidFill>
          </a:endParaRPr>
        </a:p>
      </dgm:t>
    </dgm:pt>
    <dgm:pt modelId="{DD13EF88-01EF-477B-83EB-9A7CD0B69F92}" type="parTrans" cxnId="{B3DA44A4-5431-4776-9789-7791A19E864E}">
      <dgm:prSet/>
      <dgm:spPr/>
      <dgm:t>
        <a:bodyPr/>
        <a:lstStyle/>
        <a:p>
          <a:endParaRPr lang="es-CL"/>
        </a:p>
      </dgm:t>
    </dgm:pt>
    <dgm:pt modelId="{5DD797B6-7D92-440E-AFD9-FB5919B9C288}" type="sibTrans" cxnId="{B3DA44A4-5431-4776-9789-7791A19E864E}">
      <dgm:prSet/>
      <dgm:spPr/>
      <dgm:t>
        <a:bodyPr/>
        <a:lstStyle/>
        <a:p>
          <a:endParaRPr lang="es-CL"/>
        </a:p>
      </dgm:t>
    </dgm:pt>
    <dgm:pt modelId="{30C94AE5-0CFF-419B-B0E6-B3E06E3809AD}" type="pres">
      <dgm:prSet presAssocID="{A399A78B-F88E-4549-8A14-CEE0DD69B2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62C74F5-F29E-4112-8C61-05ADEE529D14}" type="pres">
      <dgm:prSet presAssocID="{F0677F9A-739B-4BED-82CF-16B563277B8A}" presName="node" presStyleLbl="node1" presStyleIdx="0" presStyleCnt="6" custLinFactNeighborX="-22" custLinFactNeighborY="-283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51B8C8B-54FE-4041-9790-197514CDB706}" type="pres">
      <dgm:prSet presAssocID="{6B75F769-DCE7-42FC-A7B1-480E3D274198}" presName="sibTrans" presStyleCnt="0"/>
      <dgm:spPr/>
    </dgm:pt>
    <dgm:pt modelId="{FFC6BDB1-F7B4-48AE-8BC1-5E73C39479EB}" type="pres">
      <dgm:prSet presAssocID="{A070D205-B62F-4E3F-B30E-73203C971C60}" presName="node" presStyleLbl="node1" presStyleIdx="1" presStyleCnt="6" custLinFactNeighborX="-895" custLinFactNeighborY="-283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42125B-6D64-4B09-9C61-12894E949B75}" type="pres">
      <dgm:prSet presAssocID="{984F11E6-E333-43E8-BC02-291660E683B7}" presName="sibTrans" presStyleCnt="0"/>
      <dgm:spPr/>
    </dgm:pt>
    <dgm:pt modelId="{08870534-6423-417B-98C0-D7F0D0EB86E5}" type="pres">
      <dgm:prSet presAssocID="{EA1FEABF-444C-432F-B589-E8344413A288}" presName="node" presStyleLbl="node1" presStyleIdx="2" presStyleCnt="6" custScaleX="106070" custLinFactNeighborX="-3035" custLinFactNeighborY="-283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831A9C-5F9E-4B27-AA47-2D2C6790BD81}" type="pres">
      <dgm:prSet presAssocID="{9D45457A-C616-4DF5-BC23-DDB4C8B8C441}" presName="sibTrans" presStyleCnt="0"/>
      <dgm:spPr/>
    </dgm:pt>
    <dgm:pt modelId="{185306DD-F46C-4B1C-A7C5-DFDC74BAF110}" type="pres">
      <dgm:prSet presAssocID="{3ED1967E-78BC-44E8-B8C4-434BEE4B27EA}" presName="node" presStyleLbl="node1" presStyleIdx="3" presStyleCnt="6" custLinFactNeighborX="-3057" custLinFactNeighborY="-240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9E0417-57FB-4B3D-88C6-D01BE5810C33}" type="pres">
      <dgm:prSet presAssocID="{0B15454F-64A2-4A3C-9577-E76B23E4859C}" presName="sibTrans" presStyleCnt="0"/>
      <dgm:spPr/>
    </dgm:pt>
    <dgm:pt modelId="{A845311C-3D22-429C-A4F7-EBB29905958D}" type="pres">
      <dgm:prSet presAssocID="{AFB7652F-0EB5-4140-A901-88573DEF5B89}" presName="node" presStyleLbl="node1" presStyleIdx="4" presStyleCnt="6" custLinFactNeighborX="-1362" custLinFactNeighborY="-2520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1CC23F-2CEE-41D0-AF7C-D4C44D7CA5B3}" type="pres">
      <dgm:prSet presAssocID="{46A7A22A-B2DD-4D0B-BFCF-C50B65EB05F7}" presName="sibTrans" presStyleCnt="0"/>
      <dgm:spPr/>
    </dgm:pt>
    <dgm:pt modelId="{F4B24C0E-0BED-4CF3-9448-F4F4D8FEAAAA}" type="pres">
      <dgm:prSet presAssocID="{BE07ECC7-393A-4CE5-B059-7E0A1AC74A5F}" presName="node" presStyleLbl="node1" presStyleIdx="5" presStyleCnt="6" custScaleX="105449" custLinFactNeighborX="-3501" custLinFactNeighborY="-2520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841DEC8-1C3F-4C38-AF37-EDCC698897E2}" srcId="{A399A78B-F88E-4549-8A14-CEE0DD69B2A5}" destId="{AFB7652F-0EB5-4140-A901-88573DEF5B89}" srcOrd="4" destOrd="0" parTransId="{A37C7D5F-2773-4212-A6DA-5A026A893260}" sibTransId="{46A7A22A-B2DD-4D0B-BFCF-C50B65EB05F7}"/>
    <dgm:cxn modelId="{748233FD-C15D-48C7-A383-22A1E5E0C165}" type="presOf" srcId="{F0677F9A-739B-4BED-82CF-16B563277B8A}" destId="{862C74F5-F29E-4112-8C61-05ADEE529D14}" srcOrd="0" destOrd="0" presId="urn:microsoft.com/office/officeart/2005/8/layout/default"/>
    <dgm:cxn modelId="{3C1FC699-E3AD-476D-BDE2-D950ED94C90C}" srcId="{A399A78B-F88E-4549-8A14-CEE0DD69B2A5}" destId="{3ED1967E-78BC-44E8-B8C4-434BEE4B27EA}" srcOrd="3" destOrd="0" parTransId="{E997B2F3-2BA0-46C7-98C7-A62823089A94}" sibTransId="{0B15454F-64A2-4A3C-9577-E76B23E4859C}"/>
    <dgm:cxn modelId="{23996C94-A0EF-4629-B114-4D5E3FCA8AA4}" type="presOf" srcId="{A399A78B-F88E-4549-8A14-CEE0DD69B2A5}" destId="{30C94AE5-0CFF-419B-B0E6-B3E06E3809AD}" srcOrd="0" destOrd="0" presId="urn:microsoft.com/office/officeart/2005/8/layout/default"/>
    <dgm:cxn modelId="{6C74C59D-B1F2-4ED2-997B-0EF45CC086E5}" type="presOf" srcId="{3ED1967E-78BC-44E8-B8C4-434BEE4B27EA}" destId="{185306DD-F46C-4B1C-A7C5-DFDC74BAF110}" srcOrd="0" destOrd="0" presId="urn:microsoft.com/office/officeart/2005/8/layout/default"/>
    <dgm:cxn modelId="{CC382BDB-0F20-4C1F-A4E2-BD14285BAA64}" type="presOf" srcId="{A070D205-B62F-4E3F-B30E-73203C971C60}" destId="{FFC6BDB1-F7B4-48AE-8BC1-5E73C39479EB}" srcOrd="0" destOrd="0" presId="urn:microsoft.com/office/officeart/2005/8/layout/default"/>
    <dgm:cxn modelId="{DEB64E91-A9D3-482A-AF8B-86ABED0FF165}" type="presOf" srcId="{AFB7652F-0EB5-4140-A901-88573DEF5B89}" destId="{A845311C-3D22-429C-A4F7-EBB29905958D}" srcOrd="0" destOrd="0" presId="urn:microsoft.com/office/officeart/2005/8/layout/default"/>
    <dgm:cxn modelId="{7C540CBA-8899-4DDF-83FF-DAE40CAA5775}" srcId="{A399A78B-F88E-4549-8A14-CEE0DD69B2A5}" destId="{F0677F9A-739B-4BED-82CF-16B563277B8A}" srcOrd="0" destOrd="0" parTransId="{8D296D76-D834-4D56-8604-5BD77018FF7D}" sibTransId="{6B75F769-DCE7-42FC-A7B1-480E3D274198}"/>
    <dgm:cxn modelId="{D63A2B53-A7AD-48AC-9AAC-8F06F619B649}" srcId="{A399A78B-F88E-4549-8A14-CEE0DD69B2A5}" destId="{EA1FEABF-444C-432F-B589-E8344413A288}" srcOrd="2" destOrd="0" parTransId="{0A020581-3841-4497-873C-94C06EF15DEF}" sibTransId="{9D45457A-C616-4DF5-BC23-DDB4C8B8C441}"/>
    <dgm:cxn modelId="{38AD5C34-16FA-46F1-B0CD-409B4F16824F}" type="presOf" srcId="{BE07ECC7-393A-4CE5-B059-7E0A1AC74A5F}" destId="{F4B24C0E-0BED-4CF3-9448-F4F4D8FEAAAA}" srcOrd="0" destOrd="0" presId="urn:microsoft.com/office/officeart/2005/8/layout/default"/>
    <dgm:cxn modelId="{B3DA44A4-5431-4776-9789-7791A19E864E}" srcId="{A399A78B-F88E-4549-8A14-CEE0DD69B2A5}" destId="{BE07ECC7-393A-4CE5-B059-7E0A1AC74A5F}" srcOrd="5" destOrd="0" parTransId="{DD13EF88-01EF-477B-83EB-9A7CD0B69F92}" sibTransId="{5DD797B6-7D92-440E-AFD9-FB5919B9C288}"/>
    <dgm:cxn modelId="{9B711B93-A088-48F6-82C1-F3CE5752BFF2}" srcId="{A399A78B-F88E-4549-8A14-CEE0DD69B2A5}" destId="{A070D205-B62F-4E3F-B30E-73203C971C60}" srcOrd="1" destOrd="0" parTransId="{0EA383FA-E20F-4FCE-85B6-4C885D8F3860}" sibTransId="{984F11E6-E333-43E8-BC02-291660E683B7}"/>
    <dgm:cxn modelId="{048618E7-FF05-43FD-A4EF-BBD1A116CCB5}" type="presOf" srcId="{EA1FEABF-444C-432F-B589-E8344413A288}" destId="{08870534-6423-417B-98C0-D7F0D0EB86E5}" srcOrd="0" destOrd="0" presId="urn:microsoft.com/office/officeart/2005/8/layout/default"/>
    <dgm:cxn modelId="{719EB9E9-0A00-41BF-8521-DAED08072B24}" type="presParOf" srcId="{30C94AE5-0CFF-419B-B0E6-B3E06E3809AD}" destId="{862C74F5-F29E-4112-8C61-05ADEE529D14}" srcOrd="0" destOrd="0" presId="urn:microsoft.com/office/officeart/2005/8/layout/default"/>
    <dgm:cxn modelId="{EA258E8D-54CD-4B46-BE9E-FF1E4FBA4257}" type="presParOf" srcId="{30C94AE5-0CFF-419B-B0E6-B3E06E3809AD}" destId="{351B8C8B-54FE-4041-9790-197514CDB706}" srcOrd="1" destOrd="0" presId="urn:microsoft.com/office/officeart/2005/8/layout/default"/>
    <dgm:cxn modelId="{F51D09E0-AF67-4BE3-819F-8EBF3E555DD7}" type="presParOf" srcId="{30C94AE5-0CFF-419B-B0E6-B3E06E3809AD}" destId="{FFC6BDB1-F7B4-48AE-8BC1-5E73C39479EB}" srcOrd="2" destOrd="0" presId="urn:microsoft.com/office/officeart/2005/8/layout/default"/>
    <dgm:cxn modelId="{5169B6AA-8FDE-4C86-B164-67AD3448582F}" type="presParOf" srcId="{30C94AE5-0CFF-419B-B0E6-B3E06E3809AD}" destId="{5E42125B-6D64-4B09-9C61-12894E949B75}" srcOrd="3" destOrd="0" presId="urn:microsoft.com/office/officeart/2005/8/layout/default"/>
    <dgm:cxn modelId="{1B41EDA3-321D-4309-A32D-602170870EDF}" type="presParOf" srcId="{30C94AE5-0CFF-419B-B0E6-B3E06E3809AD}" destId="{08870534-6423-417B-98C0-D7F0D0EB86E5}" srcOrd="4" destOrd="0" presId="urn:microsoft.com/office/officeart/2005/8/layout/default"/>
    <dgm:cxn modelId="{5C5E4ACC-F133-4DD7-BD83-D9D7105B884C}" type="presParOf" srcId="{30C94AE5-0CFF-419B-B0E6-B3E06E3809AD}" destId="{E5831A9C-5F9E-4B27-AA47-2D2C6790BD81}" srcOrd="5" destOrd="0" presId="urn:microsoft.com/office/officeart/2005/8/layout/default"/>
    <dgm:cxn modelId="{BD1A01BB-6D87-49E9-8C9E-540994105137}" type="presParOf" srcId="{30C94AE5-0CFF-419B-B0E6-B3E06E3809AD}" destId="{185306DD-F46C-4B1C-A7C5-DFDC74BAF110}" srcOrd="6" destOrd="0" presId="urn:microsoft.com/office/officeart/2005/8/layout/default"/>
    <dgm:cxn modelId="{6E5FF37E-D6B6-496B-AA2E-8208B624AA3F}" type="presParOf" srcId="{30C94AE5-0CFF-419B-B0E6-B3E06E3809AD}" destId="{9B9E0417-57FB-4B3D-88C6-D01BE5810C33}" srcOrd="7" destOrd="0" presId="urn:microsoft.com/office/officeart/2005/8/layout/default"/>
    <dgm:cxn modelId="{AE91109E-B8EA-4D75-A2F2-2E9F9A615AAB}" type="presParOf" srcId="{30C94AE5-0CFF-419B-B0E6-B3E06E3809AD}" destId="{A845311C-3D22-429C-A4F7-EBB29905958D}" srcOrd="8" destOrd="0" presId="urn:microsoft.com/office/officeart/2005/8/layout/default"/>
    <dgm:cxn modelId="{CB06E7D4-ED06-4329-8C25-1A2EA48B55FD}" type="presParOf" srcId="{30C94AE5-0CFF-419B-B0E6-B3E06E3809AD}" destId="{BE1CC23F-2CEE-41D0-AF7C-D4C44D7CA5B3}" srcOrd="9" destOrd="0" presId="urn:microsoft.com/office/officeart/2005/8/layout/default"/>
    <dgm:cxn modelId="{CBCDDA34-E474-4EF9-9214-8AF6822AC339}" type="presParOf" srcId="{30C94AE5-0CFF-419B-B0E6-B3E06E3809AD}" destId="{F4B24C0E-0BED-4CF3-9448-F4F4D8FEAAA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1B42E-6DED-497E-8EB4-2CB793EBA5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64F56AB-CE2E-4EE0-A44C-241330BDA014}">
      <dgm:prSet/>
      <dgm:spPr>
        <a:solidFill>
          <a:srgbClr val="FF0000"/>
        </a:solidFill>
      </dgm:spPr>
      <dgm:t>
        <a:bodyPr/>
        <a:lstStyle/>
        <a:p>
          <a:r>
            <a:rPr lang="es-CL" b="0" i="0" dirty="0" smtClean="0"/>
            <a:t>7.- ¿Quién es Elsa?</a:t>
          </a:r>
        </a:p>
        <a:p>
          <a:r>
            <a:rPr lang="es-CL" b="0" dirty="0" smtClean="0"/>
            <a:t>10 de 25 respuestas correctas</a:t>
          </a:r>
        </a:p>
        <a:p>
          <a:r>
            <a:rPr lang="es-CL" dirty="0" smtClean="0"/>
            <a:t>Porcentaje de Logros  40%</a:t>
          </a:r>
          <a:endParaRPr lang="es-CL" dirty="0"/>
        </a:p>
      </dgm:t>
    </dgm:pt>
    <dgm:pt modelId="{3A2F12AF-9BC1-4FB6-9F21-2FB803803D81}" type="parTrans" cxnId="{BEE62EF7-7335-407B-8D85-A19C24D182E0}">
      <dgm:prSet/>
      <dgm:spPr/>
      <dgm:t>
        <a:bodyPr/>
        <a:lstStyle/>
        <a:p>
          <a:endParaRPr lang="es-CL"/>
        </a:p>
      </dgm:t>
    </dgm:pt>
    <dgm:pt modelId="{C423CDBA-471F-4D3F-9ED4-65FC053B1EE0}" type="sibTrans" cxnId="{BEE62EF7-7335-407B-8D85-A19C24D182E0}">
      <dgm:prSet/>
      <dgm:spPr/>
      <dgm:t>
        <a:bodyPr/>
        <a:lstStyle/>
        <a:p>
          <a:endParaRPr lang="es-CL"/>
        </a:p>
      </dgm:t>
    </dgm:pt>
    <dgm:pt modelId="{077949C1-E0EF-4091-AB74-36717ACC3D59}">
      <dgm:prSet/>
      <dgm:spPr>
        <a:solidFill>
          <a:srgbClr val="FF0000"/>
        </a:solidFill>
      </dgm:spPr>
      <dgm:t>
        <a:bodyPr/>
        <a:lstStyle/>
        <a:p>
          <a:r>
            <a:rPr lang="es-CL" b="0" i="0" dirty="0" smtClean="0"/>
            <a:t>8- ¿Cuántas personas están atrapadas en la casa?</a:t>
          </a:r>
        </a:p>
        <a:p>
          <a:r>
            <a:rPr lang="es-CL" b="0" dirty="0" smtClean="0"/>
            <a:t>4 de 25 respuestas correctas</a:t>
          </a:r>
        </a:p>
        <a:p>
          <a:r>
            <a:rPr lang="es-CL" b="0" dirty="0" smtClean="0"/>
            <a:t>Porcentaje de Logros 16% </a:t>
          </a:r>
          <a:endParaRPr lang="es-CL" dirty="0"/>
        </a:p>
      </dgm:t>
    </dgm:pt>
    <dgm:pt modelId="{9F2EA375-9A88-404D-A969-0A389DAE82B6}" type="parTrans" cxnId="{F74F808A-1C50-4D07-92E6-A17A8B00E425}">
      <dgm:prSet/>
      <dgm:spPr/>
      <dgm:t>
        <a:bodyPr/>
        <a:lstStyle/>
        <a:p>
          <a:endParaRPr lang="es-CL"/>
        </a:p>
      </dgm:t>
    </dgm:pt>
    <dgm:pt modelId="{99F954BA-ECFE-4CCC-B88E-8453D2ED42D6}" type="sibTrans" cxnId="{F74F808A-1C50-4D07-92E6-A17A8B00E425}">
      <dgm:prSet/>
      <dgm:spPr/>
      <dgm:t>
        <a:bodyPr/>
        <a:lstStyle/>
        <a:p>
          <a:endParaRPr lang="es-CL"/>
        </a:p>
      </dgm:t>
    </dgm:pt>
    <dgm:pt modelId="{7B1FB189-014C-44DC-AC46-49E79BA713D1}">
      <dgm:prSet/>
      <dgm:spPr>
        <a:solidFill>
          <a:srgbClr val="92D050"/>
        </a:solidFill>
      </dgm:spPr>
      <dgm:t>
        <a:bodyPr/>
        <a:lstStyle/>
        <a:p>
          <a:r>
            <a:rPr lang="es-CL" b="0" i="0" dirty="0" smtClean="0"/>
            <a:t>9.- ¿Cómo actuarías tu, si te encontrarás en una situación como la narrada en el texto, leído?</a:t>
          </a:r>
        </a:p>
        <a:p>
          <a:r>
            <a:rPr lang="es-CL" b="0" dirty="0" smtClean="0"/>
            <a:t>25 respuestas</a:t>
          </a:r>
        </a:p>
        <a:p>
          <a:r>
            <a:rPr lang="es-CL" b="0" dirty="0" smtClean="0"/>
            <a:t>Porcentaje de Logros  100%</a:t>
          </a:r>
          <a:endParaRPr lang="es-CL" dirty="0"/>
        </a:p>
      </dgm:t>
    </dgm:pt>
    <dgm:pt modelId="{63375025-D3F5-46B0-A363-3DC42D83EDA4}" type="parTrans" cxnId="{B0F64F47-194A-4990-A8E0-384BE2A57FB4}">
      <dgm:prSet/>
      <dgm:spPr/>
      <dgm:t>
        <a:bodyPr/>
        <a:lstStyle/>
        <a:p>
          <a:endParaRPr lang="es-CL"/>
        </a:p>
      </dgm:t>
    </dgm:pt>
    <dgm:pt modelId="{752D9948-E162-4085-9FEC-4D3BDDAEEC6D}" type="sibTrans" cxnId="{B0F64F47-194A-4990-A8E0-384BE2A57FB4}">
      <dgm:prSet/>
      <dgm:spPr/>
      <dgm:t>
        <a:bodyPr/>
        <a:lstStyle/>
        <a:p>
          <a:endParaRPr lang="es-CL"/>
        </a:p>
      </dgm:t>
    </dgm:pt>
    <dgm:pt modelId="{D472E9CF-7C74-4354-96C7-0875A5696537}">
      <dgm:prSet/>
      <dgm:spPr>
        <a:solidFill>
          <a:srgbClr val="92D050"/>
        </a:solidFill>
      </dgm:spPr>
      <dgm:t>
        <a:bodyPr/>
        <a:lstStyle/>
        <a:p>
          <a:r>
            <a:rPr lang="es-CL" b="0" i="0" dirty="0" smtClean="0"/>
            <a:t>10.- Producción Textual: Escribe una anécdota , recuerda considerar la correcta utilización de los conectores y la ortografía.</a:t>
          </a:r>
        </a:p>
        <a:p>
          <a:r>
            <a:rPr lang="es-CL" b="0" dirty="0" smtClean="0"/>
            <a:t>25 respuestas</a:t>
          </a:r>
        </a:p>
        <a:p>
          <a:r>
            <a:rPr lang="es-CL" b="0" dirty="0" smtClean="0"/>
            <a:t>Porcentaje de Logros 95%</a:t>
          </a:r>
          <a:endParaRPr lang="es-CL" dirty="0"/>
        </a:p>
      </dgm:t>
    </dgm:pt>
    <dgm:pt modelId="{B469B850-A6E7-43E6-9AD4-E41F911FF831}" type="parTrans" cxnId="{DCA84CBB-2C90-4866-B9FE-A5BCF8A5B91D}">
      <dgm:prSet/>
      <dgm:spPr/>
      <dgm:t>
        <a:bodyPr/>
        <a:lstStyle/>
        <a:p>
          <a:endParaRPr lang="es-CL"/>
        </a:p>
      </dgm:t>
    </dgm:pt>
    <dgm:pt modelId="{C699CAC5-F8BE-4184-BA63-7FAEF5E78E65}" type="sibTrans" cxnId="{DCA84CBB-2C90-4866-B9FE-A5BCF8A5B91D}">
      <dgm:prSet/>
      <dgm:spPr/>
      <dgm:t>
        <a:bodyPr/>
        <a:lstStyle/>
        <a:p>
          <a:endParaRPr lang="es-CL"/>
        </a:p>
      </dgm:t>
    </dgm:pt>
    <dgm:pt modelId="{2FD9DB2B-8A73-49FA-B239-35BC235C71FD}" type="pres">
      <dgm:prSet presAssocID="{95E1B42E-6DED-497E-8EB4-2CB793EBA5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016AD55-EB0F-41AE-AAB0-1B7AF7F397D9}" type="pres">
      <dgm:prSet presAssocID="{364F56AB-CE2E-4EE0-A44C-241330BDA014}" presName="node" presStyleLbl="node1" presStyleIdx="0" presStyleCnt="4" custScaleX="103324" custScaleY="7432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E5A40D5-1497-42CB-9831-A8E440E723E0}" type="pres">
      <dgm:prSet presAssocID="{C423CDBA-471F-4D3F-9ED4-65FC053B1EE0}" presName="sibTrans" presStyleCnt="0"/>
      <dgm:spPr/>
    </dgm:pt>
    <dgm:pt modelId="{FC1D9F46-1352-4779-A8DB-8418D4C8ADE6}" type="pres">
      <dgm:prSet presAssocID="{077949C1-E0EF-4091-AB74-36717ACC3D59}" presName="node" presStyleLbl="node1" presStyleIdx="1" presStyleCnt="4" custScaleX="83814" custScaleY="80024" custLinFactNeighborX="-2119" custLinFactNeighborY="195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5D79119-9A20-4A7E-B3A1-0C3CF929C7FF}" type="pres">
      <dgm:prSet presAssocID="{99F954BA-ECFE-4CCC-B88E-8453D2ED42D6}" presName="sibTrans" presStyleCnt="0"/>
      <dgm:spPr/>
    </dgm:pt>
    <dgm:pt modelId="{A25C5BD0-A84C-4BFA-9257-34700ABE257F}" type="pres">
      <dgm:prSet presAssocID="{7B1FB189-014C-44DC-AC46-49E79BA713D1}" presName="node" presStyleLbl="node1" presStyleIdx="2" presStyleCnt="4" custScaleX="101012" custScaleY="747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0F0190-3FBC-4159-8AF2-ECA205412BFA}" type="pres">
      <dgm:prSet presAssocID="{752D9948-E162-4085-9FEC-4D3BDDAEEC6D}" presName="sibTrans" presStyleCnt="0"/>
      <dgm:spPr/>
    </dgm:pt>
    <dgm:pt modelId="{D1B2C86D-72AB-43B8-997A-F0E78F368A52}" type="pres">
      <dgm:prSet presAssocID="{D472E9CF-7C74-4354-96C7-0875A5696537}" presName="node" presStyleLbl="node1" presStyleIdx="3" presStyleCnt="4" custScaleX="86416" custScaleY="7481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DB85E97-4B2D-4AD3-8D6B-AC48DB6181CF}" type="presOf" srcId="{95E1B42E-6DED-497E-8EB4-2CB793EBA5EC}" destId="{2FD9DB2B-8A73-49FA-B239-35BC235C71FD}" srcOrd="0" destOrd="0" presId="urn:microsoft.com/office/officeart/2005/8/layout/default"/>
    <dgm:cxn modelId="{DCA84CBB-2C90-4866-B9FE-A5BCF8A5B91D}" srcId="{95E1B42E-6DED-497E-8EB4-2CB793EBA5EC}" destId="{D472E9CF-7C74-4354-96C7-0875A5696537}" srcOrd="3" destOrd="0" parTransId="{B469B850-A6E7-43E6-9AD4-E41F911FF831}" sibTransId="{C699CAC5-F8BE-4184-BA63-7FAEF5E78E65}"/>
    <dgm:cxn modelId="{AF52805C-D114-4DC9-AA99-CA09040D508D}" type="presOf" srcId="{077949C1-E0EF-4091-AB74-36717ACC3D59}" destId="{FC1D9F46-1352-4779-A8DB-8418D4C8ADE6}" srcOrd="0" destOrd="0" presId="urn:microsoft.com/office/officeart/2005/8/layout/default"/>
    <dgm:cxn modelId="{B0F64F47-194A-4990-A8E0-384BE2A57FB4}" srcId="{95E1B42E-6DED-497E-8EB4-2CB793EBA5EC}" destId="{7B1FB189-014C-44DC-AC46-49E79BA713D1}" srcOrd="2" destOrd="0" parTransId="{63375025-D3F5-46B0-A363-3DC42D83EDA4}" sibTransId="{752D9948-E162-4085-9FEC-4D3BDDAEEC6D}"/>
    <dgm:cxn modelId="{B291F8AB-9BB8-42BD-9D31-443691B72DD5}" type="presOf" srcId="{D472E9CF-7C74-4354-96C7-0875A5696537}" destId="{D1B2C86D-72AB-43B8-997A-F0E78F368A52}" srcOrd="0" destOrd="0" presId="urn:microsoft.com/office/officeart/2005/8/layout/default"/>
    <dgm:cxn modelId="{7E0248D9-4F6E-4878-B94D-F67DA8312F00}" type="presOf" srcId="{7B1FB189-014C-44DC-AC46-49E79BA713D1}" destId="{A25C5BD0-A84C-4BFA-9257-34700ABE257F}" srcOrd="0" destOrd="0" presId="urn:microsoft.com/office/officeart/2005/8/layout/default"/>
    <dgm:cxn modelId="{5A1527F4-8A19-455C-866C-F2A520337EB7}" type="presOf" srcId="{364F56AB-CE2E-4EE0-A44C-241330BDA014}" destId="{F016AD55-EB0F-41AE-AAB0-1B7AF7F397D9}" srcOrd="0" destOrd="0" presId="urn:microsoft.com/office/officeart/2005/8/layout/default"/>
    <dgm:cxn modelId="{F74F808A-1C50-4D07-92E6-A17A8B00E425}" srcId="{95E1B42E-6DED-497E-8EB4-2CB793EBA5EC}" destId="{077949C1-E0EF-4091-AB74-36717ACC3D59}" srcOrd="1" destOrd="0" parTransId="{9F2EA375-9A88-404D-A969-0A389DAE82B6}" sibTransId="{99F954BA-ECFE-4CCC-B88E-8453D2ED42D6}"/>
    <dgm:cxn modelId="{BEE62EF7-7335-407B-8D85-A19C24D182E0}" srcId="{95E1B42E-6DED-497E-8EB4-2CB793EBA5EC}" destId="{364F56AB-CE2E-4EE0-A44C-241330BDA014}" srcOrd="0" destOrd="0" parTransId="{3A2F12AF-9BC1-4FB6-9F21-2FB803803D81}" sibTransId="{C423CDBA-471F-4D3F-9ED4-65FC053B1EE0}"/>
    <dgm:cxn modelId="{E05DDA19-0AE4-42E5-B339-19569E25382D}" type="presParOf" srcId="{2FD9DB2B-8A73-49FA-B239-35BC235C71FD}" destId="{F016AD55-EB0F-41AE-AAB0-1B7AF7F397D9}" srcOrd="0" destOrd="0" presId="urn:microsoft.com/office/officeart/2005/8/layout/default"/>
    <dgm:cxn modelId="{8C472EDF-CD3C-439A-860A-59C6A0ECB3C2}" type="presParOf" srcId="{2FD9DB2B-8A73-49FA-B239-35BC235C71FD}" destId="{0E5A40D5-1497-42CB-9831-A8E440E723E0}" srcOrd="1" destOrd="0" presId="urn:microsoft.com/office/officeart/2005/8/layout/default"/>
    <dgm:cxn modelId="{32F13B9C-65C1-49E8-B416-25044A589060}" type="presParOf" srcId="{2FD9DB2B-8A73-49FA-B239-35BC235C71FD}" destId="{FC1D9F46-1352-4779-A8DB-8418D4C8ADE6}" srcOrd="2" destOrd="0" presId="urn:microsoft.com/office/officeart/2005/8/layout/default"/>
    <dgm:cxn modelId="{D12240FE-0A71-49C4-90CA-5BE93B2F63A4}" type="presParOf" srcId="{2FD9DB2B-8A73-49FA-B239-35BC235C71FD}" destId="{55D79119-9A20-4A7E-B3A1-0C3CF929C7FF}" srcOrd="3" destOrd="0" presId="urn:microsoft.com/office/officeart/2005/8/layout/default"/>
    <dgm:cxn modelId="{BBB024AB-0CC3-487B-8317-C416D2DC1E0E}" type="presParOf" srcId="{2FD9DB2B-8A73-49FA-B239-35BC235C71FD}" destId="{A25C5BD0-A84C-4BFA-9257-34700ABE257F}" srcOrd="4" destOrd="0" presId="urn:microsoft.com/office/officeart/2005/8/layout/default"/>
    <dgm:cxn modelId="{D3A3D215-AFED-4C54-9B6B-64CECDFB7986}" type="presParOf" srcId="{2FD9DB2B-8A73-49FA-B239-35BC235C71FD}" destId="{220F0190-3FBC-4159-8AF2-ECA205412BFA}" srcOrd="5" destOrd="0" presId="urn:microsoft.com/office/officeart/2005/8/layout/default"/>
    <dgm:cxn modelId="{86B0CDB9-28EA-4C7E-AFF3-26297EB9B378}" type="presParOf" srcId="{2FD9DB2B-8A73-49FA-B239-35BC235C71FD}" destId="{D1B2C86D-72AB-43B8-997A-F0E78F368A5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0FFF22-D2F3-4513-A108-0AF3F91752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2A30D30-D5AA-4016-ADEB-DC4337CFE12C}">
      <dgm:prSet phldrT="[Texto]" custT="1"/>
      <dgm:spPr/>
      <dgm:t>
        <a:bodyPr/>
        <a:lstStyle/>
        <a:p>
          <a:r>
            <a:rPr lang="es-CL" sz="2400" dirty="0"/>
            <a:t>¿CUÁL DE TODAS LAS PREGUNSTAS DE LA EVALUACIÓN, TE PARECIÓ MAS COMPLICADA?</a:t>
          </a:r>
        </a:p>
      </dgm:t>
    </dgm:pt>
    <dgm:pt modelId="{90C86330-444C-49B9-83CD-2F5C77CCF367}" type="parTrans" cxnId="{20BE65BC-97BD-4C2B-8FAF-363C623CD872}">
      <dgm:prSet/>
      <dgm:spPr/>
      <dgm:t>
        <a:bodyPr/>
        <a:lstStyle/>
        <a:p>
          <a:endParaRPr lang="es-CL"/>
        </a:p>
      </dgm:t>
    </dgm:pt>
    <dgm:pt modelId="{6D3BD149-29D1-4D3F-9501-1268CE4F75AA}" type="sibTrans" cxnId="{20BE65BC-97BD-4C2B-8FAF-363C623CD872}">
      <dgm:prSet/>
      <dgm:spPr/>
      <dgm:t>
        <a:bodyPr/>
        <a:lstStyle/>
        <a:p>
          <a:endParaRPr lang="es-CL"/>
        </a:p>
      </dgm:t>
    </dgm:pt>
    <dgm:pt modelId="{C86C3E26-F0FC-4E44-A6DE-EFF8F818B74B}">
      <dgm:prSet phldrT="[Texto]" custT="1"/>
      <dgm:spPr/>
      <dgm:t>
        <a:bodyPr/>
        <a:lstStyle/>
        <a:p>
          <a:r>
            <a:rPr lang="es-CL" sz="2800" dirty="0"/>
            <a:t>¿QUÉ APRENDISTE DURANTE ESTA EVALUACIÓN?</a:t>
          </a:r>
        </a:p>
      </dgm:t>
    </dgm:pt>
    <dgm:pt modelId="{889AF685-8A54-45EE-809B-1E7CB6687586}" type="parTrans" cxnId="{E2F385FE-8646-4C49-8527-0102CB7BB12D}">
      <dgm:prSet/>
      <dgm:spPr/>
      <dgm:t>
        <a:bodyPr/>
        <a:lstStyle/>
        <a:p>
          <a:endParaRPr lang="es-CL"/>
        </a:p>
      </dgm:t>
    </dgm:pt>
    <dgm:pt modelId="{11EAC849-0F00-48EE-BF89-E6CB1AC56A1D}" type="sibTrans" cxnId="{E2F385FE-8646-4C49-8527-0102CB7BB12D}">
      <dgm:prSet/>
      <dgm:spPr/>
      <dgm:t>
        <a:bodyPr/>
        <a:lstStyle/>
        <a:p>
          <a:endParaRPr lang="es-CL"/>
        </a:p>
      </dgm:t>
    </dgm:pt>
    <dgm:pt modelId="{0B322801-C3B2-4040-A816-1EAE1E2A5772}">
      <dgm:prSet phldrT="[Texto]" custT="1"/>
      <dgm:spPr/>
      <dgm:t>
        <a:bodyPr/>
        <a:lstStyle/>
        <a:p>
          <a:r>
            <a:rPr lang="es-CL" sz="2400" dirty="0" smtClean="0"/>
            <a:t>¿QUÉ CREES QUE DEBEMOS REFORZAR MÁS?</a:t>
          </a:r>
          <a:endParaRPr lang="es-CL" sz="2400" dirty="0"/>
        </a:p>
      </dgm:t>
    </dgm:pt>
    <dgm:pt modelId="{18E0022D-2FA2-421E-915C-A0E785CBCC39}" type="parTrans" cxnId="{26C59C36-FAC4-43CF-90C7-42AACF687293}">
      <dgm:prSet/>
      <dgm:spPr/>
      <dgm:t>
        <a:bodyPr/>
        <a:lstStyle/>
        <a:p>
          <a:endParaRPr lang="es-CL"/>
        </a:p>
      </dgm:t>
    </dgm:pt>
    <dgm:pt modelId="{989346C9-1058-4DEC-8B30-D583964F3405}" type="sibTrans" cxnId="{26C59C36-FAC4-43CF-90C7-42AACF687293}">
      <dgm:prSet/>
      <dgm:spPr/>
      <dgm:t>
        <a:bodyPr/>
        <a:lstStyle/>
        <a:p>
          <a:endParaRPr lang="es-CL"/>
        </a:p>
      </dgm:t>
    </dgm:pt>
    <dgm:pt modelId="{3A7FCD05-4AE0-4964-91D1-BA3E2CCE6E64}" type="pres">
      <dgm:prSet presAssocID="{F30FFF22-D2F3-4513-A108-0AF3F91752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C1D6670-4A9B-4711-BAC0-48F8E710FAB6}" type="pres">
      <dgm:prSet presAssocID="{E2A30D30-D5AA-4016-ADEB-DC4337CFE12C}" presName="parentLin" presStyleCnt="0"/>
      <dgm:spPr/>
    </dgm:pt>
    <dgm:pt modelId="{6F7CCC9B-6456-4D95-AEC3-8ECC3D1D29E2}" type="pres">
      <dgm:prSet presAssocID="{E2A30D30-D5AA-4016-ADEB-DC4337CFE12C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87BA6267-5911-4823-A338-5F63114D09D2}" type="pres">
      <dgm:prSet presAssocID="{E2A30D30-D5AA-4016-ADEB-DC4337CFE12C}" presName="parentText" presStyleLbl="node1" presStyleIdx="0" presStyleCnt="3" custScaleX="142997" custScaleY="10231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092326E-26B6-4833-8CB8-FED9352BCD70}" type="pres">
      <dgm:prSet presAssocID="{E2A30D30-D5AA-4016-ADEB-DC4337CFE12C}" presName="negativeSpace" presStyleCnt="0"/>
      <dgm:spPr/>
    </dgm:pt>
    <dgm:pt modelId="{093DA262-BDF7-4081-8BD6-8812CF642438}" type="pres">
      <dgm:prSet presAssocID="{E2A30D30-D5AA-4016-ADEB-DC4337CFE12C}" presName="childText" presStyleLbl="conFgAcc1" presStyleIdx="0" presStyleCnt="3">
        <dgm:presLayoutVars>
          <dgm:bulletEnabled val="1"/>
        </dgm:presLayoutVars>
      </dgm:prSet>
      <dgm:spPr/>
    </dgm:pt>
    <dgm:pt modelId="{873CA5F9-17AB-49FE-BD5E-520CF0315734}" type="pres">
      <dgm:prSet presAssocID="{6D3BD149-29D1-4D3F-9501-1268CE4F75AA}" presName="spaceBetweenRectangles" presStyleCnt="0"/>
      <dgm:spPr/>
    </dgm:pt>
    <dgm:pt modelId="{353B5BD2-7E37-4A96-AE0A-D29C3AA43949}" type="pres">
      <dgm:prSet presAssocID="{C86C3E26-F0FC-4E44-A6DE-EFF8F818B74B}" presName="parentLin" presStyleCnt="0"/>
      <dgm:spPr/>
    </dgm:pt>
    <dgm:pt modelId="{8E1A17D7-174A-4FF4-BA70-872887FCABA4}" type="pres">
      <dgm:prSet presAssocID="{C86C3E26-F0FC-4E44-A6DE-EFF8F818B74B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7536490B-B972-4BFE-9C2C-C8BF9DF6EEA6}" type="pres">
      <dgm:prSet presAssocID="{C86C3E26-F0FC-4E44-A6DE-EFF8F818B74B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4313EF-2B35-4C5F-BB93-A6C0AE90ADF8}" type="pres">
      <dgm:prSet presAssocID="{C86C3E26-F0FC-4E44-A6DE-EFF8F818B74B}" presName="negativeSpace" presStyleCnt="0"/>
      <dgm:spPr/>
    </dgm:pt>
    <dgm:pt modelId="{50C59D5A-237E-476D-94E3-C0A179B3648E}" type="pres">
      <dgm:prSet presAssocID="{C86C3E26-F0FC-4E44-A6DE-EFF8F818B74B}" presName="childText" presStyleLbl="conFgAcc1" presStyleIdx="1" presStyleCnt="3">
        <dgm:presLayoutVars>
          <dgm:bulletEnabled val="1"/>
        </dgm:presLayoutVars>
      </dgm:prSet>
      <dgm:spPr/>
    </dgm:pt>
    <dgm:pt modelId="{7571DC20-FA48-48C5-879D-FDF6D46A2049}" type="pres">
      <dgm:prSet presAssocID="{11EAC849-0F00-48EE-BF89-E6CB1AC56A1D}" presName="spaceBetweenRectangles" presStyleCnt="0"/>
      <dgm:spPr/>
    </dgm:pt>
    <dgm:pt modelId="{D253B088-CBD1-426E-B92B-5909C7A78748}" type="pres">
      <dgm:prSet presAssocID="{0B322801-C3B2-4040-A816-1EAE1E2A5772}" presName="parentLin" presStyleCnt="0"/>
      <dgm:spPr/>
    </dgm:pt>
    <dgm:pt modelId="{9CF3A192-0474-47F3-A6CE-02CD6B41FBD2}" type="pres">
      <dgm:prSet presAssocID="{0B322801-C3B2-4040-A816-1EAE1E2A5772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BFED5F3C-F537-4729-B6A7-C75468524445}" type="pres">
      <dgm:prSet presAssocID="{0B322801-C3B2-4040-A816-1EAE1E2A5772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98502C8-94CC-4D21-930C-AFE8448AF8EB}" type="pres">
      <dgm:prSet presAssocID="{0B322801-C3B2-4040-A816-1EAE1E2A5772}" presName="negativeSpace" presStyleCnt="0"/>
      <dgm:spPr/>
    </dgm:pt>
    <dgm:pt modelId="{43035CF3-2940-4B7A-8F7B-BA33152A288E}" type="pres">
      <dgm:prSet presAssocID="{0B322801-C3B2-4040-A816-1EAE1E2A57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F385FE-8646-4C49-8527-0102CB7BB12D}" srcId="{F30FFF22-D2F3-4513-A108-0AF3F9175259}" destId="{C86C3E26-F0FC-4E44-A6DE-EFF8F818B74B}" srcOrd="1" destOrd="0" parTransId="{889AF685-8A54-45EE-809B-1E7CB6687586}" sibTransId="{11EAC849-0F00-48EE-BF89-E6CB1AC56A1D}"/>
    <dgm:cxn modelId="{8CBA0AAC-A1AC-4269-BB6D-3C152AE3A259}" type="presOf" srcId="{E2A30D30-D5AA-4016-ADEB-DC4337CFE12C}" destId="{87BA6267-5911-4823-A338-5F63114D09D2}" srcOrd="1" destOrd="0" presId="urn:microsoft.com/office/officeart/2005/8/layout/list1"/>
    <dgm:cxn modelId="{52B438F5-FEAB-490F-BC16-653E1F148B88}" type="presOf" srcId="{0B322801-C3B2-4040-A816-1EAE1E2A5772}" destId="{9CF3A192-0474-47F3-A6CE-02CD6B41FBD2}" srcOrd="0" destOrd="0" presId="urn:microsoft.com/office/officeart/2005/8/layout/list1"/>
    <dgm:cxn modelId="{CF8180E0-883A-4AAD-A6F0-FF4AA5D213D7}" type="presOf" srcId="{E2A30D30-D5AA-4016-ADEB-DC4337CFE12C}" destId="{6F7CCC9B-6456-4D95-AEC3-8ECC3D1D29E2}" srcOrd="0" destOrd="0" presId="urn:microsoft.com/office/officeart/2005/8/layout/list1"/>
    <dgm:cxn modelId="{20BE65BC-97BD-4C2B-8FAF-363C623CD872}" srcId="{F30FFF22-D2F3-4513-A108-0AF3F9175259}" destId="{E2A30D30-D5AA-4016-ADEB-DC4337CFE12C}" srcOrd="0" destOrd="0" parTransId="{90C86330-444C-49B9-83CD-2F5C77CCF367}" sibTransId="{6D3BD149-29D1-4D3F-9501-1268CE4F75AA}"/>
    <dgm:cxn modelId="{BE5BD39D-9F01-49E0-BAE0-FB792CEEA0A7}" type="presOf" srcId="{F30FFF22-D2F3-4513-A108-0AF3F9175259}" destId="{3A7FCD05-4AE0-4964-91D1-BA3E2CCE6E64}" srcOrd="0" destOrd="0" presId="urn:microsoft.com/office/officeart/2005/8/layout/list1"/>
    <dgm:cxn modelId="{F49E91DB-99BD-4102-8D12-E978439BC5A5}" type="presOf" srcId="{C86C3E26-F0FC-4E44-A6DE-EFF8F818B74B}" destId="{7536490B-B972-4BFE-9C2C-C8BF9DF6EEA6}" srcOrd="1" destOrd="0" presId="urn:microsoft.com/office/officeart/2005/8/layout/list1"/>
    <dgm:cxn modelId="{59850946-8317-47D4-95CE-C01EA4E579CB}" type="presOf" srcId="{C86C3E26-F0FC-4E44-A6DE-EFF8F818B74B}" destId="{8E1A17D7-174A-4FF4-BA70-872887FCABA4}" srcOrd="0" destOrd="0" presId="urn:microsoft.com/office/officeart/2005/8/layout/list1"/>
    <dgm:cxn modelId="{26C59C36-FAC4-43CF-90C7-42AACF687293}" srcId="{F30FFF22-D2F3-4513-A108-0AF3F9175259}" destId="{0B322801-C3B2-4040-A816-1EAE1E2A5772}" srcOrd="2" destOrd="0" parTransId="{18E0022D-2FA2-421E-915C-A0E785CBCC39}" sibTransId="{989346C9-1058-4DEC-8B30-D583964F3405}"/>
    <dgm:cxn modelId="{81EE20D4-9FBC-4BA4-AE14-5FDC184342EF}" type="presOf" srcId="{0B322801-C3B2-4040-A816-1EAE1E2A5772}" destId="{BFED5F3C-F537-4729-B6A7-C75468524445}" srcOrd="1" destOrd="0" presId="urn:microsoft.com/office/officeart/2005/8/layout/list1"/>
    <dgm:cxn modelId="{2A1B3C75-2CB2-4D79-93AB-A62EB2AA8EE4}" type="presParOf" srcId="{3A7FCD05-4AE0-4964-91D1-BA3E2CCE6E64}" destId="{6C1D6670-4A9B-4711-BAC0-48F8E710FAB6}" srcOrd="0" destOrd="0" presId="urn:microsoft.com/office/officeart/2005/8/layout/list1"/>
    <dgm:cxn modelId="{48C92655-BBD9-4E99-9C06-9D6DD983D6C0}" type="presParOf" srcId="{6C1D6670-4A9B-4711-BAC0-48F8E710FAB6}" destId="{6F7CCC9B-6456-4D95-AEC3-8ECC3D1D29E2}" srcOrd="0" destOrd="0" presId="urn:microsoft.com/office/officeart/2005/8/layout/list1"/>
    <dgm:cxn modelId="{B2F0E4BB-A809-4BF3-86D4-4FF0ABC6768B}" type="presParOf" srcId="{6C1D6670-4A9B-4711-BAC0-48F8E710FAB6}" destId="{87BA6267-5911-4823-A338-5F63114D09D2}" srcOrd="1" destOrd="0" presId="urn:microsoft.com/office/officeart/2005/8/layout/list1"/>
    <dgm:cxn modelId="{E1B55C77-4704-48E1-9CB5-88ACC386DF58}" type="presParOf" srcId="{3A7FCD05-4AE0-4964-91D1-BA3E2CCE6E64}" destId="{A092326E-26B6-4833-8CB8-FED9352BCD70}" srcOrd="1" destOrd="0" presId="urn:microsoft.com/office/officeart/2005/8/layout/list1"/>
    <dgm:cxn modelId="{66521A82-A5D6-41A2-84E0-DCA5FA03332D}" type="presParOf" srcId="{3A7FCD05-4AE0-4964-91D1-BA3E2CCE6E64}" destId="{093DA262-BDF7-4081-8BD6-8812CF642438}" srcOrd="2" destOrd="0" presId="urn:microsoft.com/office/officeart/2005/8/layout/list1"/>
    <dgm:cxn modelId="{2D5A83A9-E93E-4EFC-9D27-F85383793BD6}" type="presParOf" srcId="{3A7FCD05-4AE0-4964-91D1-BA3E2CCE6E64}" destId="{873CA5F9-17AB-49FE-BD5E-520CF0315734}" srcOrd="3" destOrd="0" presId="urn:microsoft.com/office/officeart/2005/8/layout/list1"/>
    <dgm:cxn modelId="{4C52F98D-14AB-49CA-8B9C-2A507DBBB488}" type="presParOf" srcId="{3A7FCD05-4AE0-4964-91D1-BA3E2CCE6E64}" destId="{353B5BD2-7E37-4A96-AE0A-D29C3AA43949}" srcOrd="4" destOrd="0" presId="urn:microsoft.com/office/officeart/2005/8/layout/list1"/>
    <dgm:cxn modelId="{FE955F36-4A2D-408C-90B4-903A5FC92974}" type="presParOf" srcId="{353B5BD2-7E37-4A96-AE0A-D29C3AA43949}" destId="{8E1A17D7-174A-4FF4-BA70-872887FCABA4}" srcOrd="0" destOrd="0" presId="urn:microsoft.com/office/officeart/2005/8/layout/list1"/>
    <dgm:cxn modelId="{EB631CC7-277B-4E7C-838D-0EAA2A190FCD}" type="presParOf" srcId="{353B5BD2-7E37-4A96-AE0A-D29C3AA43949}" destId="{7536490B-B972-4BFE-9C2C-C8BF9DF6EEA6}" srcOrd="1" destOrd="0" presId="urn:microsoft.com/office/officeart/2005/8/layout/list1"/>
    <dgm:cxn modelId="{244980DD-A297-497D-91F7-4147658FDC4E}" type="presParOf" srcId="{3A7FCD05-4AE0-4964-91D1-BA3E2CCE6E64}" destId="{5D4313EF-2B35-4C5F-BB93-A6C0AE90ADF8}" srcOrd="5" destOrd="0" presId="urn:microsoft.com/office/officeart/2005/8/layout/list1"/>
    <dgm:cxn modelId="{9889FA4E-064F-4F54-96A7-64932E0C97D7}" type="presParOf" srcId="{3A7FCD05-4AE0-4964-91D1-BA3E2CCE6E64}" destId="{50C59D5A-237E-476D-94E3-C0A179B3648E}" srcOrd="6" destOrd="0" presId="urn:microsoft.com/office/officeart/2005/8/layout/list1"/>
    <dgm:cxn modelId="{CFBAC1EC-A270-4813-9ACD-D9E1C5324224}" type="presParOf" srcId="{3A7FCD05-4AE0-4964-91D1-BA3E2CCE6E64}" destId="{7571DC20-FA48-48C5-879D-FDF6D46A2049}" srcOrd="7" destOrd="0" presId="urn:microsoft.com/office/officeart/2005/8/layout/list1"/>
    <dgm:cxn modelId="{5895EA9C-3B2D-4434-89B4-6A136689B769}" type="presParOf" srcId="{3A7FCD05-4AE0-4964-91D1-BA3E2CCE6E64}" destId="{D253B088-CBD1-426E-B92B-5909C7A78748}" srcOrd="8" destOrd="0" presId="urn:microsoft.com/office/officeart/2005/8/layout/list1"/>
    <dgm:cxn modelId="{B23B0FE8-6FAF-4286-84AB-A93AC5E3BBDD}" type="presParOf" srcId="{D253B088-CBD1-426E-B92B-5909C7A78748}" destId="{9CF3A192-0474-47F3-A6CE-02CD6B41FBD2}" srcOrd="0" destOrd="0" presId="urn:microsoft.com/office/officeart/2005/8/layout/list1"/>
    <dgm:cxn modelId="{8D0BE579-B0F0-4AFB-B663-D13328439610}" type="presParOf" srcId="{D253B088-CBD1-426E-B92B-5909C7A78748}" destId="{BFED5F3C-F537-4729-B6A7-C75468524445}" srcOrd="1" destOrd="0" presId="urn:microsoft.com/office/officeart/2005/8/layout/list1"/>
    <dgm:cxn modelId="{EF821603-9EE5-4ECF-8080-5E0AC7940106}" type="presParOf" srcId="{3A7FCD05-4AE0-4964-91D1-BA3E2CCE6E64}" destId="{C98502C8-94CC-4D21-930C-AFE8448AF8EB}" srcOrd="9" destOrd="0" presId="urn:microsoft.com/office/officeart/2005/8/layout/list1"/>
    <dgm:cxn modelId="{D9B0E813-F03B-4F4E-9B44-EC95E8EA211E}" type="presParOf" srcId="{3A7FCD05-4AE0-4964-91D1-BA3E2CCE6E64}" destId="{43035CF3-2940-4B7A-8F7B-BA33152A28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C74F5-F29E-4112-8C61-05ADEE529D14}">
      <dsp:nvSpPr>
        <dsp:cNvPr id="0" name=""/>
        <dsp:cNvSpPr/>
      </dsp:nvSpPr>
      <dsp:spPr>
        <a:xfrm>
          <a:off x="9" y="283163"/>
          <a:ext cx="2803921" cy="168235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i="0" kern="1200" dirty="0" smtClean="0">
              <a:solidFill>
                <a:schemeClr val="tx1"/>
              </a:solidFill>
            </a:rPr>
            <a:t>1.- De este texto se deduce que los paleontólogos son científicos que estudian: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>
              <a:solidFill>
                <a:schemeClr val="tx1"/>
              </a:solidFill>
            </a:rPr>
            <a:t>19 de 25 respuestas correcta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>
              <a:solidFill>
                <a:schemeClr val="tx1"/>
              </a:solidFill>
            </a:rPr>
            <a:t>Porcentaje de Logros 76%</a:t>
          </a:r>
          <a:endParaRPr lang="es-CL" sz="1500" kern="1200" dirty="0">
            <a:solidFill>
              <a:schemeClr val="tx1"/>
            </a:solidFill>
          </a:endParaRPr>
        </a:p>
      </dsp:txBody>
      <dsp:txXfrm>
        <a:off x="9" y="283163"/>
        <a:ext cx="2803921" cy="1682353"/>
      </dsp:txXfrm>
    </dsp:sp>
    <dsp:sp modelId="{FFC6BDB1-F7B4-48AE-8BC1-5E73C39479EB}">
      <dsp:nvSpPr>
        <dsp:cNvPr id="0" name=""/>
        <dsp:cNvSpPr/>
      </dsp:nvSpPr>
      <dsp:spPr>
        <a:xfrm>
          <a:off x="3059844" y="283163"/>
          <a:ext cx="2803921" cy="1682353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i="0" kern="1200" dirty="0" smtClean="0"/>
            <a:t>2.- Según el texto, este descubrimiento es importante porque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/>
            <a:t>7 de 25 respuestas correctas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/>
            <a:t>Porcentaje de Logro 28%</a:t>
          </a:r>
          <a:endParaRPr lang="es-CL" sz="1500" kern="1200" dirty="0"/>
        </a:p>
      </dsp:txBody>
      <dsp:txXfrm>
        <a:off x="3059844" y="283163"/>
        <a:ext cx="2803921" cy="1682353"/>
      </dsp:txXfrm>
    </dsp:sp>
    <dsp:sp modelId="{08870534-6423-417B-98C0-D7F0D0EB86E5}">
      <dsp:nvSpPr>
        <dsp:cNvPr id="0" name=""/>
        <dsp:cNvSpPr/>
      </dsp:nvSpPr>
      <dsp:spPr>
        <a:xfrm>
          <a:off x="6084155" y="283163"/>
          <a:ext cx="2974119" cy="168235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i="0" kern="1200" dirty="0" smtClean="0">
              <a:solidFill>
                <a:schemeClr val="tx1"/>
              </a:solidFill>
            </a:rPr>
            <a:t>3.- La palabra ancestros se refiere a los: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>
              <a:solidFill>
                <a:schemeClr val="tx1"/>
              </a:solidFill>
            </a:rPr>
            <a:t>19 de 25 respuestas correcta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>
              <a:solidFill>
                <a:schemeClr val="tx1"/>
              </a:solidFill>
            </a:rPr>
            <a:t>Porcentaje de Logro 76%</a:t>
          </a:r>
          <a:endParaRPr lang="es-CL" sz="1500" kern="1200" dirty="0">
            <a:solidFill>
              <a:schemeClr val="tx1"/>
            </a:solidFill>
          </a:endParaRPr>
        </a:p>
      </dsp:txBody>
      <dsp:txXfrm>
        <a:off x="6084155" y="283163"/>
        <a:ext cx="2974119" cy="1682353"/>
      </dsp:txXfrm>
    </dsp:sp>
    <dsp:sp modelId="{185306DD-F46C-4B1C-A7C5-DFDC74BAF110}">
      <dsp:nvSpPr>
        <dsp:cNvPr id="0" name=""/>
        <dsp:cNvSpPr/>
      </dsp:nvSpPr>
      <dsp:spPr>
        <a:xfrm>
          <a:off x="0" y="2319158"/>
          <a:ext cx="2803921" cy="168235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i="0" kern="1200" dirty="0" smtClean="0"/>
            <a:t>4.- ¿Qué tipo de texto es este y cómo lo sabes? Describe tres características que te permiten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i="0" kern="1200" dirty="0" smtClean="0"/>
            <a:t>Identificarlo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i="0" kern="1200" dirty="0" smtClean="0"/>
            <a:t>.</a:t>
          </a:r>
          <a:r>
            <a:rPr lang="es-CL" sz="1500" b="0" kern="1200" dirty="0" smtClean="0"/>
            <a:t>25 respuestas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/>
            <a:t>Porcentaje de Logro 100%</a:t>
          </a:r>
          <a:endParaRPr lang="es-CL" sz="1500" kern="1200" dirty="0"/>
        </a:p>
      </dsp:txBody>
      <dsp:txXfrm>
        <a:off x="0" y="2319158"/>
        <a:ext cx="2803921" cy="1682353"/>
      </dsp:txXfrm>
    </dsp:sp>
    <dsp:sp modelId="{A845311C-3D22-429C-A4F7-EBB29905958D}">
      <dsp:nvSpPr>
        <dsp:cNvPr id="0" name=""/>
        <dsp:cNvSpPr/>
      </dsp:nvSpPr>
      <dsp:spPr>
        <a:xfrm>
          <a:off x="3055456" y="2299020"/>
          <a:ext cx="2803921" cy="168235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i="0" kern="1200" dirty="0" smtClean="0">
              <a:solidFill>
                <a:schemeClr val="tx1"/>
              </a:solidFill>
            </a:rPr>
            <a:t>5.- ¿Qué estaba haciendo Elsa antes de la tragedia?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>
              <a:solidFill>
                <a:schemeClr val="tx1"/>
              </a:solidFill>
            </a:rPr>
            <a:t>13 de 25 respuestas correcto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>
              <a:solidFill>
                <a:schemeClr val="tx1"/>
              </a:solidFill>
            </a:rPr>
            <a:t>Porcentaje de Logros 52%</a:t>
          </a:r>
          <a:endParaRPr lang="es-CL" sz="1500" kern="1200" dirty="0">
            <a:solidFill>
              <a:schemeClr val="tx1"/>
            </a:solidFill>
          </a:endParaRPr>
        </a:p>
      </dsp:txBody>
      <dsp:txXfrm>
        <a:off x="3055456" y="2299020"/>
        <a:ext cx="2803921" cy="1682353"/>
      </dsp:txXfrm>
    </dsp:sp>
    <dsp:sp modelId="{F4B24C0E-0BED-4CF3-9448-F4F4D8FEAAAA}">
      <dsp:nvSpPr>
        <dsp:cNvPr id="0" name=""/>
        <dsp:cNvSpPr/>
      </dsp:nvSpPr>
      <dsp:spPr>
        <a:xfrm>
          <a:off x="6079794" y="2299020"/>
          <a:ext cx="2956707" cy="168235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i="0" kern="1200" dirty="0" smtClean="0">
              <a:solidFill>
                <a:schemeClr val="tx1"/>
              </a:solidFill>
            </a:rPr>
            <a:t>6.- ¿Para qué se ha escrito principalmente este texto?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>
              <a:solidFill>
                <a:schemeClr val="tx1"/>
              </a:solidFill>
            </a:rPr>
            <a:t>19 de 25 respuestas correctas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>
              <a:solidFill>
                <a:schemeClr val="tx1"/>
              </a:solidFill>
            </a:rPr>
            <a:t>Porcentaje de Logros  76%</a:t>
          </a:r>
          <a:endParaRPr lang="es-CL" sz="1500" kern="1200" dirty="0">
            <a:solidFill>
              <a:schemeClr val="tx1"/>
            </a:solidFill>
          </a:endParaRPr>
        </a:p>
      </dsp:txBody>
      <dsp:txXfrm>
        <a:off x="6079794" y="2299020"/>
        <a:ext cx="2956707" cy="1682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6AD55-EB0F-41AE-AAB0-1B7AF7F397D9}">
      <dsp:nvSpPr>
        <dsp:cNvPr id="0" name=""/>
        <dsp:cNvSpPr/>
      </dsp:nvSpPr>
      <dsp:spPr>
        <a:xfrm>
          <a:off x="12613" y="335227"/>
          <a:ext cx="4779332" cy="206288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7.- ¿Quién es Elsa?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10 de 25 respuestas correctas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Porcentaje de Logros  40%</a:t>
          </a:r>
          <a:endParaRPr lang="es-CL" sz="2000" kern="1200" dirty="0"/>
        </a:p>
      </dsp:txBody>
      <dsp:txXfrm>
        <a:off x="12613" y="335227"/>
        <a:ext cx="4779332" cy="2062887"/>
      </dsp:txXfrm>
    </dsp:sp>
    <dsp:sp modelId="{FC1D9F46-1352-4779-A8DB-8418D4C8ADE6}">
      <dsp:nvSpPr>
        <dsp:cNvPr id="0" name=""/>
        <dsp:cNvSpPr/>
      </dsp:nvSpPr>
      <dsp:spPr>
        <a:xfrm>
          <a:off x="5156488" y="310513"/>
          <a:ext cx="3876882" cy="2220943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8- ¿Cuántas personas están atrapadas en la casa?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4 de 25 respuestas correctas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Porcentaje de Logros 16% </a:t>
          </a:r>
          <a:endParaRPr lang="es-CL" sz="2000" kern="1200" dirty="0"/>
        </a:p>
      </dsp:txBody>
      <dsp:txXfrm>
        <a:off x="5156488" y="310513"/>
        <a:ext cx="3876882" cy="2220943"/>
      </dsp:txXfrm>
    </dsp:sp>
    <dsp:sp modelId="{A25C5BD0-A84C-4BFA-9257-34700ABE257F}">
      <dsp:nvSpPr>
        <dsp:cNvPr id="0" name=""/>
        <dsp:cNvSpPr/>
      </dsp:nvSpPr>
      <dsp:spPr>
        <a:xfrm>
          <a:off x="5906" y="2941033"/>
          <a:ext cx="4672388" cy="207379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9.- ¿Cómo actuarías tu, si te encontrarás en una situación como la narrada en el texto, leído?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25 respuestas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Porcentaje de Logros  100%</a:t>
          </a:r>
          <a:endParaRPr lang="es-CL" sz="2000" kern="1200" dirty="0"/>
        </a:p>
      </dsp:txBody>
      <dsp:txXfrm>
        <a:off x="5906" y="2941033"/>
        <a:ext cx="4672388" cy="2073794"/>
      </dsp:txXfrm>
    </dsp:sp>
    <dsp:sp modelId="{D1B2C86D-72AB-43B8-997A-F0E78F368A52}">
      <dsp:nvSpPr>
        <dsp:cNvPr id="0" name=""/>
        <dsp:cNvSpPr/>
      </dsp:nvSpPr>
      <dsp:spPr>
        <a:xfrm>
          <a:off x="5140853" y="2939701"/>
          <a:ext cx="3997239" cy="207645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10.- Producción Textual: Escribe una anécdota , recuerda considerar la correcta utilización de los conectores y la ortografía.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25 respuestas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Porcentaje de Logros 95%</a:t>
          </a:r>
          <a:endParaRPr lang="es-CL" sz="2000" kern="1200" dirty="0"/>
        </a:p>
      </dsp:txBody>
      <dsp:txXfrm>
        <a:off x="5140853" y="2939701"/>
        <a:ext cx="3997239" cy="2076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DA262-BDF7-4081-8BD6-8812CF642438}">
      <dsp:nvSpPr>
        <dsp:cNvPr id="0" name=""/>
        <dsp:cNvSpPr/>
      </dsp:nvSpPr>
      <dsp:spPr>
        <a:xfrm>
          <a:off x="0" y="632467"/>
          <a:ext cx="736848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A6267-5911-4823-A338-5F63114D09D2}">
      <dsp:nvSpPr>
        <dsp:cNvPr id="0" name=""/>
        <dsp:cNvSpPr/>
      </dsp:nvSpPr>
      <dsp:spPr>
        <a:xfrm>
          <a:off x="350434" y="61072"/>
          <a:ext cx="7015552" cy="1117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/>
            <a:t>¿CUÁL DE TODAS LAS PREGUNSTAS DE LA EVALUACIÓN, TE PARECIÓ MAS COMPLICADA?</a:t>
          </a:r>
        </a:p>
      </dsp:txBody>
      <dsp:txXfrm>
        <a:off x="404987" y="115625"/>
        <a:ext cx="6906446" cy="1008408"/>
      </dsp:txXfrm>
    </dsp:sp>
    <dsp:sp modelId="{50C59D5A-237E-476D-94E3-C0A179B3648E}">
      <dsp:nvSpPr>
        <dsp:cNvPr id="0" name=""/>
        <dsp:cNvSpPr/>
      </dsp:nvSpPr>
      <dsp:spPr>
        <a:xfrm>
          <a:off x="0" y="2310787"/>
          <a:ext cx="736848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6490B-B972-4BFE-9C2C-C8BF9DF6EEA6}">
      <dsp:nvSpPr>
        <dsp:cNvPr id="0" name=""/>
        <dsp:cNvSpPr/>
      </dsp:nvSpPr>
      <dsp:spPr>
        <a:xfrm>
          <a:off x="350794" y="1764667"/>
          <a:ext cx="7015879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/>
            <a:t>¿QUÉ APRENDISTE DURANTE ESTA EVALUACIÓN?</a:t>
          </a:r>
        </a:p>
      </dsp:txBody>
      <dsp:txXfrm>
        <a:off x="404113" y="1817986"/>
        <a:ext cx="6909241" cy="985602"/>
      </dsp:txXfrm>
    </dsp:sp>
    <dsp:sp modelId="{43035CF3-2940-4B7A-8F7B-BA33152A288E}">
      <dsp:nvSpPr>
        <dsp:cNvPr id="0" name=""/>
        <dsp:cNvSpPr/>
      </dsp:nvSpPr>
      <dsp:spPr>
        <a:xfrm>
          <a:off x="0" y="3989107"/>
          <a:ext cx="736848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D5F3C-F537-4729-B6A7-C75468524445}">
      <dsp:nvSpPr>
        <dsp:cNvPr id="0" name=""/>
        <dsp:cNvSpPr/>
      </dsp:nvSpPr>
      <dsp:spPr>
        <a:xfrm>
          <a:off x="350794" y="3442987"/>
          <a:ext cx="7015879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¿QUÉ CREES QUE DEBEMOS REFORZAR MÁS?</a:t>
          </a:r>
          <a:endParaRPr lang="es-CL" sz="2400" kern="1200" dirty="0"/>
        </a:p>
      </dsp:txBody>
      <dsp:txXfrm>
        <a:off x="404113" y="3496306"/>
        <a:ext cx="6909241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78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41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92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15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07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1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46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8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56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1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s0ntMx4RC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24004" cy="3528392"/>
          </a:xfrm>
        </p:spPr>
        <p:txBody>
          <a:bodyPr>
            <a:noAutofit/>
          </a:bodyPr>
          <a:lstStyle/>
          <a:p>
            <a:r>
              <a:rPr lang="es-CL" sz="2400" b="1" dirty="0"/>
              <a:t>PLANIFICACIÓN  PARA EL AUTOAPRENDIZAJE</a:t>
            </a:r>
            <a:br>
              <a:rPr lang="es-CL" sz="2400" b="1" dirty="0"/>
            </a:br>
            <a:r>
              <a:rPr lang="es-CL" sz="2400" b="1" dirty="0"/>
              <a:t>RETROALIMENTACIÓN DE EVALUACIÓN FORMATIVA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LENGUA Y LITERATURA</a:t>
            </a:r>
            <a:br>
              <a:rPr lang="es-CL" sz="2800" dirty="0"/>
            </a:br>
            <a:r>
              <a:rPr lang="es-CL" sz="2800" dirty="0"/>
              <a:t> </a:t>
            </a:r>
            <a:r>
              <a:rPr lang="es-CL" sz="2800" dirty="0" smtClean="0"/>
              <a:t>6 </a:t>
            </a:r>
            <a:r>
              <a:rPr lang="es-CL" sz="2800" dirty="0"/>
              <a:t>AÑO A</a:t>
            </a:r>
            <a:br>
              <a:rPr lang="es-CL" sz="2800" dirty="0"/>
            </a:b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88640"/>
            <a:ext cx="547528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4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9" y="116632"/>
            <a:ext cx="7870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594329" y="1124744"/>
            <a:ext cx="7870825" cy="13681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8- ¿Cuántas personas están atrapadas en la casa?</a:t>
            </a:r>
          </a:p>
          <a:p>
            <a:pPr algn="ctr"/>
            <a:r>
              <a:rPr lang="es-CL" dirty="0"/>
              <a:t>4 de 25 respuestas correctas</a:t>
            </a:r>
          </a:p>
          <a:p>
            <a:pPr algn="ctr"/>
            <a:r>
              <a:rPr lang="es-CL" dirty="0"/>
              <a:t>Porcentaje de Logros 16%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94329" y="2492896"/>
            <a:ext cx="7870825" cy="29212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dirty="0" smtClean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ESTA PREGUNTA ERA MUY ENTRETENIDA SOLO DEBÍAS IR  REALIZANDO UN JUEGO DE NOMBRES ,PARENTESCOS Y SITUACIONES RELATADAS EN LA HISTORIA</a:t>
            </a:r>
            <a:r>
              <a:rPr lang="es-CL" dirty="0" smtClean="0"/>
              <a:t>.</a:t>
            </a:r>
          </a:p>
          <a:p>
            <a:r>
              <a:rPr lang="es-CL" b="1" dirty="0" smtClean="0">
                <a:solidFill>
                  <a:srgbClr val="FF0000"/>
                </a:solidFill>
              </a:rPr>
              <a:t>VAMOS LEAMOS JUNTOS NUEVAMENTE LA HISTORIA CONTADA POR OSVALDO Y VEAMOS CUNATAS PERSONAS SE ENCONTRABAN ATRAPADAS EN SU CASA…. 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1.- ¿Qué estrategias usarás ?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2.- ¿Cómo podrás llegar a la respuesta?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3.- Comparte con tus compañeros la estrategia usada para resolver el enigma presentado en esta pregunta.</a:t>
            </a:r>
          </a:p>
          <a:p>
            <a:pPr algn="ctr"/>
            <a:endParaRPr lang="es-C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7192"/>
            <a:ext cx="1430976" cy="129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xplosión 2"/>
          <p:cNvSpPr/>
          <p:nvPr/>
        </p:nvSpPr>
        <p:spPr>
          <a:xfrm>
            <a:off x="485546" y="548680"/>
            <a:ext cx="5220580" cy="36724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COMPARTAMOS UNA ANECDOTA RELATA EN NUESTRA PRODUCCIÓN TEXTUAL.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780928"/>
            <a:ext cx="4321274" cy="37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9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B54F07F-6A43-480B-8643-AAEE7058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TICKET DE SALIDA.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7A5892B8-68F5-4B4B-8A5F-B60FD5A83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308345"/>
              </p:ext>
            </p:extLst>
          </p:nvPr>
        </p:nvGraphicFramePr>
        <p:xfrm>
          <a:off x="887760" y="1417638"/>
          <a:ext cx="7368480" cy="4982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6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55462"/>
              </p:ext>
            </p:extLst>
          </p:nvPr>
        </p:nvGraphicFramePr>
        <p:xfrm>
          <a:off x="467544" y="814176"/>
          <a:ext cx="8136904" cy="5689055"/>
        </p:xfrm>
        <a:graphic>
          <a:graphicData uri="http://schemas.openxmlformats.org/drawingml/2006/table">
            <a:tbl>
              <a:tblPr firstRow="1" firstCol="1" bandRow="1"/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</a:t>
                      </a: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LITERATURA / </a:t>
                      </a:r>
                      <a:r>
                        <a:rPr lang="es-CL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BÁSICO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</a:t>
                      </a: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GALLARDO MUÑOZ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</a:t>
                      </a:r>
                      <a:r>
                        <a:rPr lang="es-CL" sz="12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0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OA6 Leer independientemente y comprender textos no literarios (cartas, biografías, relatos históricos, libros y artículos informativos, noticias, etc.) para ampliar su conocimiento del mundo y formarse una opinión: extrayendo información explícita e implícita; haciendo inferencias a partir de la información del texto y de sus experiencias y conocimientos;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OA14 Escribir creativamente narraciones (relatos de experiencias personales, noticias, cuentos, etc.) que: tengan una estructura clara; utilicen conectores adecuados; tengan coherencia en sus oraciones; incluyan descripciones y diálogo (si es pertinente) que desarrollen la trama, los personajes y el ambiente.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0" i="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</a:rPr>
                        <a:t>Aluden a información implícita o explícita del texto leído al comentar o escribir</a:t>
                      </a:r>
                    </a:p>
                    <a:p>
                      <a:pPr algn="l"/>
                      <a:r>
                        <a:rPr lang="es-CL" sz="1200" b="0" i="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</a:rPr>
                        <a:t>_Expresan opiniones sobre la información encontrada en los textos, explicando su punto de vista a partir de conocimientos previos o información de la lectura</a:t>
                      </a:r>
                    </a:p>
                    <a:p>
                      <a:pPr algn="l"/>
                      <a:r>
                        <a:rPr lang="es-CL" sz="1200" b="0" i="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</a:rPr>
                        <a:t>_Escriben el relato de una anécdota en que: narran un hecho interesante describen a las personas que intervienen en la acción mantienen la coherencia temática</a:t>
                      </a:r>
                    </a:p>
                    <a:p>
                      <a:pPr algn="l"/>
                      <a:endParaRPr lang="es-CL" sz="1200" b="0" i="0" dirty="0" smtClean="0">
                        <a:solidFill>
                          <a:srgbClr val="202124"/>
                        </a:solidFill>
                        <a:effectLst/>
                        <a:latin typeface="Roboto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r>
                        <a:rPr lang="es-CL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/HABILIDADES</a:t>
                      </a:r>
                      <a:endParaRPr lang="es-ES_tradn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 Lectora”/ </a:t>
                      </a:r>
                      <a:r>
                        <a:rPr lang="es-CL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Leen – comprenden -relacionan- comentan –analizan.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la evaluación dela clase pasada.</a:t>
                      </a: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baseline="0" dirty="0">
                          <a:effectLst/>
                          <a:latin typeface="+mn-lt"/>
                        </a:rPr>
                        <a:t> Ticket de salida  : Enviar a correo </a:t>
                      </a:r>
                      <a:r>
                        <a:rPr lang="es-CL" sz="1200" b="1" baseline="0" dirty="0">
                          <a:effectLst/>
                          <a:latin typeface="+mn-lt"/>
                          <a:hlinkClick r:id="rId2"/>
                        </a:rPr>
                        <a:t>ximena.gallardo@colegio-jeanpiaget.cl</a:t>
                      </a:r>
                      <a:r>
                        <a:rPr lang="es-CL" sz="1200" b="1" baseline="0" dirty="0">
                          <a:effectLst/>
                          <a:latin typeface="+mn-lt"/>
                        </a:rPr>
                        <a:t>  o enviar de forma digital en clase.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39193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b="1" dirty="0">
                <a:solidFill>
                  <a:prstClr val="black"/>
                </a:solidFill>
              </a:rPr>
              <a:t>Recomendaciones y reglas clases virtuales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5334" r="50000" b="6571"/>
          <a:stretch/>
        </p:blipFill>
        <p:spPr bwMode="auto">
          <a:xfrm>
            <a:off x="460375" y="1158343"/>
            <a:ext cx="1152128" cy="169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5" y="1205310"/>
            <a:ext cx="1291219" cy="12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27920" r="36286" b="28667"/>
          <a:stretch/>
        </p:blipFill>
        <p:spPr bwMode="auto">
          <a:xfrm>
            <a:off x="899592" y="5086189"/>
            <a:ext cx="935421" cy="13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2066444" y="5106583"/>
            <a:ext cx="13695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Activo micrófono solo cuando quiero decir algo</a:t>
            </a:r>
          </a:p>
        </p:txBody>
      </p:sp>
      <p:sp>
        <p:nvSpPr>
          <p:cNvPr id="10" name="AutoShape 8" descr="PROHIBIDO COMER | Educ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8" y="3591493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2"/>
          <a:stretch/>
        </p:blipFill>
        <p:spPr bwMode="auto">
          <a:xfrm>
            <a:off x="7414007" y="2301381"/>
            <a:ext cx="1511336" cy="20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68" y="3336316"/>
            <a:ext cx="1319909" cy="13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41011" r="53537" b="34657"/>
          <a:stretch/>
        </p:blipFill>
        <p:spPr bwMode="auto">
          <a:xfrm>
            <a:off x="307975" y="3677702"/>
            <a:ext cx="2290825" cy="113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666" r="6458" b="6875"/>
          <a:stretch/>
        </p:blipFill>
        <p:spPr bwMode="auto">
          <a:xfrm>
            <a:off x="3435956" y="4885913"/>
            <a:ext cx="1472580" cy="1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87" y="5442603"/>
            <a:ext cx="2473335" cy="12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6425" r="12749" b="9683"/>
          <a:stretch/>
        </p:blipFill>
        <p:spPr bwMode="auto">
          <a:xfrm>
            <a:off x="3619138" y="1067890"/>
            <a:ext cx="1256048" cy="178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835013" y="1268760"/>
            <a:ext cx="1152811" cy="690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Enciendo la cámara</a:t>
            </a:r>
          </a:p>
        </p:txBody>
      </p:sp>
      <p:sp>
        <p:nvSpPr>
          <p:cNvPr id="3" name="2 Elipse"/>
          <p:cNvSpPr/>
          <p:nvPr/>
        </p:nvSpPr>
        <p:spPr>
          <a:xfrm>
            <a:off x="6632783" y="1254944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Saludo a mis compañeros y profesora al ingresar</a:t>
            </a:r>
          </a:p>
        </p:txBody>
      </p:sp>
      <p:sp>
        <p:nvSpPr>
          <p:cNvPr id="5" name="4 Elipse"/>
          <p:cNvSpPr/>
          <p:nvPr/>
        </p:nvSpPr>
        <p:spPr>
          <a:xfrm>
            <a:off x="2066444" y="2284036"/>
            <a:ext cx="1449036" cy="1319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Escucho y respeto turnos</a:t>
            </a:r>
          </a:p>
        </p:txBody>
      </p:sp>
      <p:sp>
        <p:nvSpPr>
          <p:cNvPr id="7" name="6 Elipse"/>
          <p:cNvSpPr/>
          <p:nvPr/>
        </p:nvSpPr>
        <p:spPr>
          <a:xfrm>
            <a:off x="5652121" y="2636912"/>
            <a:ext cx="1308794" cy="95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Estar atentos, no debo comer</a:t>
            </a:r>
          </a:p>
        </p:txBody>
      </p:sp>
      <p:sp>
        <p:nvSpPr>
          <p:cNvPr id="8" name="7 Elipse"/>
          <p:cNvSpPr/>
          <p:nvPr/>
        </p:nvSpPr>
        <p:spPr>
          <a:xfrm>
            <a:off x="7668344" y="4322478"/>
            <a:ext cx="1368152" cy="112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digo malas palabras, me expreso con respeto</a:t>
            </a:r>
          </a:p>
        </p:txBody>
      </p:sp>
      <p:sp>
        <p:nvSpPr>
          <p:cNvPr id="12" name="11 Elipse"/>
          <p:cNvSpPr/>
          <p:nvPr/>
        </p:nvSpPr>
        <p:spPr>
          <a:xfrm>
            <a:off x="4685432" y="4924953"/>
            <a:ext cx="1663910" cy="170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chat lo uso solo para informar, preguntar y acotar algo referente a la clases</a:t>
            </a:r>
          </a:p>
        </p:txBody>
      </p:sp>
      <p:sp>
        <p:nvSpPr>
          <p:cNvPr id="13" name="12 Flecha izquierda, derecha y arriba"/>
          <p:cNvSpPr/>
          <p:nvPr/>
        </p:nvSpPr>
        <p:spPr>
          <a:xfrm>
            <a:off x="2598800" y="3639686"/>
            <a:ext cx="1086322" cy="82321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6813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3434760" y="908720"/>
            <a:ext cx="5688632" cy="2952328"/>
          </a:xfrm>
          <a:prstGeom prst="wedgeEllipseCallout">
            <a:avLst>
              <a:gd name="adj1" fmla="val -71199"/>
              <a:gd name="adj2" fmla="val 5320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2800" b="1" dirty="0" smtClean="0">
                <a:solidFill>
                  <a:prstClr val="black"/>
                </a:solidFill>
              </a:rPr>
              <a:t>OBJETIVO DE LA CLASE:</a:t>
            </a:r>
          </a:p>
          <a:p>
            <a:pPr lvl="0" algn="ctr"/>
            <a:r>
              <a:rPr lang="es-CL" sz="2800" b="1" dirty="0" smtClean="0">
                <a:solidFill>
                  <a:prstClr val="black"/>
                </a:solidFill>
              </a:rPr>
              <a:t>RETROALIMENTAR </a:t>
            </a:r>
            <a:r>
              <a:rPr lang="es-CL" sz="2800" b="1" dirty="0">
                <a:solidFill>
                  <a:prstClr val="black"/>
                </a:solidFill>
              </a:rPr>
              <a:t>EVALUACIÓN</a:t>
            </a:r>
          </a:p>
          <a:p>
            <a:pPr lvl="0" algn="ctr"/>
            <a:r>
              <a:rPr lang="es-CL" sz="2800" b="1" dirty="0">
                <a:solidFill>
                  <a:prstClr val="black"/>
                </a:solidFill>
              </a:rPr>
              <a:t> REALIZADA</a:t>
            </a:r>
          </a:p>
        </p:txBody>
      </p:sp>
    </p:spTree>
    <p:extLst>
      <p:ext uri="{BB962C8B-B14F-4D97-AF65-F5344CB8AC3E}">
        <p14:creationId xmlns:p14="http://schemas.microsoft.com/office/powerpoint/2010/main" val="18991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B72404-6D97-4B45-9A6D-4746CEF5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Cantidad de respuestas con aciertos y errores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50CD2506-AEFC-4026-A98D-EC242D908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663486"/>
              </p:ext>
            </p:extLst>
          </p:nvPr>
        </p:nvGraphicFramePr>
        <p:xfrm>
          <a:off x="0" y="1417638"/>
          <a:ext cx="9144000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22222"/>
          <a:stretch/>
        </p:blipFill>
        <p:spPr bwMode="auto">
          <a:xfrm>
            <a:off x="1" y="5445224"/>
            <a:ext cx="971600" cy="133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4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B72404-6D97-4B45-9A6D-4746CEF5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Cantidad de respuestas con aciertos y errores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8646D7F1-80AD-4F0F-A118-A4FDA8568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919311"/>
              </p:ext>
            </p:extLst>
          </p:nvPr>
        </p:nvGraphicFramePr>
        <p:xfrm>
          <a:off x="251520" y="1360472"/>
          <a:ext cx="9144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9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  <a:solidFill>
            <a:srgbClr val="FFFF00"/>
          </a:solidFill>
        </p:grpSpPr>
        <p:sp>
          <p:nvSpPr>
            <p:cNvPr id="20" name="Freeform 44">
              <a:extLst>
                <a:ext uri="{FF2B5EF4-FFF2-40B4-BE49-F238E27FC236}">
                  <a16:creationId xmlns=""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=""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=""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=""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04F465-25E2-4410-BE08-5124E869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L" sz="3600" dirty="0" smtClean="0">
                <a:solidFill>
                  <a:srgbClr val="1E8E3E"/>
                </a:solidFill>
                <a:latin typeface="Google Sans"/>
              </a:rPr>
              <a:t>Te invito a </a:t>
            </a:r>
            <a:r>
              <a:rPr lang="es-CL" sz="3600" dirty="0" smtClean="0">
                <a:solidFill>
                  <a:srgbClr val="1E8E3E"/>
                </a:solidFill>
                <a:latin typeface="Google Sans"/>
              </a:rPr>
              <a:t>releer los textos y retroalimentar preguntas más descendidas?</a:t>
            </a:r>
            <a:r>
              <a:rPr lang="es-CL" sz="3600" dirty="0">
                <a:solidFill>
                  <a:srgbClr val="1E8E3E"/>
                </a:solidFill>
                <a:latin typeface="Google Sans"/>
              </a:rPr>
              <a:t> 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829999-39EE-4BC2-80F4-318F59E5333B}"/>
              </a:ext>
            </a:extLst>
          </p:cNvPr>
          <p:cNvSpPr txBox="1"/>
          <p:nvPr/>
        </p:nvSpPr>
        <p:spPr>
          <a:xfrm>
            <a:off x="1068677" y="2494451"/>
            <a:ext cx="4511435" cy="1654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21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0" i="0" u="none" strike="noStrike" cap="none" normalizeH="0" baseline="0" smtClean="0">
                <a:ln>
                  <a:noFill/>
                </a:ln>
                <a:solidFill>
                  <a:srgbClr val="70757A"/>
                </a:solidFill>
                <a:effectLst/>
                <a:latin typeface="Roboto"/>
                <a:cs typeface="Arial" pitchFamily="34" charset="0"/>
              </a:rPr>
              <a:t>A Loki.</a:t>
            </a:r>
            <a:endParaRPr kumimoji="0" 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0" i="0" u="none" strike="noStrike" cap="none" normalizeH="0" baseline="0" smtClean="0">
                <a:ln>
                  <a:noFill/>
                </a:ln>
                <a:solidFill>
                  <a:srgbClr val="70757A"/>
                </a:solidFill>
                <a:effectLst/>
                <a:latin typeface="Roboto"/>
                <a:cs typeface="Arial" pitchFamily="34" charset="0"/>
              </a:rPr>
              <a:t>B Freyja.</a:t>
            </a:r>
            <a:endParaRPr kumimoji="0" 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-1707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es-CL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Roboto"/>
                <a:cs typeface="Arial" pitchFamily="34" charset="0"/>
              </a:rPr>
            </a:b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474913"/>
            <a:ext cx="14208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1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=""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=""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=""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=""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BFED3C5C-5EBB-4F23-915A-BF296C19A33F}"/>
              </a:ext>
            </a:extLst>
          </p:cNvPr>
          <p:cNvSpPr/>
          <p:nvPr/>
        </p:nvSpPr>
        <p:spPr>
          <a:xfrm>
            <a:off x="785460" y="188641"/>
            <a:ext cx="7729890" cy="948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35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continuación lee el siguiente texto y luego juntos busquemos la respuesta.</a:t>
            </a:r>
            <a:endParaRPr lang="es-CL" sz="3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1181F7A-5F5C-48E3-930F-C8DD3BFC5B57}"/>
              </a:ext>
            </a:extLst>
          </p:cNvPr>
          <p:cNvSpPr txBox="1"/>
          <p:nvPr/>
        </p:nvSpPr>
        <p:spPr>
          <a:xfrm>
            <a:off x="839491" y="2494451"/>
            <a:ext cx="8197005" cy="194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s-CL" sz="2400" dirty="0">
              <a:latin typeface="Roboto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09" y="1112591"/>
            <a:ext cx="6840760" cy="574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6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5C7040-5E76-4C06-99B4-5E7CE22A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395536" y="1124744"/>
            <a:ext cx="8568952" cy="12961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400" dirty="0"/>
              <a:t>2.- Según el texto, este descubrimiento es importante </a:t>
            </a:r>
            <a:r>
              <a:rPr lang="es-CL" sz="2400" dirty="0" smtClean="0"/>
              <a:t>porque:</a:t>
            </a:r>
            <a:endParaRPr lang="es-CL" sz="2400" dirty="0"/>
          </a:p>
          <a:p>
            <a:pPr lvl="0"/>
            <a:r>
              <a:rPr lang="es-CL" sz="2400" dirty="0"/>
              <a:t>7 de 25 respuestas correctas</a:t>
            </a:r>
          </a:p>
          <a:p>
            <a:pPr lvl="0"/>
            <a:r>
              <a:rPr lang="es-CL" sz="2400" dirty="0"/>
              <a:t>Porcentaje de Logro 28%</a:t>
            </a:r>
            <a:endParaRPr lang="es-CL" sz="2400" dirty="0"/>
          </a:p>
        </p:txBody>
      </p:sp>
      <p:sp>
        <p:nvSpPr>
          <p:cNvPr id="10" name="9 Rectángulo"/>
          <p:cNvSpPr/>
          <p:nvPr/>
        </p:nvSpPr>
        <p:spPr>
          <a:xfrm>
            <a:off x="539552" y="188640"/>
            <a:ext cx="7848872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/>
              <a:t>RESPUESTA DESCENDIDA.</a:t>
            </a:r>
            <a:endParaRPr lang="es-CL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44758" y="2536815"/>
            <a:ext cx="83095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¿QUÉ ESTRATEGIAS DEBERIAMOS USAR PARA LLEGAR A LA RESPUESTA ESPERADA?</a:t>
            </a:r>
          </a:p>
          <a:p>
            <a:endParaRPr lang="es-CL" dirty="0"/>
          </a:p>
          <a:p>
            <a:r>
              <a:rPr lang="es-CL" dirty="0" smtClean="0"/>
              <a:t>1.- RELEER EL TEXTO </a:t>
            </a:r>
          </a:p>
          <a:p>
            <a:r>
              <a:rPr lang="es-CL" dirty="0" smtClean="0"/>
              <a:t>2.- BUSCAR PISTAS PARA PODER INFERIR LA RESPUESTA </a:t>
            </a:r>
          </a:p>
          <a:p>
            <a:endParaRPr lang="es-CL" dirty="0"/>
          </a:p>
          <a:p>
            <a:r>
              <a:rPr lang="es-CL" dirty="0" smtClean="0"/>
              <a:t>TE INVITO A VER UN VIDEO DONDE TE AYUDARÁ A RETROALIMENTAR LA HABILIDAD DE EXTRAER INFORMACIÓN IMPLICITA Y EXPLÍCITA DE UN TEXTO.</a:t>
            </a:r>
          </a:p>
          <a:p>
            <a:endParaRPr lang="es-CL" dirty="0" smtClean="0"/>
          </a:p>
          <a:p>
            <a:r>
              <a:rPr lang="es-CL" dirty="0" smtClean="0">
                <a:hlinkClick r:id="rId2"/>
              </a:rPr>
              <a:t>https://www.youtube.com/watch?v=Ys0ntMx4RCE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AHORA TE INVITO A QUE RESPONDAMOS LA PREGUNTA NÚMERO 2.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11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846</Words>
  <Application>Microsoft Office PowerPoint</Application>
  <PresentationFormat>Presentación en pantalla (4:3)</PresentationFormat>
  <Paragraphs>103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Tema de Office</vt:lpstr>
      <vt:lpstr>Forma de onda</vt:lpstr>
      <vt:lpstr>2_Tema de Office</vt:lpstr>
      <vt:lpstr>PLANIFICACIÓN  PARA EL AUTOAPRENDIZAJE RETROALIMENTACIÓN DE EVALUACIÓN FORMATIVA SEMANA N°37 LENGUA Y LITERATURA  6 AÑO A </vt:lpstr>
      <vt:lpstr>Presentación de PowerPoint</vt:lpstr>
      <vt:lpstr>Recomendaciones y reglas clases virtuales</vt:lpstr>
      <vt:lpstr>Presentación de PowerPoint</vt:lpstr>
      <vt:lpstr>Cantidad de respuestas con aciertos y errores</vt:lpstr>
      <vt:lpstr>Cantidad de respuestas con aciertos y errores</vt:lpstr>
      <vt:lpstr>Te invito a releer los textos y retroalimentar preguntas más descendidas? </vt:lpstr>
      <vt:lpstr>Presentación de PowerPoint</vt:lpstr>
      <vt:lpstr> </vt:lpstr>
      <vt:lpstr>Presentación de PowerPoint</vt:lpstr>
      <vt:lpstr>Presentación de PowerPoint</vt:lpstr>
      <vt:lpstr>Presentación de PowerPoint</vt:lpstr>
      <vt:lpstr>TICKET DE SALIDA.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PARA EL AUTOAPRENDIZAJE RETROALIMENTACIÓN DE EVALUACIÓN FORMATIVA SEMANA N°33 LENGUA Y LITERATURA  5 AÑO A DÍA: 09/11/2020 clase 1</dc:title>
  <dc:creator>Estrella Letelier</dc:creator>
  <cp:lastModifiedBy>HP</cp:lastModifiedBy>
  <cp:revision>37</cp:revision>
  <dcterms:created xsi:type="dcterms:W3CDTF">2020-11-05T01:36:26Z</dcterms:created>
  <dcterms:modified xsi:type="dcterms:W3CDTF">2020-12-07T16:06:56Z</dcterms:modified>
</cp:coreProperties>
</file>