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98" r:id="rId3"/>
    <p:sldId id="336" r:id="rId4"/>
    <p:sldId id="295" r:id="rId5"/>
    <p:sldId id="317" r:id="rId6"/>
    <p:sldId id="318" r:id="rId7"/>
    <p:sldId id="337" r:id="rId8"/>
    <p:sldId id="347" r:id="rId9"/>
    <p:sldId id="329" r:id="rId10"/>
    <p:sldId id="342" r:id="rId11"/>
    <p:sldId id="334" r:id="rId12"/>
    <p:sldId id="348" r:id="rId13"/>
    <p:sldId id="344" r:id="rId14"/>
    <p:sldId id="297" r:id="rId15"/>
    <p:sldId id="349" r:id="rId1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48" y="1322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10-12-2020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7FCB537C-D402-466D-8D59-2D0DD8A6FDC3}" type="slidenum">
              <a:rPr lang="es-CL" smtClean="0"/>
              <a:t>13</a:t>
            </a:fld>
            <a:endParaRPr lang="es-CL"/>
          </a:p>
        </p:txBody>
      </p:sp>
    </p:spTree>
    <p:extLst>
      <p:ext uri="{BB962C8B-B14F-4D97-AF65-F5344CB8AC3E}">
        <p14:creationId xmlns:p14="http://schemas.microsoft.com/office/powerpoint/2010/main" val="5003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7638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3332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34220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3345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5816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05769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0584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893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93091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5242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285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10-12-2020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10-12-2020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10-12-2020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75077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3.gif"/><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7" Type="http://schemas.microsoft.com/office/2007/relationships/hdphoto" Target="../media/hdphoto1.wdp"/><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124744"/>
            <a:ext cx="7772400" cy="2284164"/>
          </a:xfrm>
        </p:spPr>
        <p:txBody>
          <a:bodyPr>
            <a:noAutofit/>
          </a:bodyPr>
          <a:lstStyle/>
          <a:p>
            <a:r>
              <a:rPr lang="es-CL" sz="2800" b="1" dirty="0"/>
              <a:t>PLANIFICACIÓN </a:t>
            </a:r>
            <a:r>
              <a:rPr lang="es-CL" sz="2800" b="1" dirty="0" smtClean="0"/>
              <a:t> CLASES VIRTUALES</a:t>
            </a:r>
            <a:br>
              <a:rPr lang="es-CL" sz="2800" b="1" dirty="0" smtClean="0"/>
            </a:br>
            <a:r>
              <a:rPr lang="es-CL" sz="2800" b="1" dirty="0" smtClean="0"/>
              <a:t>CIENCIAS NATURALES 6° AÑO BÁSICO</a:t>
            </a:r>
            <a:r>
              <a:rPr lang="es-CL" sz="2800" dirty="0"/>
              <a:t/>
            </a:r>
            <a:br>
              <a:rPr lang="es-CL" sz="2800" dirty="0"/>
            </a:br>
            <a:r>
              <a:rPr lang="es-CL" sz="2800" dirty="0"/>
              <a:t>SEMANA N</a:t>
            </a:r>
            <a:r>
              <a:rPr lang="es-CL" sz="2800" dirty="0" smtClean="0"/>
              <a:t>° 38</a:t>
            </a:r>
            <a:r>
              <a:rPr lang="es-CL" sz="2800" dirty="0"/>
              <a:t/>
            </a:r>
            <a:br>
              <a:rPr lang="es-CL" sz="2800" dirty="0"/>
            </a:br>
            <a:r>
              <a:rPr lang="es-CL" sz="2800" dirty="0" smtClean="0"/>
              <a:t>FECHA : 18-12-2020</a:t>
            </a:r>
            <a:endParaRPr lang="es-CL"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smtClean="0">
                <a:solidFill>
                  <a:prstClr val="black"/>
                </a:solidFill>
                <a:latin typeface="Times New Roman" pitchFamily="18" charset="0"/>
                <a:ea typeface="Times New Roman" pitchFamily="18" charset="0"/>
                <a:cs typeface="Times New Roman" pitchFamily="18" charset="0"/>
              </a:rPr>
              <a:t>Colegio Jean Piaget</a:t>
            </a:r>
            <a:endParaRPr lang="es-MX" i="1" dirty="0" smtClean="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smtClean="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smtClean="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0537" y="4077072"/>
            <a:ext cx="1063463" cy="1281852"/>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p:cNvSpPr/>
          <p:nvPr/>
        </p:nvSpPr>
        <p:spPr>
          <a:xfrm>
            <a:off x="8207896" y="5445224"/>
            <a:ext cx="9361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prstClr val="white"/>
                </a:solidFill>
              </a:rPr>
              <a:t>123</a:t>
            </a:r>
            <a:endParaRPr lang="es-CL" sz="2400" dirty="0">
              <a:solidFill>
                <a:prstClr val="white"/>
              </a:solidFill>
            </a:endParaRPr>
          </a:p>
        </p:txBody>
      </p:sp>
      <p:pic>
        <p:nvPicPr>
          <p:cNvPr id="2" name="Imagen 1"/>
          <p:cNvPicPr>
            <a:picLocks noChangeAspect="1"/>
          </p:cNvPicPr>
          <p:nvPr/>
        </p:nvPicPr>
        <p:blipFill>
          <a:blip r:embed="rId3"/>
          <a:stretch>
            <a:fillRect/>
          </a:stretch>
        </p:blipFill>
        <p:spPr>
          <a:xfrm>
            <a:off x="395536" y="116632"/>
            <a:ext cx="8343900" cy="2636912"/>
          </a:xfrm>
          <a:prstGeom prst="rect">
            <a:avLst/>
          </a:prstGeom>
        </p:spPr>
      </p:pic>
      <p:pic>
        <p:nvPicPr>
          <p:cNvPr id="4" name="Imagen 3"/>
          <p:cNvPicPr>
            <a:picLocks noChangeAspect="1"/>
          </p:cNvPicPr>
          <p:nvPr/>
        </p:nvPicPr>
        <p:blipFill>
          <a:blip r:embed="rId4"/>
          <a:stretch>
            <a:fillRect/>
          </a:stretch>
        </p:blipFill>
        <p:spPr>
          <a:xfrm>
            <a:off x="1" y="2636912"/>
            <a:ext cx="8080536" cy="4221088"/>
          </a:xfrm>
          <a:prstGeom prst="rect">
            <a:avLst/>
          </a:prstGeom>
        </p:spPr>
      </p:pic>
    </p:spTree>
    <p:extLst>
      <p:ext uri="{BB962C8B-B14F-4D97-AF65-F5344CB8AC3E}">
        <p14:creationId xmlns:p14="http://schemas.microsoft.com/office/powerpoint/2010/main" val="2352870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836712"/>
            <a:ext cx="8856984" cy="4643875"/>
          </a:xfrm>
          <a:prstGeom prst="rect">
            <a:avLst/>
          </a:prstGeom>
        </p:spPr>
      </p:pic>
    </p:spTree>
    <p:extLst>
      <p:ext uri="{BB962C8B-B14F-4D97-AF65-F5344CB8AC3E}">
        <p14:creationId xmlns:p14="http://schemas.microsoft.com/office/powerpoint/2010/main" val="2208374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680"/>
            <a:ext cx="1063463" cy="1281852"/>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p:cNvSpPr/>
          <p:nvPr/>
        </p:nvSpPr>
        <p:spPr>
          <a:xfrm>
            <a:off x="6516216" y="203198"/>
            <a:ext cx="9361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prstClr val="white"/>
                </a:solidFill>
              </a:rPr>
              <a:t>123</a:t>
            </a:r>
            <a:endParaRPr lang="es-CL" sz="2400" dirty="0">
              <a:solidFill>
                <a:prstClr val="white"/>
              </a:solidFill>
            </a:endParaRPr>
          </a:p>
        </p:txBody>
      </p:sp>
      <p:sp>
        <p:nvSpPr>
          <p:cNvPr id="11" name="Rectángulo redondeado 10"/>
          <p:cNvSpPr/>
          <p:nvPr/>
        </p:nvSpPr>
        <p:spPr>
          <a:xfrm>
            <a:off x="1129100" y="364976"/>
            <a:ext cx="5171092" cy="86409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prstClr val="black"/>
                </a:solidFill>
              </a:rPr>
              <a:t>Lee en voz alta, analicemos la situación entre todos</a:t>
            </a:r>
            <a:endParaRPr lang="es-CL" dirty="0">
              <a:solidFill>
                <a:prstClr val="black"/>
              </a:solidFill>
            </a:endParaRPr>
          </a:p>
        </p:txBody>
      </p:sp>
      <p:pic>
        <p:nvPicPr>
          <p:cNvPr id="2" name="Imagen 1"/>
          <p:cNvPicPr>
            <a:picLocks noChangeAspect="1"/>
          </p:cNvPicPr>
          <p:nvPr/>
        </p:nvPicPr>
        <p:blipFill>
          <a:blip r:embed="rId3"/>
          <a:stretch>
            <a:fillRect/>
          </a:stretch>
        </p:blipFill>
        <p:spPr>
          <a:xfrm>
            <a:off x="30455" y="1340768"/>
            <a:ext cx="8372475" cy="5048250"/>
          </a:xfrm>
          <a:prstGeom prst="rect">
            <a:avLst/>
          </a:prstGeom>
        </p:spPr>
      </p:pic>
    </p:spTree>
    <p:extLst>
      <p:ext uri="{BB962C8B-B14F-4D97-AF65-F5344CB8AC3E}">
        <p14:creationId xmlns:p14="http://schemas.microsoft.com/office/powerpoint/2010/main" val="1463948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343397" y="118486"/>
            <a:ext cx="4608512" cy="16240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smtClean="0"/>
              <a:t>TICKET DE SALIDA</a:t>
            </a:r>
          </a:p>
          <a:p>
            <a:pPr algn="ctr"/>
            <a:r>
              <a:rPr lang="es-CL" sz="2000" b="1" dirty="0" smtClean="0"/>
              <a:t>ASIGNATURA: CIENCIAS NATURALES 6°</a:t>
            </a:r>
          </a:p>
          <a:p>
            <a:pPr algn="ctr"/>
            <a:r>
              <a:rPr lang="es-CL" sz="2000" b="1" dirty="0" smtClean="0"/>
              <a:t>OA13: IE2-IE4</a:t>
            </a:r>
          </a:p>
          <a:p>
            <a:pPr algn="ctr"/>
            <a:r>
              <a:rPr lang="es-CL" sz="2000" b="1" dirty="0" smtClean="0"/>
              <a:t>SEMANA 38</a:t>
            </a:r>
            <a:endParaRPr lang="es-CL" sz="2000" b="1" dirty="0"/>
          </a:p>
        </p:txBody>
      </p:sp>
      <p:sp>
        <p:nvSpPr>
          <p:cNvPr id="3" name="2 Rectángulo redondeado"/>
          <p:cNvSpPr/>
          <p:nvPr/>
        </p:nvSpPr>
        <p:spPr>
          <a:xfrm>
            <a:off x="395536" y="1893721"/>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Nombre: _______________________________________</a:t>
            </a:r>
            <a:endParaRPr lang="es-CL"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3914" y="476672"/>
            <a:ext cx="1944216" cy="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t>CIERRE</a:t>
            </a:r>
            <a:endParaRPr lang="es-CL" sz="2400" b="1" dirty="0"/>
          </a:p>
        </p:txBody>
      </p:sp>
      <p:sp>
        <p:nvSpPr>
          <p:cNvPr id="8" name="4 Rectángulo redondeado"/>
          <p:cNvSpPr/>
          <p:nvPr/>
        </p:nvSpPr>
        <p:spPr>
          <a:xfrm>
            <a:off x="3769125" y="5896127"/>
            <a:ext cx="5274989" cy="9618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Enviar fotografía de las respuestas al: </a:t>
            </a:r>
          </a:p>
          <a:p>
            <a:pPr algn="ctr"/>
            <a:r>
              <a:rPr lang="es-CL" dirty="0"/>
              <a:t>C</a:t>
            </a:r>
            <a:r>
              <a:rPr lang="es-CL" dirty="0" smtClean="0"/>
              <a:t>orreo: </a:t>
            </a:r>
            <a:r>
              <a:rPr lang="es-CL" b="1" dirty="0" smtClean="0"/>
              <a:t>adelina.elgueta@colegio-jeanpiaget.cl</a:t>
            </a:r>
          </a:p>
          <a:p>
            <a:pPr algn="ctr"/>
            <a:r>
              <a:rPr lang="es-CL" dirty="0" smtClean="0"/>
              <a:t>Celular</a:t>
            </a:r>
            <a:r>
              <a:rPr lang="es-CL" dirty="0"/>
              <a:t>:  </a:t>
            </a:r>
            <a:r>
              <a:rPr lang="es-CL" b="1" dirty="0"/>
              <a:t>+56933639868</a:t>
            </a:r>
            <a:endParaRPr lang="es-CL" b="1" dirty="0" smtClean="0"/>
          </a:p>
        </p:txBody>
      </p:sp>
      <p:pic>
        <p:nvPicPr>
          <p:cNvPr id="10" name="Picture 8" descr="Film Camera Sticker by Martina Martian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7623" y="494381"/>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11" name="Rectángulo redondeado 10"/>
          <p:cNvSpPr/>
          <p:nvPr/>
        </p:nvSpPr>
        <p:spPr>
          <a:xfrm>
            <a:off x="6462283" y="2935326"/>
            <a:ext cx="1587821" cy="46170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ONLINE </a:t>
            </a:r>
            <a:endParaRPr lang="es-CL" dirty="0"/>
          </a:p>
        </p:txBody>
      </p:sp>
      <p:sp>
        <p:nvSpPr>
          <p:cNvPr id="13" name="CuadroTexto 12"/>
          <p:cNvSpPr txBox="1"/>
          <p:nvPr/>
        </p:nvSpPr>
        <p:spPr>
          <a:xfrm>
            <a:off x="395536" y="2555166"/>
            <a:ext cx="4608512" cy="2800767"/>
          </a:xfrm>
          <a:prstGeom prst="rect">
            <a:avLst/>
          </a:prstGeom>
          <a:noFill/>
        </p:spPr>
        <p:txBody>
          <a:bodyPr wrap="square" rtlCol="0">
            <a:spAutoFit/>
          </a:bodyPr>
          <a:lstStyle/>
          <a:p>
            <a:pPr marL="342900" indent="-342900">
              <a:buAutoNum type="arabicPeriod"/>
            </a:pPr>
            <a:r>
              <a:rPr lang="es-ES" sz="1600" dirty="0" smtClean="0"/>
              <a:t>Cambio de estado de solido a líquido:</a:t>
            </a:r>
          </a:p>
          <a:p>
            <a:pPr marL="342900" indent="-342900">
              <a:buAutoNum type="alphaLcPeriod"/>
            </a:pPr>
            <a:r>
              <a:rPr lang="es-ES" sz="1600" dirty="0" smtClean="0"/>
              <a:t>Fusión</a:t>
            </a:r>
          </a:p>
          <a:p>
            <a:pPr marL="342900" indent="-342900">
              <a:buAutoNum type="alphaLcPeriod"/>
            </a:pPr>
            <a:r>
              <a:rPr lang="es-ES" sz="1600" dirty="0" smtClean="0"/>
              <a:t>Vaporización</a:t>
            </a:r>
          </a:p>
          <a:p>
            <a:pPr marL="342900" indent="-342900">
              <a:buAutoNum type="alphaLcPeriod"/>
            </a:pPr>
            <a:r>
              <a:rPr lang="es-ES" sz="1600" dirty="0" smtClean="0"/>
              <a:t>Solidificación </a:t>
            </a:r>
          </a:p>
          <a:p>
            <a:pPr marL="342900" indent="-342900">
              <a:buAutoNum type="alphaLcPeriod"/>
            </a:pPr>
            <a:r>
              <a:rPr lang="es-ES" sz="1600" dirty="0" smtClean="0"/>
              <a:t>Condensación  </a:t>
            </a:r>
            <a:endParaRPr lang="es-ES" sz="1600" dirty="0"/>
          </a:p>
          <a:p>
            <a:pPr marL="342900" indent="-342900">
              <a:buAutoNum type="alphaLcPeriod"/>
            </a:pPr>
            <a:endParaRPr lang="es-ES" sz="1600" dirty="0" smtClean="0"/>
          </a:p>
          <a:p>
            <a:r>
              <a:rPr lang="es-ES" sz="1600" dirty="0" smtClean="0"/>
              <a:t>2. Cambio de estado de gaseoso a líquido: </a:t>
            </a:r>
          </a:p>
          <a:p>
            <a:pPr marL="342900" indent="-342900">
              <a:buAutoNum type="alphaLcPeriod"/>
            </a:pPr>
            <a:r>
              <a:rPr lang="es-ES" sz="1600" dirty="0" smtClean="0"/>
              <a:t>Fusión</a:t>
            </a:r>
          </a:p>
          <a:p>
            <a:pPr marL="342900" indent="-342900">
              <a:buAutoNum type="alphaLcPeriod"/>
            </a:pPr>
            <a:r>
              <a:rPr lang="es-ES" sz="1600" dirty="0" smtClean="0"/>
              <a:t>Vaporización </a:t>
            </a:r>
          </a:p>
          <a:p>
            <a:pPr marL="342900" indent="-342900">
              <a:buAutoNum type="alphaLcPeriod"/>
            </a:pPr>
            <a:r>
              <a:rPr lang="es-ES" sz="1600" dirty="0" smtClean="0"/>
              <a:t>Solidificación</a:t>
            </a:r>
          </a:p>
          <a:p>
            <a:pPr marL="342900" indent="-342900">
              <a:buAutoNum type="alphaLcPeriod"/>
            </a:pPr>
            <a:r>
              <a:rPr lang="es-ES" sz="1600" dirty="0" smtClean="0"/>
              <a:t>Condensación </a:t>
            </a:r>
          </a:p>
        </p:txBody>
      </p:sp>
      <p:pic>
        <p:nvPicPr>
          <p:cNvPr id="18" name="Imagen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0625" y="2880950"/>
            <a:ext cx="881610" cy="1074599"/>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625" y="4305756"/>
            <a:ext cx="1563343" cy="1172507"/>
          </a:xfrm>
          <a:prstGeom prst="rect">
            <a:avLst/>
          </a:prstGeom>
        </p:spPr>
      </p:pic>
      <p:sp>
        <p:nvSpPr>
          <p:cNvPr id="20" name="Rectángulo 19"/>
          <p:cNvSpPr/>
          <p:nvPr/>
        </p:nvSpPr>
        <p:spPr>
          <a:xfrm>
            <a:off x="5192071" y="3863236"/>
            <a:ext cx="3942233" cy="369332"/>
          </a:xfrm>
          <a:prstGeom prst="rect">
            <a:avLst/>
          </a:prstGeom>
        </p:spPr>
        <p:txBody>
          <a:bodyPr wrap="none">
            <a:spAutoFit/>
          </a:bodyPr>
          <a:lstStyle/>
          <a:p>
            <a:r>
              <a:rPr lang="es-CL" dirty="0">
                <a:solidFill>
                  <a:srgbClr val="FF0000"/>
                </a:solidFill>
              </a:rPr>
              <a:t>https://forms.gle/4K6SqUhEdDzd268w8</a:t>
            </a:r>
          </a:p>
        </p:txBody>
      </p:sp>
      <p:sp>
        <p:nvSpPr>
          <p:cNvPr id="21" name="Flecha abajo 20"/>
          <p:cNvSpPr/>
          <p:nvPr/>
        </p:nvSpPr>
        <p:spPr>
          <a:xfrm>
            <a:off x="6951909" y="3485109"/>
            <a:ext cx="644427" cy="31824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68096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899592" y="692696"/>
            <a:ext cx="7272808" cy="525658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tx1"/>
                </a:solidFill>
              </a:rPr>
              <a:t>Queridos estudiantes, espero que hayan aprendido en nuestra asignatura a pesar de la distancia… Les envío un abrazo gigante a cada uno de Uds. Espero que el próximo año nos volvamos a ver.</a:t>
            </a:r>
          </a:p>
          <a:p>
            <a:pPr algn="ctr"/>
            <a:endParaRPr lang="es-ES" sz="2800" dirty="0">
              <a:solidFill>
                <a:schemeClr val="tx1"/>
              </a:solidFill>
            </a:endParaRPr>
          </a:p>
          <a:p>
            <a:pPr algn="ctr"/>
            <a:r>
              <a:rPr lang="es-ES" sz="2800" dirty="0" smtClean="0">
                <a:solidFill>
                  <a:schemeClr val="tx1"/>
                </a:solidFill>
              </a:rPr>
              <a:t>Un abrazo afectuoso para cada uno de Uds.</a:t>
            </a:r>
          </a:p>
          <a:p>
            <a:pPr algn="ctr"/>
            <a:r>
              <a:rPr lang="es-ES" sz="2800" dirty="0" smtClean="0">
                <a:solidFill>
                  <a:schemeClr val="tx1"/>
                </a:solidFill>
              </a:rPr>
              <a:t>Prof. Ciencias Naturales Adelina Elgueta </a:t>
            </a:r>
            <a:endParaRPr lang="es-CL" sz="2800" dirty="0">
              <a:solidFill>
                <a:schemeClr val="tx1"/>
              </a:solidFill>
            </a:endParaRPr>
          </a:p>
        </p:txBody>
      </p:sp>
    </p:spTree>
    <p:extLst>
      <p:ext uri="{BB962C8B-B14F-4D97-AF65-F5344CB8AC3E}">
        <p14:creationId xmlns:p14="http://schemas.microsoft.com/office/powerpoint/2010/main" val="125316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715388211"/>
              </p:ext>
            </p:extLst>
          </p:nvPr>
        </p:nvGraphicFramePr>
        <p:xfrm>
          <a:off x="374243" y="1124744"/>
          <a:ext cx="8136904" cy="4133796"/>
        </p:xfrm>
        <a:graphic>
          <a:graphicData uri="http://schemas.openxmlformats.org/drawingml/2006/table">
            <a:tbl>
              <a:tblPr firstRow="1" firstCol="1" bandRow="1"/>
              <a:tblGrid>
                <a:gridCol w="2575592"/>
                <a:gridCol w="5561312"/>
              </a:tblGrid>
              <a:tr h="388037">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ASIGNATURA /CURSO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smtClean="0">
                          <a:effectLst/>
                          <a:latin typeface="Arial" panose="020B0604020202020204" pitchFamily="34" charset="0"/>
                          <a:ea typeface="Calibri"/>
                          <a:cs typeface="Arial" panose="020B0604020202020204" pitchFamily="34" charset="0"/>
                        </a:rPr>
                        <a:t>Ciencias Naturales / 6° Año Básico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81">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NOMBRE DEL </a:t>
                      </a:r>
                      <a:r>
                        <a:rPr lang="es-ES_tradnl" sz="1400" b="1" dirty="0" smtClean="0">
                          <a:effectLst/>
                          <a:latin typeface="Arial" panose="020B0604020202020204" pitchFamily="34" charset="0"/>
                          <a:ea typeface="Calibri"/>
                          <a:cs typeface="Arial" panose="020B0604020202020204" pitchFamily="34" charset="0"/>
                        </a:rPr>
                        <a:t>PROFESOR/A</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Arial" panose="020B0604020202020204" pitchFamily="34" charset="0"/>
                          <a:ea typeface="Calibri"/>
                          <a:cs typeface="Arial" panose="020B0604020202020204" pitchFamily="34" charset="0"/>
                        </a:rPr>
                        <a:t>Adelina Elgueta</a:t>
                      </a:r>
                      <a:r>
                        <a:rPr lang="es-CL" sz="1400" baseline="0" dirty="0" smtClean="0">
                          <a:effectLst/>
                          <a:latin typeface="Arial" panose="020B0604020202020204" pitchFamily="34" charset="0"/>
                          <a:ea typeface="Calibri"/>
                          <a:cs typeface="Arial" panose="020B0604020202020204" pitchFamily="34" charset="0"/>
                        </a:rPr>
                        <a:t> Cornejo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234">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OBJETIVO DE APRENDIZAJE </a:t>
                      </a:r>
                      <a:r>
                        <a:rPr lang="es-ES_tradnl" sz="1400" b="1" dirty="0" smtClean="0">
                          <a:effectLst/>
                          <a:latin typeface="Arial" panose="020B0604020202020204" pitchFamily="34" charset="0"/>
                          <a:ea typeface="Calibri"/>
                          <a:cs typeface="Arial" panose="020B0604020202020204" pitchFamily="34" charset="0"/>
                        </a:rPr>
                        <a:t>PRIORIZACIÓN NIVEL 1</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OA 13 Demostrar, mediante la investigación experimental, los cambios de estado de la materia, como fusión, evaporación, ebullición, condensación, solidificación y sublimación.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smtClean="0">
                          <a:effectLst/>
                          <a:latin typeface="Arial" panose="020B0604020202020204" pitchFamily="34" charset="0"/>
                          <a:ea typeface="Calibri"/>
                          <a:cs typeface="Arial" panose="020B0604020202020204" pitchFamily="34" charset="0"/>
                        </a:rPr>
                        <a:t>INDICADORES DE EVALUACIÓN PARA OA</a:t>
                      </a:r>
                      <a:endParaRPr lang="es-CL" sz="1400" dirty="0" smtClean="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IE2: Dan ejemplos de cambios de estado en su entorno.</a:t>
                      </a:r>
                    </a:p>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IE4:</a:t>
                      </a:r>
                      <a:r>
                        <a:rPr lang="es-ES"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400" dirty="0" smtClean="0">
                          <a:effectLst/>
                          <a:latin typeface="Arial" panose="020B0604020202020204" pitchFamily="34" charset="0"/>
                          <a:ea typeface="Calibri" panose="020F0502020204030204" pitchFamily="34" charset="0"/>
                          <a:cs typeface="Arial" panose="020B0604020202020204" pitchFamily="34" charset="0"/>
                        </a:rPr>
                        <a:t>Comparan los cambios de estado de la materia, registrando sus similitudes y diferencias.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658">
                <a:tc>
                  <a:txBody>
                    <a:bodyPr/>
                    <a:lstStyle/>
                    <a:p>
                      <a:pPr algn="just">
                        <a:spcAft>
                          <a:spcPts val="0"/>
                        </a:spcAft>
                      </a:pPr>
                      <a:r>
                        <a:rPr lang="es-ES_tradnl" sz="1400" b="1" dirty="0" smtClean="0">
                          <a:effectLst/>
                          <a:latin typeface="Arial" panose="020B0604020202020204" pitchFamily="34" charset="0"/>
                          <a:ea typeface="Calibri"/>
                          <a:cs typeface="Arial" panose="020B0604020202020204" pitchFamily="34" charset="0"/>
                        </a:rPr>
                        <a:t>CONTENIDO /HABILIDADES</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_tradnl" sz="1400" dirty="0" smtClean="0">
                          <a:effectLst/>
                          <a:latin typeface="Arial" panose="020B0604020202020204" pitchFamily="34" charset="0"/>
                          <a:ea typeface="Calibri" panose="020F0502020204030204" pitchFamily="34" charset="0"/>
                          <a:cs typeface="Times New Roman" panose="02020603050405020304" pitchFamily="18" charset="0"/>
                        </a:rPr>
                        <a:t>Habilidades: Distinguir</a:t>
                      </a:r>
                      <a:r>
                        <a:rPr lang="es-ES_tradnl" sz="1400" baseline="0" dirty="0" smtClean="0">
                          <a:effectLst/>
                          <a:latin typeface="Arial" panose="020B0604020202020204" pitchFamily="34" charset="0"/>
                          <a:ea typeface="Calibri" panose="020F0502020204030204" pitchFamily="34" charset="0"/>
                          <a:cs typeface="Times New Roman" panose="02020603050405020304" pitchFamily="18" charset="0"/>
                        </a:rPr>
                        <a:t> - Explicar</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580">
                <a:tc>
                  <a:txBody>
                    <a:bodyPr/>
                    <a:lstStyle/>
                    <a:p>
                      <a:pPr algn="just">
                        <a:spcAft>
                          <a:spcPts val="0"/>
                        </a:spcAft>
                      </a:pPr>
                      <a:r>
                        <a:rPr lang="es-ES_tradnl" sz="1400" b="1">
                          <a:effectLst/>
                          <a:latin typeface="Arial" panose="020B0604020202020204" pitchFamily="34" charset="0"/>
                          <a:ea typeface="Calibri"/>
                          <a:cs typeface="Arial" panose="020B0604020202020204" pitchFamily="34" charset="0"/>
                        </a:rPr>
                        <a:t>OBJETIVO DE LA CLASE</a:t>
                      </a:r>
                      <a:endParaRPr lang="es-CL" sz="140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Explicar</a:t>
                      </a:r>
                      <a:r>
                        <a:rPr lang="es-ES" sz="1400" baseline="0" dirty="0" smtClean="0">
                          <a:effectLst/>
                          <a:latin typeface="Arial" panose="020B0604020202020204" pitchFamily="34" charset="0"/>
                          <a:ea typeface="Calibri" panose="020F0502020204030204" pitchFamily="34" charset="0"/>
                          <a:cs typeface="Arial" panose="020B0604020202020204" pitchFamily="34" charset="0"/>
                        </a:rPr>
                        <a:t> los cambios de la materia </a:t>
                      </a:r>
                      <a:r>
                        <a:rPr lang="es-ES" sz="1400" baseline="0" smtClean="0">
                          <a:effectLst/>
                          <a:latin typeface="Arial" panose="020B0604020202020204" pitchFamily="34" charset="0"/>
                          <a:ea typeface="Calibri" panose="020F0502020204030204" pitchFamily="34" charset="0"/>
                          <a:cs typeface="Arial" panose="020B0604020202020204" pitchFamily="34" charset="0"/>
                        </a:rPr>
                        <a:t>y reconocen cambios </a:t>
                      </a:r>
                      <a:r>
                        <a:rPr lang="es-ES" sz="1400" baseline="0" dirty="0" smtClean="0">
                          <a:effectLst/>
                          <a:latin typeface="Arial" panose="020B0604020202020204" pitchFamily="34" charset="0"/>
                          <a:ea typeface="Calibri" panose="020F0502020204030204" pitchFamily="34" charset="0"/>
                          <a:cs typeface="Arial" panose="020B0604020202020204" pitchFamily="34" charset="0"/>
                        </a:rPr>
                        <a:t>de estados en su entorno</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491">
                <a:tc>
                  <a:txBody>
                    <a:bodyPr/>
                    <a:lstStyle/>
                    <a:p>
                      <a:pPr marL="0" marR="0" algn="just">
                        <a:spcBef>
                          <a:spcPts val="0"/>
                        </a:spcBef>
                        <a:spcAft>
                          <a:spcPts val="0"/>
                        </a:spcAft>
                      </a:pPr>
                      <a:r>
                        <a:rPr lang="es-CL" sz="1400" b="1" dirty="0">
                          <a:effectLst/>
                          <a:latin typeface="Arial" panose="020B0604020202020204" pitchFamily="34" charset="0"/>
                          <a:cs typeface="Arial" panose="020B0604020202020204" pitchFamily="34" charset="0"/>
                        </a:rPr>
                        <a:t>EVALUACIÓN</a:t>
                      </a:r>
                      <a:endParaRPr lang="es-CL" sz="1400" dirty="0">
                        <a:effectLst/>
                        <a:latin typeface="Arial" panose="020B0604020202020204" pitchFamily="34" charset="0"/>
                        <a:cs typeface="Arial" panose="020B0604020202020204" pitchFamily="34" charset="0"/>
                      </a:endParaRPr>
                    </a:p>
                    <a:p>
                      <a:pPr marL="0" marR="0" algn="just">
                        <a:spcBef>
                          <a:spcPts val="0"/>
                        </a:spcBef>
                        <a:spcAft>
                          <a:spcPts val="0"/>
                        </a:spcAft>
                      </a:pPr>
                      <a:r>
                        <a:rPr lang="es-CL" sz="1400" b="1" dirty="0">
                          <a:effectLst/>
                          <a:latin typeface="Arial" panose="020B0604020202020204" pitchFamily="34" charset="0"/>
                          <a:cs typeface="Arial" panose="020B0604020202020204" pitchFamily="34" charset="0"/>
                        </a:rPr>
                        <a:t> </a:t>
                      </a:r>
                      <a:endParaRPr lang="es-CL" sz="1400" dirty="0">
                        <a:effectLst/>
                        <a:latin typeface="Arial" panose="020B0604020202020204" pitchFamily="34" charset="0"/>
                        <a:cs typeface="Arial" panose="020B0604020202020204" pitchFamily="34" charset="0"/>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Se evaluará a través de Ticket</a:t>
                      </a:r>
                      <a:r>
                        <a:rPr lang="es-ES" sz="1400" baseline="0" dirty="0" smtClean="0">
                          <a:effectLst/>
                          <a:latin typeface="Arial" panose="020B0604020202020204" pitchFamily="34" charset="0"/>
                          <a:ea typeface="Calibri" panose="020F0502020204030204" pitchFamily="34" charset="0"/>
                          <a:cs typeface="Arial" panose="020B0604020202020204" pitchFamily="34" charset="0"/>
                        </a:rPr>
                        <a:t> de Salida</a:t>
                      </a:r>
                      <a:r>
                        <a:rPr lang="es-ES" sz="1400" dirty="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IE2: Dan ejemplos de cambios de estado en su entorno.</a:t>
                      </a:r>
                    </a:p>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IE4: Comparan los cambios de estado de la materia, registrando sus similitudes y diferencias.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19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5983"/>
            <a:ext cx="8229600" cy="922114"/>
          </a:xfrm>
        </p:spPr>
        <p:txBody>
          <a:bodyPr/>
          <a:lstStyle/>
          <a:p>
            <a:r>
              <a:rPr lang="es-CL" dirty="0" smtClean="0">
                <a:latin typeface="Brush Script MT" panose="03060802040406070304" pitchFamily="66" charset="0"/>
              </a:rPr>
              <a:t>Reglas clases virtuales</a:t>
            </a:r>
            <a:endParaRPr lang="es-CL" dirty="0">
              <a:latin typeface="Brush Script MT" panose="03060802040406070304" pitchFamily="66" charset="0"/>
            </a:endParaRPr>
          </a:p>
        </p:txBody>
      </p:sp>
      <p:sp>
        <p:nvSpPr>
          <p:cNvPr id="6" name="Marcador de contenido 2"/>
          <p:cNvSpPr txBox="1">
            <a:spLocks noGrp="1"/>
          </p:cNvSpPr>
          <p:nvPr>
            <p:ph idx="1"/>
          </p:nvPr>
        </p:nvSpPr>
        <p:spPr>
          <a:xfrm>
            <a:off x="251520" y="1052736"/>
            <a:ext cx="8640960" cy="56612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Cuando inicies sesión debes mantener la cámara encendida.</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Debes mantener el micrófono apagado y sólo activarlo cuando respondas a la lista, te hagan alguna pregunta o tengas alguna duda. </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Preséntate con vestimenta adecuada para la clase.</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El chat es sólo para escribir alguna pregunta o duda que tengas.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No consumas alimentos mientras estés en clases</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El apoderado o adulto puede estar a su lado. Pero no debe interrumpir las clases. </a:t>
            </a:r>
            <a:endParaRPr kumimoji="0" lang="es-MX" sz="3200" b="0" i="0" u="none" strike="noStrike" kern="1200" cap="none" spc="0" normalizeH="0" baseline="0" noProof="0" dirty="0" smtClean="0">
              <a:ln>
                <a:noFill/>
              </a:ln>
              <a:solidFill>
                <a:prstClr val="black"/>
              </a:solidFill>
              <a:effectLst/>
              <a:uLnTx/>
              <a:uFillTx/>
              <a:latin typeface="Footlight MT Light" panose="0204060206030A020304" pitchFamily="18" charset="0"/>
              <a:ea typeface="+mn-ea"/>
              <a:cs typeface="+mn-cs"/>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CL"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2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smtClean="0"/>
              <a:t>Importante:</a:t>
            </a:r>
            <a:endParaRPr lang="es-CL"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242" name="Picture 2" descr="▷ Libros: Imágenes Animadas, Gifs y Animaciones ¡100% GRAT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79828" y="3258855"/>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libro, significa que debes </a:t>
            </a:r>
            <a:r>
              <a:rPr lang="es-CL" b="1" dirty="0">
                <a:solidFill>
                  <a:prstClr val="black"/>
                </a:solidFill>
              </a:rPr>
              <a:t>trabajar en tu libro de </a:t>
            </a:r>
            <a:r>
              <a:rPr lang="es-CL" b="1" dirty="0" smtClean="0">
                <a:solidFill>
                  <a:prstClr val="black"/>
                </a:solidFill>
              </a:rPr>
              <a:t>Ciencias Naturales </a:t>
            </a:r>
            <a:endParaRPr lang="es-CL" b="1" dirty="0">
              <a:solidFill>
                <a:prstClr val="black"/>
              </a:solidFill>
            </a:endParaRPr>
          </a:p>
        </p:txBody>
      </p:sp>
      <p:pic>
        <p:nvPicPr>
          <p:cNvPr id="10"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723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95878" y="404664"/>
            <a:ext cx="7344816" cy="7920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solidFill>
                  <a:srgbClr val="4F81BD">
                    <a:lumMod val="50000"/>
                  </a:srgbClr>
                </a:solidFill>
              </a:rPr>
              <a:t>Objetivo de la clase: </a:t>
            </a:r>
          </a:p>
        </p:txBody>
      </p:sp>
      <p:sp>
        <p:nvSpPr>
          <p:cNvPr id="5" name="Elipse 4"/>
          <p:cNvSpPr/>
          <p:nvPr/>
        </p:nvSpPr>
        <p:spPr>
          <a:xfrm>
            <a:off x="695878" y="2132856"/>
            <a:ext cx="7344816" cy="21602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Explicar los cambios de la materia y </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reconocen cambios </a:t>
            </a: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de estados en su entorno</a:t>
            </a:r>
          </a:p>
        </p:txBody>
      </p:sp>
    </p:spTree>
    <p:extLst>
      <p:ext uri="{BB962C8B-B14F-4D97-AF65-F5344CB8AC3E}">
        <p14:creationId xmlns:p14="http://schemas.microsoft.com/office/powerpoint/2010/main" val="2566117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85428"/>
            <a:ext cx="8278635" cy="1330408"/>
          </a:xfrm>
        </p:spPr>
        <p:txBody>
          <a:bodyPr>
            <a:normAutofit fontScale="90000"/>
          </a:bodyPr>
          <a:lstStyle/>
          <a:p>
            <a:r>
              <a:rPr lang="es-CL" dirty="0" smtClean="0"/>
              <a:t>Inicio</a:t>
            </a:r>
            <a:br>
              <a:rPr lang="es-CL" dirty="0" smtClean="0"/>
            </a:br>
            <a:r>
              <a:rPr lang="es-CL" dirty="0" smtClean="0"/>
              <a:t>Activación Conocimientos Previos</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20" y="447922"/>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46135" y="3755080"/>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827584" y="2204864"/>
            <a:ext cx="6840760" cy="201622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tx1"/>
                </a:solidFill>
              </a:rPr>
              <a:t>Describe los estados de la materia</a:t>
            </a:r>
            <a:endParaRPr lang="es-CL" sz="2800" dirty="0">
              <a:solidFill>
                <a:schemeClr val="tx1"/>
              </a:solidFill>
            </a:endParaRPr>
          </a:p>
        </p:txBody>
      </p:sp>
    </p:spTree>
    <p:extLst>
      <p:ext uri="{BB962C8B-B14F-4D97-AF65-F5344CB8AC3E}">
        <p14:creationId xmlns:p14="http://schemas.microsoft.com/office/powerpoint/2010/main" val="3585019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88640"/>
            <a:ext cx="6696744" cy="1143000"/>
          </a:xfrm>
        </p:spPr>
        <p:txBody>
          <a:bodyPr/>
          <a:lstStyle/>
          <a:p>
            <a:r>
              <a:rPr lang="es-CL" dirty="0" smtClean="0"/>
              <a:t>Motivación </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86127"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584482" y="1556792"/>
            <a:ext cx="7759010" cy="954107"/>
          </a:xfrm>
          <a:prstGeom prst="rect">
            <a:avLst/>
          </a:prstGeom>
          <a:noFill/>
        </p:spPr>
        <p:txBody>
          <a:bodyPr wrap="square" rtlCol="0">
            <a:spAutoFit/>
          </a:bodyPr>
          <a:lstStyle/>
          <a:p>
            <a:pPr algn="ctr"/>
            <a:r>
              <a:rPr lang="es-CL" sz="2800" dirty="0" smtClean="0">
                <a:solidFill>
                  <a:prstClr val="black"/>
                </a:solidFill>
              </a:rPr>
              <a:t>Ahora… Te invito a ver un video de </a:t>
            </a:r>
          </a:p>
          <a:p>
            <a:pPr algn="ctr"/>
            <a:r>
              <a:rPr lang="es-CL" sz="2800" b="1" dirty="0" smtClean="0">
                <a:solidFill>
                  <a:prstClr val="black"/>
                </a:solidFill>
              </a:rPr>
              <a:t>Los cambios de estados de la materia</a:t>
            </a:r>
          </a:p>
        </p:txBody>
      </p:sp>
      <p:pic>
        <p:nvPicPr>
          <p:cNvPr id="2050" name="Picture 2" descr="8 trucos con los enlaces de YouTube que deberías conocer - Lanzaware"/>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4221088"/>
            <a:ext cx="3192289" cy="191537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55576" y="3105835"/>
            <a:ext cx="7587916" cy="523220"/>
          </a:xfrm>
          <a:prstGeom prst="rect">
            <a:avLst/>
          </a:prstGeom>
        </p:spPr>
        <p:txBody>
          <a:bodyPr wrap="square">
            <a:spAutoFit/>
          </a:bodyPr>
          <a:lstStyle/>
          <a:p>
            <a:r>
              <a:rPr lang="es-CL" sz="2800" dirty="0">
                <a:solidFill>
                  <a:srgbClr val="FF0000"/>
                </a:solidFill>
              </a:rPr>
              <a:t>https://www.youtube.com/watch?v=x2nKoFYolj8</a:t>
            </a:r>
          </a:p>
        </p:txBody>
      </p:sp>
    </p:spTree>
    <p:extLst>
      <p:ext uri="{BB962C8B-B14F-4D97-AF65-F5344CB8AC3E}">
        <p14:creationId xmlns:p14="http://schemas.microsoft.com/office/powerpoint/2010/main" val="2657788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a:off x="2088256" y="103673"/>
            <a:ext cx="5296285" cy="810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dirty="0" smtClean="0">
                <a:solidFill>
                  <a:sysClr val="windowText" lastClr="000000"/>
                </a:solidFill>
              </a:rPr>
              <a:t>Desarrollo de la clase</a:t>
            </a:r>
            <a:endParaRPr lang="es-MX" dirty="0">
              <a:solidFill>
                <a:sysClr val="windowText" lastClr="000000"/>
              </a:solidFill>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0" y="72804"/>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ángulo redondeado 8"/>
          <p:cNvSpPr/>
          <p:nvPr/>
        </p:nvSpPr>
        <p:spPr>
          <a:xfrm>
            <a:off x="1115616" y="886103"/>
            <a:ext cx="6912768" cy="59868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LOS ESTADOS DE MATERIA</a:t>
            </a:r>
            <a:endParaRPr lang="es-CL" dirty="0">
              <a:solidFill>
                <a:schemeClr val="tx1"/>
              </a:solidFill>
            </a:endParaRPr>
          </a:p>
        </p:txBody>
      </p:sp>
      <p:sp>
        <p:nvSpPr>
          <p:cNvPr id="10" name="Rectángulo redondeado 9"/>
          <p:cNvSpPr/>
          <p:nvPr/>
        </p:nvSpPr>
        <p:spPr>
          <a:xfrm>
            <a:off x="683568" y="2212781"/>
            <a:ext cx="7776864" cy="1872208"/>
          </a:xfrm>
          <a:prstGeom prst="round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Las partículas que forman la materia se agrupan de maneras diferentes; estas diferencias dan lugar a que la materia se pueda encontrar en distintos estados. Los que se producen de forma natural son cuatro: </a:t>
            </a:r>
            <a:r>
              <a:rPr lang="es-ES" sz="2400" b="1" dirty="0">
                <a:solidFill>
                  <a:schemeClr val="tx1"/>
                </a:solidFill>
              </a:rPr>
              <a:t>sólido, líquido, gaseoso y plasmático. </a:t>
            </a:r>
            <a:r>
              <a:rPr lang="es-ES" dirty="0">
                <a:solidFill>
                  <a:schemeClr val="tx1"/>
                </a:solidFill>
              </a:rPr>
              <a:t>Hay otros estados que pueden encontrarse en situaciones creadas en un laboratorio, como el condensado de </a:t>
            </a:r>
            <a:r>
              <a:rPr lang="es-ES" dirty="0" smtClean="0">
                <a:solidFill>
                  <a:schemeClr val="tx1"/>
                </a:solidFill>
              </a:rPr>
              <a:t>Bose-Einstein.</a:t>
            </a:r>
            <a:endParaRPr lang="es-CL" dirty="0">
              <a:solidFill>
                <a:schemeClr val="tx1"/>
              </a:solidFill>
            </a:endParaRPr>
          </a:p>
        </p:txBody>
      </p:sp>
      <p:sp>
        <p:nvSpPr>
          <p:cNvPr id="11" name="Flecha abajo 10"/>
          <p:cNvSpPr/>
          <p:nvPr/>
        </p:nvSpPr>
        <p:spPr>
          <a:xfrm>
            <a:off x="4139952" y="1628800"/>
            <a:ext cx="648072" cy="43204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Flecha abajo 11"/>
          <p:cNvSpPr/>
          <p:nvPr/>
        </p:nvSpPr>
        <p:spPr>
          <a:xfrm>
            <a:off x="4139952" y="4164914"/>
            <a:ext cx="864096" cy="45250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Elipse 12"/>
          <p:cNvSpPr/>
          <p:nvPr/>
        </p:nvSpPr>
        <p:spPr>
          <a:xfrm>
            <a:off x="107504" y="4697343"/>
            <a:ext cx="8856984" cy="216065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a:solidFill>
                  <a:schemeClr val="tx1"/>
                </a:solidFill>
              </a:rPr>
              <a:t>Plasma</a:t>
            </a:r>
          </a:p>
          <a:p>
            <a:pPr algn="ctr"/>
            <a:r>
              <a:rPr lang="es-ES" dirty="0">
                <a:solidFill>
                  <a:schemeClr val="tx1"/>
                </a:solidFill>
              </a:rPr>
              <a:t>El plasma se produce cuando un gas recibe una gran cantidad de energía, lo que provoca la liberación de sus electrones. Como los gases, el plasma no tiene ni forma ni volumen definido.</a:t>
            </a:r>
          </a:p>
          <a:p>
            <a:pPr algn="ctr"/>
            <a:endParaRPr lang="es-ES" dirty="0">
              <a:solidFill>
                <a:schemeClr val="tx1"/>
              </a:solidFill>
            </a:endParaRPr>
          </a:p>
          <a:p>
            <a:pPr algn="ctr"/>
            <a:r>
              <a:rPr lang="es-ES" b="1" i="1" dirty="0">
                <a:solidFill>
                  <a:schemeClr val="tx1"/>
                </a:solidFill>
              </a:rPr>
              <a:t>Ejemplos de plasma los conseguimos en las estrellas, los rayos, las luces fluorescentes y las señales de neón.</a:t>
            </a:r>
            <a:endParaRPr lang="es-CL" b="1" i="1" dirty="0">
              <a:solidFill>
                <a:schemeClr val="tx1"/>
              </a:solidFill>
            </a:endParaRPr>
          </a:p>
        </p:txBody>
      </p:sp>
      <p:sp>
        <p:nvSpPr>
          <p:cNvPr id="14" name="Rectángulo redondeado 13"/>
          <p:cNvSpPr/>
          <p:nvPr/>
        </p:nvSpPr>
        <p:spPr>
          <a:xfrm>
            <a:off x="6588224" y="4535225"/>
            <a:ext cx="2195736" cy="5198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El 4º Estado de la materia</a:t>
            </a:r>
            <a:endParaRPr lang="es-CL" dirty="0">
              <a:solidFill>
                <a:schemeClr val="tx1"/>
              </a:solidFill>
            </a:endParaRPr>
          </a:p>
        </p:txBody>
      </p:sp>
    </p:spTree>
    <p:extLst>
      <p:ext uri="{BB962C8B-B14F-4D97-AF65-F5344CB8AC3E}">
        <p14:creationId xmlns:p14="http://schemas.microsoft.com/office/powerpoint/2010/main" val="1309028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 y="229"/>
            <a:ext cx="9143998" cy="2420660"/>
          </a:xfrm>
          <a:prstGeom prst="rect">
            <a:avLst/>
          </a:prstGeom>
        </p:spPr>
      </p:pic>
      <p:pic>
        <p:nvPicPr>
          <p:cNvPr id="4" name="Imagen 3"/>
          <p:cNvPicPr>
            <a:picLocks noChangeAspect="1"/>
          </p:cNvPicPr>
          <p:nvPr/>
        </p:nvPicPr>
        <p:blipFill>
          <a:blip r:embed="rId3"/>
          <a:stretch>
            <a:fillRect/>
          </a:stretch>
        </p:blipFill>
        <p:spPr>
          <a:xfrm>
            <a:off x="1" y="2420889"/>
            <a:ext cx="8028384" cy="4619625"/>
          </a:xfrm>
          <a:prstGeom prst="rect">
            <a:avLst/>
          </a:prstGeom>
        </p:spPr>
      </p:pic>
      <p:sp>
        <p:nvSpPr>
          <p:cNvPr id="5" name="Elipse 4"/>
          <p:cNvSpPr/>
          <p:nvPr/>
        </p:nvSpPr>
        <p:spPr>
          <a:xfrm>
            <a:off x="8172400" y="3068960"/>
            <a:ext cx="86409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122</a:t>
            </a:r>
            <a:endParaRPr lang="es-CL" dirty="0"/>
          </a:p>
        </p:txBody>
      </p:sp>
      <p:pic>
        <p:nvPicPr>
          <p:cNvPr id="6" name="Picture 2" descr="▷ Libros: Imágenes Animadas, Gifs y Animaciones ¡100% GRATI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4495" y="3933056"/>
            <a:ext cx="1063463" cy="128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161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5235</TotalTime>
  <Words>649</Words>
  <Application>Microsoft Office PowerPoint</Application>
  <PresentationFormat>Presentación en pantalla (4:3)</PresentationFormat>
  <Paragraphs>80</Paragraphs>
  <Slides>14</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14</vt:i4>
      </vt:variant>
    </vt:vector>
  </HeadingPairs>
  <TitlesOfParts>
    <vt:vector size="24" baseType="lpstr">
      <vt:lpstr>Arial</vt:lpstr>
      <vt:lpstr>Brush Script MT</vt:lpstr>
      <vt:lpstr>Calibri</vt:lpstr>
      <vt:lpstr>Century Gothic</vt:lpstr>
      <vt:lpstr>Footlight MT Light</vt:lpstr>
      <vt:lpstr>Times New Roman</vt:lpstr>
      <vt:lpstr>Wingdings 2</vt:lpstr>
      <vt:lpstr>Wingdings 3</vt:lpstr>
      <vt:lpstr>Tema de Office</vt:lpstr>
      <vt:lpstr>1_Tema de Office</vt:lpstr>
      <vt:lpstr>PLANIFICACIÓN  CLASES VIRTUALES CIENCIAS NATURALES 6° AÑO BÁSICO SEMANA N° 38 FECHA : 18-12-2020</vt:lpstr>
      <vt:lpstr>Presentación de PowerPoint</vt:lpstr>
      <vt:lpstr>Reglas clases virtuales</vt:lpstr>
      <vt:lpstr>Importante:</vt:lpstr>
      <vt:lpstr>Presentación de PowerPoint</vt:lpstr>
      <vt:lpstr>Inicio Activación Conocimientos Previos</vt:lpstr>
      <vt:lpstr>Motivación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Adelina</cp:lastModifiedBy>
  <cp:revision>196</cp:revision>
  <dcterms:created xsi:type="dcterms:W3CDTF">2020-07-06T03:06:52Z</dcterms:created>
  <dcterms:modified xsi:type="dcterms:W3CDTF">2020-12-10T17:21:27Z</dcterms:modified>
</cp:coreProperties>
</file>