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20" r:id="rId4"/>
  </p:sldMasterIdLst>
  <p:notesMasterIdLst>
    <p:notesMasterId r:id="rId18"/>
  </p:notesMasterIdLst>
  <p:sldIdLst>
    <p:sldId id="298" r:id="rId5"/>
    <p:sldId id="256" r:id="rId6"/>
    <p:sldId id="323" r:id="rId7"/>
    <p:sldId id="373" r:id="rId8"/>
    <p:sldId id="377" r:id="rId9"/>
    <p:sldId id="346" r:id="rId10"/>
    <p:sldId id="366" r:id="rId11"/>
    <p:sldId id="301" r:id="rId12"/>
    <p:sldId id="349" r:id="rId13"/>
    <p:sldId id="372" r:id="rId14"/>
    <p:sldId id="374" r:id="rId15"/>
    <p:sldId id="375" r:id="rId16"/>
    <p:sldId id="355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FF2525"/>
    <a:srgbClr val="FF1111"/>
    <a:srgbClr val="660066"/>
    <a:srgbClr val="FF3300"/>
    <a:srgbClr val="00FF00"/>
    <a:srgbClr val="FF6600"/>
    <a:srgbClr val="072C6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3922" autoAdjust="0"/>
  </p:normalViewPr>
  <p:slideViewPr>
    <p:cSldViewPr>
      <p:cViewPr varScale="1">
        <p:scale>
          <a:sx n="70" d="100"/>
          <a:sy n="70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FD12C-10A7-4612-9AC8-65509BFCA43E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4D579C7E-F72E-40C4-B551-EB73C7B4E205}">
      <dgm:prSet phldrT="[Texto]"/>
      <dgm:spPr/>
      <dgm:t>
        <a:bodyPr/>
        <a:lstStyle/>
        <a:p>
          <a:r>
            <a:rPr lang="es-CL" dirty="0"/>
            <a:t>1</a:t>
          </a:r>
        </a:p>
      </dgm:t>
    </dgm:pt>
    <dgm:pt modelId="{3EBEC1A2-41AB-42CA-BF27-006B4207590B}" type="parTrans" cxnId="{59D6DAF0-B16A-43C2-9F53-100A6AAA39E4}">
      <dgm:prSet/>
      <dgm:spPr/>
      <dgm:t>
        <a:bodyPr/>
        <a:lstStyle/>
        <a:p>
          <a:endParaRPr lang="es-CL"/>
        </a:p>
      </dgm:t>
    </dgm:pt>
    <dgm:pt modelId="{EDC8303C-E17A-4253-9AA1-E3DC0D874082}" type="sibTrans" cxnId="{59D6DAF0-B16A-43C2-9F53-100A6AAA39E4}">
      <dgm:prSet/>
      <dgm:spPr/>
      <dgm:t>
        <a:bodyPr/>
        <a:lstStyle/>
        <a:p>
          <a:endParaRPr lang="es-CL"/>
        </a:p>
      </dgm:t>
    </dgm:pt>
    <dgm:pt modelId="{8798432B-0C71-43CC-816E-580FB116F36A}">
      <dgm:prSet phldrT="[Texto]"/>
      <dgm:spPr/>
      <dgm:t>
        <a:bodyPr/>
        <a:lstStyle/>
        <a:p>
          <a:r>
            <a:rPr lang="es-CL" dirty="0" smtClean="0"/>
            <a:t>¿Qué tuviste que hacer para seleccionar la información de tu video?</a:t>
          </a:r>
          <a:endParaRPr lang="es-CL" dirty="0"/>
        </a:p>
      </dgm:t>
    </dgm:pt>
    <dgm:pt modelId="{103CFAE9-0855-49DA-A049-6503BA4C66D9}" type="parTrans" cxnId="{FD7D9339-87B2-408E-BC2E-6E02B3E0F497}">
      <dgm:prSet/>
      <dgm:spPr/>
      <dgm:t>
        <a:bodyPr/>
        <a:lstStyle/>
        <a:p>
          <a:endParaRPr lang="es-CL"/>
        </a:p>
      </dgm:t>
    </dgm:pt>
    <dgm:pt modelId="{F415A733-B0FE-480E-AE93-B2DA47AE4F9A}" type="sibTrans" cxnId="{FD7D9339-87B2-408E-BC2E-6E02B3E0F497}">
      <dgm:prSet/>
      <dgm:spPr/>
      <dgm:t>
        <a:bodyPr/>
        <a:lstStyle/>
        <a:p>
          <a:endParaRPr lang="es-CL"/>
        </a:p>
      </dgm:t>
    </dgm:pt>
    <dgm:pt modelId="{EE9BD389-49EF-488D-9DE9-ECF479B3CEA2}">
      <dgm:prSet phldrT="[Texto]"/>
      <dgm:spPr/>
      <dgm:t>
        <a:bodyPr/>
        <a:lstStyle/>
        <a:p>
          <a:r>
            <a:rPr lang="es-CL" dirty="0"/>
            <a:t>2</a:t>
          </a:r>
        </a:p>
      </dgm:t>
    </dgm:pt>
    <dgm:pt modelId="{80777FEB-E832-47CA-9FC7-CCF55ADBBD7A}" type="parTrans" cxnId="{3A994ED7-4A31-4246-995D-B6DE1D65A8CD}">
      <dgm:prSet/>
      <dgm:spPr/>
      <dgm:t>
        <a:bodyPr/>
        <a:lstStyle/>
        <a:p>
          <a:endParaRPr lang="es-CL"/>
        </a:p>
      </dgm:t>
    </dgm:pt>
    <dgm:pt modelId="{0C1C72F9-0C98-4841-951A-AE0B6473686E}" type="sibTrans" cxnId="{3A994ED7-4A31-4246-995D-B6DE1D65A8CD}">
      <dgm:prSet/>
      <dgm:spPr/>
      <dgm:t>
        <a:bodyPr/>
        <a:lstStyle/>
        <a:p>
          <a:endParaRPr lang="es-CL"/>
        </a:p>
      </dgm:t>
    </dgm:pt>
    <dgm:pt modelId="{59DB61B7-7842-4C4D-AD86-B79D81E1B60D}">
      <dgm:prSet phldrT="[Texto]"/>
      <dgm:spPr/>
      <dgm:t>
        <a:bodyPr/>
        <a:lstStyle/>
        <a:p>
          <a:r>
            <a:rPr lang="es-CL" dirty="0"/>
            <a:t>3</a:t>
          </a:r>
        </a:p>
      </dgm:t>
    </dgm:pt>
    <dgm:pt modelId="{FE81349F-0F12-4691-B598-91048D814F67}" type="parTrans" cxnId="{0022E4BD-A3FE-4979-B566-662B16C00CED}">
      <dgm:prSet/>
      <dgm:spPr/>
      <dgm:t>
        <a:bodyPr/>
        <a:lstStyle/>
        <a:p>
          <a:endParaRPr lang="es-CL"/>
        </a:p>
      </dgm:t>
    </dgm:pt>
    <dgm:pt modelId="{A35552CD-5B16-4044-B873-E2376B0BD385}" type="sibTrans" cxnId="{0022E4BD-A3FE-4979-B566-662B16C00CED}">
      <dgm:prSet/>
      <dgm:spPr/>
      <dgm:t>
        <a:bodyPr/>
        <a:lstStyle/>
        <a:p>
          <a:endParaRPr lang="es-CL"/>
        </a:p>
      </dgm:t>
    </dgm:pt>
    <dgm:pt modelId="{C3F89F70-FB03-49AB-B9F0-1B938E523BAC}">
      <dgm:prSet phldrT="[Texto]"/>
      <dgm:spPr/>
      <dgm:t>
        <a:bodyPr/>
        <a:lstStyle/>
        <a:p>
          <a:r>
            <a:rPr lang="es-CL" dirty="0" smtClean="0"/>
            <a:t>¿Por qué piensas que es necesario que te guiarás por un estructura utilizando un lenguaje claro?</a:t>
          </a:r>
          <a:endParaRPr lang="es-CL" dirty="0"/>
        </a:p>
      </dgm:t>
    </dgm:pt>
    <dgm:pt modelId="{30E4F61F-7C2C-4A1C-84C0-FCBDA9C40840}" type="parTrans" cxnId="{72BAE919-47B7-4B0D-80FA-B618C940CA6C}">
      <dgm:prSet/>
      <dgm:spPr/>
      <dgm:t>
        <a:bodyPr/>
        <a:lstStyle/>
        <a:p>
          <a:endParaRPr lang="es-CL"/>
        </a:p>
      </dgm:t>
    </dgm:pt>
    <dgm:pt modelId="{7287317B-AB72-4990-9EB6-675048BC4E69}" type="sibTrans" cxnId="{72BAE919-47B7-4B0D-80FA-B618C940CA6C}">
      <dgm:prSet/>
      <dgm:spPr/>
      <dgm:t>
        <a:bodyPr/>
        <a:lstStyle/>
        <a:p>
          <a:endParaRPr lang="es-CL"/>
        </a:p>
      </dgm:t>
    </dgm:pt>
    <dgm:pt modelId="{06D08165-594E-45B8-A432-51D81427FA86}">
      <dgm:prSet/>
      <dgm:spPr/>
      <dgm:t>
        <a:bodyPr/>
        <a:lstStyle/>
        <a:p>
          <a:r>
            <a:rPr lang="es-ES" dirty="0" smtClean="0"/>
            <a:t>¿Por qué es importante que la información que presentaste se relacione con tu tema?</a:t>
          </a:r>
          <a:endParaRPr lang="es-ES" dirty="0"/>
        </a:p>
      </dgm:t>
    </dgm:pt>
    <dgm:pt modelId="{66960CE9-EAD3-4960-AECF-C9D1B988C42F}" type="parTrans" cxnId="{7F48E18B-4328-4D32-BAE6-7142B4FD8D41}">
      <dgm:prSet/>
      <dgm:spPr/>
      <dgm:t>
        <a:bodyPr/>
        <a:lstStyle/>
        <a:p>
          <a:endParaRPr lang="es-ES"/>
        </a:p>
      </dgm:t>
    </dgm:pt>
    <dgm:pt modelId="{47E3675B-2ABA-4500-88A0-3F555DBDB846}" type="sibTrans" cxnId="{7F48E18B-4328-4D32-BAE6-7142B4FD8D41}">
      <dgm:prSet/>
      <dgm:spPr/>
      <dgm:t>
        <a:bodyPr/>
        <a:lstStyle/>
        <a:p>
          <a:endParaRPr lang="es-ES"/>
        </a:p>
      </dgm:t>
    </dgm:pt>
    <dgm:pt modelId="{89A9FFC9-184E-4DB7-A707-4A6C47ACFEC4}" type="pres">
      <dgm:prSet presAssocID="{FB0FD12C-10A7-4612-9AC8-65509BFCA4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F481090-3E39-4679-94E7-E33C5AC85F4E}" type="pres">
      <dgm:prSet presAssocID="{4D579C7E-F72E-40C4-B551-EB73C7B4E205}" presName="composite" presStyleCnt="0"/>
      <dgm:spPr/>
    </dgm:pt>
    <dgm:pt modelId="{8AD2BC03-7F71-4224-91C6-70BFEB9DE864}" type="pres">
      <dgm:prSet presAssocID="{4D579C7E-F72E-40C4-B551-EB73C7B4E2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5B965C-96AC-4D49-86C4-1B666E07E2AF}" type="pres">
      <dgm:prSet presAssocID="{4D579C7E-F72E-40C4-B551-EB73C7B4E205}" presName="descendantText" presStyleLbl="alignAcc1" presStyleIdx="0" presStyleCnt="3" custLinFactNeighborX="595" custLinFactNeighborY="853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117568B-5BE9-4237-A93A-7C8273E54B5A}" type="pres">
      <dgm:prSet presAssocID="{EDC8303C-E17A-4253-9AA1-E3DC0D874082}" presName="sp" presStyleCnt="0"/>
      <dgm:spPr/>
    </dgm:pt>
    <dgm:pt modelId="{C5B8D72F-AC68-47EB-8CFC-14A7219E7FE4}" type="pres">
      <dgm:prSet presAssocID="{EE9BD389-49EF-488D-9DE9-ECF479B3CEA2}" presName="composite" presStyleCnt="0"/>
      <dgm:spPr/>
    </dgm:pt>
    <dgm:pt modelId="{918F7045-2CE9-4593-8B30-066CAF734A87}" type="pres">
      <dgm:prSet presAssocID="{EE9BD389-49EF-488D-9DE9-ECF479B3CEA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725625-1AB8-40AD-A3DB-AD9D59234FE5}" type="pres">
      <dgm:prSet presAssocID="{EE9BD389-49EF-488D-9DE9-ECF479B3CEA2}" presName="descendantText" presStyleLbl="alignAcc1" presStyleIdx="1" presStyleCnt="3" custLinFactNeighborX="2907" custLinFactNeighborY="-7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720889-D019-4DDF-B65E-16E8856BD04C}" type="pres">
      <dgm:prSet presAssocID="{0C1C72F9-0C98-4841-951A-AE0B6473686E}" presName="sp" presStyleCnt="0"/>
      <dgm:spPr/>
    </dgm:pt>
    <dgm:pt modelId="{B022CC0B-8402-4E75-BBDF-F6709A037D18}" type="pres">
      <dgm:prSet presAssocID="{59DB61B7-7842-4C4D-AD86-B79D81E1B60D}" presName="composite" presStyleCnt="0"/>
      <dgm:spPr/>
    </dgm:pt>
    <dgm:pt modelId="{028966DF-2D4A-4792-8718-F7B4D4CA19C1}" type="pres">
      <dgm:prSet presAssocID="{59DB61B7-7842-4C4D-AD86-B79D81E1B6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8A3ADD-36A1-4A29-83E6-2CEDF312EA51}" type="pres">
      <dgm:prSet presAssocID="{59DB61B7-7842-4C4D-AD86-B79D81E1B60D}" presName="descendantText" presStyleLbl="alignAcc1" presStyleIdx="2" presStyleCnt="3" custLinFactNeighborX="-618" custLinFactNeighborY="-13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DBFC6E3-1B0A-4F5A-8CF8-5336104C4C59}" type="presOf" srcId="{C3F89F70-FB03-49AB-B9F0-1B938E523BAC}" destId="{B18A3ADD-36A1-4A29-83E6-2CEDF312EA51}" srcOrd="0" destOrd="0" presId="urn:microsoft.com/office/officeart/2005/8/layout/chevron2"/>
    <dgm:cxn modelId="{3B9948D4-9442-4BC2-B569-5362A16D8730}" type="presOf" srcId="{8798432B-0C71-43CC-816E-580FB116F36A}" destId="{F65B965C-96AC-4D49-86C4-1B666E07E2AF}" srcOrd="0" destOrd="0" presId="urn:microsoft.com/office/officeart/2005/8/layout/chevron2"/>
    <dgm:cxn modelId="{72BAE919-47B7-4B0D-80FA-B618C940CA6C}" srcId="{59DB61B7-7842-4C4D-AD86-B79D81E1B60D}" destId="{C3F89F70-FB03-49AB-B9F0-1B938E523BAC}" srcOrd="0" destOrd="0" parTransId="{30E4F61F-7C2C-4A1C-84C0-FCBDA9C40840}" sibTransId="{7287317B-AB72-4990-9EB6-675048BC4E69}"/>
    <dgm:cxn modelId="{4E16C387-A8F2-48EB-B9B3-EB25466A7D7D}" type="presOf" srcId="{06D08165-594E-45B8-A432-51D81427FA86}" destId="{D2725625-1AB8-40AD-A3DB-AD9D59234FE5}" srcOrd="0" destOrd="0" presId="urn:microsoft.com/office/officeart/2005/8/layout/chevron2"/>
    <dgm:cxn modelId="{FD7D9339-87B2-408E-BC2E-6E02B3E0F497}" srcId="{4D579C7E-F72E-40C4-B551-EB73C7B4E205}" destId="{8798432B-0C71-43CC-816E-580FB116F36A}" srcOrd="0" destOrd="0" parTransId="{103CFAE9-0855-49DA-A049-6503BA4C66D9}" sibTransId="{F415A733-B0FE-480E-AE93-B2DA47AE4F9A}"/>
    <dgm:cxn modelId="{46FAC1FC-2CDB-4F88-B0E4-9CA7190FA623}" type="presOf" srcId="{EE9BD389-49EF-488D-9DE9-ECF479B3CEA2}" destId="{918F7045-2CE9-4593-8B30-066CAF734A87}" srcOrd="0" destOrd="0" presId="urn:microsoft.com/office/officeart/2005/8/layout/chevron2"/>
    <dgm:cxn modelId="{3A214AA8-1543-422B-B44C-C85D4E065FCA}" type="presOf" srcId="{4D579C7E-F72E-40C4-B551-EB73C7B4E205}" destId="{8AD2BC03-7F71-4224-91C6-70BFEB9DE864}" srcOrd="0" destOrd="0" presId="urn:microsoft.com/office/officeart/2005/8/layout/chevron2"/>
    <dgm:cxn modelId="{59D6DAF0-B16A-43C2-9F53-100A6AAA39E4}" srcId="{FB0FD12C-10A7-4612-9AC8-65509BFCA43E}" destId="{4D579C7E-F72E-40C4-B551-EB73C7B4E205}" srcOrd="0" destOrd="0" parTransId="{3EBEC1A2-41AB-42CA-BF27-006B4207590B}" sibTransId="{EDC8303C-E17A-4253-9AA1-E3DC0D874082}"/>
    <dgm:cxn modelId="{89C3D0A8-E625-48F2-B813-41EF3DD85E71}" type="presOf" srcId="{FB0FD12C-10A7-4612-9AC8-65509BFCA43E}" destId="{89A9FFC9-184E-4DB7-A707-4A6C47ACFEC4}" srcOrd="0" destOrd="0" presId="urn:microsoft.com/office/officeart/2005/8/layout/chevron2"/>
    <dgm:cxn modelId="{7F48E18B-4328-4D32-BAE6-7142B4FD8D41}" srcId="{EE9BD389-49EF-488D-9DE9-ECF479B3CEA2}" destId="{06D08165-594E-45B8-A432-51D81427FA86}" srcOrd="0" destOrd="0" parTransId="{66960CE9-EAD3-4960-AECF-C9D1B988C42F}" sibTransId="{47E3675B-2ABA-4500-88A0-3F555DBDB846}"/>
    <dgm:cxn modelId="{0022E4BD-A3FE-4979-B566-662B16C00CED}" srcId="{FB0FD12C-10A7-4612-9AC8-65509BFCA43E}" destId="{59DB61B7-7842-4C4D-AD86-B79D81E1B60D}" srcOrd="2" destOrd="0" parTransId="{FE81349F-0F12-4691-B598-91048D814F67}" sibTransId="{A35552CD-5B16-4044-B873-E2376B0BD385}"/>
    <dgm:cxn modelId="{CB79CFAF-5F7C-4566-B369-9BA425E5631A}" type="presOf" srcId="{59DB61B7-7842-4C4D-AD86-B79D81E1B60D}" destId="{028966DF-2D4A-4792-8718-F7B4D4CA19C1}" srcOrd="0" destOrd="0" presId="urn:microsoft.com/office/officeart/2005/8/layout/chevron2"/>
    <dgm:cxn modelId="{3A994ED7-4A31-4246-995D-B6DE1D65A8CD}" srcId="{FB0FD12C-10A7-4612-9AC8-65509BFCA43E}" destId="{EE9BD389-49EF-488D-9DE9-ECF479B3CEA2}" srcOrd="1" destOrd="0" parTransId="{80777FEB-E832-47CA-9FC7-CCF55ADBBD7A}" sibTransId="{0C1C72F9-0C98-4841-951A-AE0B6473686E}"/>
    <dgm:cxn modelId="{39418378-7D25-438C-AF67-964E81311D1F}" type="presParOf" srcId="{89A9FFC9-184E-4DB7-A707-4A6C47ACFEC4}" destId="{DF481090-3E39-4679-94E7-E33C5AC85F4E}" srcOrd="0" destOrd="0" presId="urn:microsoft.com/office/officeart/2005/8/layout/chevron2"/>
    <dgm:cxn modelId="{960C4A35-1879-4B87-9D4C-8AFD07B99C55}" type="presParOf" srcId="{DF481090-3E39-4679-94E7-E33C5AC85F4E}" destId="{8AD2BC03-7F71-4224-91C6-70BFEB9DE864}" srcOrd="0" destOrd="0" presId="urn:microsoft.com/office/officeart/2005/8/layout/chevron2"/>
    <dgm:cxn modelId="{DA1750A2-57AF-4ED7-8E6E-5AE54A5BDA61}" type="presParOf" srcId="{DF481090-3E39-4679-94E7-E33C5AC85F4E}" destId="{F65B965C-96AC-4D49-86C4-1B666E07E2AF}" srcOrd="1" destOrd="0" presId="urn:microsoft.com/office/officeart/2005/8/layout/chevron2"/>
    <dgm:cxn modelId="{B7DFCE9B-08AD-49ED-A91A-E644080E5439}" type="presParOf" srcId="{89A9FFC9-184E-4DB7-A707-4A6C47ACFEC4}" destId="{1117568B-5BE9-4237-A93A-7C8273E54B5A}" srcOrd="1" destOrd="0" presId="urn:microsoft.com/office/officeart/2005/8/layout/chevron2"/>
    <dgm:cxn modelId="{BC1C563E-DB10-4571-9872-39AA9E4C7C81}" type="presParOf" srcId="{89A9FFC9-184E-4DB7-A707-4A6C47ACFEC4}" destId="{C5B8D72F-AC68-47EB-8CFC-14A7219E7FE4}" srcOrd="2" destOrd="0" presId="urn:microsoft.com/office/officeart/2005/8/layout/chevron2"/>
    <dgm:cxn modelId="{FD47D980-4E76-4AE9-A87B-CB84DED952D4}" type="presParOf" srcId="{C5B8D72F-AC68-47EB-8CFC-14A7219E7FE4}" destId="{918F7045-2CE9-4593-8B30-066CAF734A87}" srcOrd="0" destOrd="0" presId="urn:microsoft.com/office/officeart/2005/8/layout/chevron2"/>
    <dgm:cxn modelId="{6E583FAE-DE02-4883-8486-9F1E5D14756E}" type="presParOf" srcId="{C5B8D72F-AC68-47EB-8CFC-14A7219E7FE4}" destId="{D2725625-1AB8-40AD-A3DB-AD9D59234FE5}" srcOrd="1" destOrd="0" presId="urn:microsoft.com/office/officeart/2005/8/layout/chevron2"/>
    <dgm:cxn modelId="{737013E6-EBA3-46CA-B697-D01BF2C904C5}" type="presParOf" srcId="{89A9FFC9-184E-4DB7-A707-4A6C47ACFEC4}" destId="{B1720889-D019-4DDF-B65E-16E8856BD04C}" srcOrd="3" destOrd="0" presId="urn:microsoft.com/office/officeart/2005/8/layout/chevron2"/>
    <dgm:cxn modelId="{9F593632-9B64-4532-A582-2D125674EA5E}" type="presParOf" srcId="{89A9FFC9-184E-4DB7-A707-4A6C47ACFEC4}" destId="{B022CC0B-8402-4E75-BBDF-F6709A037D18}" srcOrd="4" destOrd="0" presId="urn:microsoft.com/office/officeart/2005/8/layout/chevron2"/>
    <dgm:cxn modelId="{3DEF14AF-E882-4224-BF7C-1AD61CB3A400}" type="presParOf" srcId="{B022CC0B-8402-4E75-BBDF-F6709A037D18}" destId="{028966DF-2D4A-4792-8718-F7B4D4CA19C1}" srcOrd="0" destOrd="0" presId="urn:microsoft.com/office/officeart/2005/8/layout/chevron2"/>
    <dgm:cxn modelId="{A2908588-DE79-4CEF-A1DE-258284D743C6}" type="presParOf" srcId="{B022CC0B-8402-4E75-BBDF-F6709A037D18}" destId="{B18A3ADD-36A1-4A29-83E6-2CEDF312EA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41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92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1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7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46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8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6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7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86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87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06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21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07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99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57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17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41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0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10/12/2020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1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757A-D7FC-45AC-8CA1-2EB472E1DD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8414-4FC7-42F2-A172-4D68B13B39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2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5.gif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24004" cy="3528392"/>
          </a:xfrm>
        </p:spPr>
        <p:txBody>
          <a:bodyPr>
            <a:noAutofit/>
          </a:bodyPr>
          <a:lstStyle/>
          <a:p>
            <a:r>
              <a:rPr lang="es-CL" sz="2400" b="1" dirty="0"/>
              <a:t>PLANIFICACIÓN  PARA EL </a:t>
            </a:r>
            <a:r>
              <a:rPr lang="es-CL" sz="2400" b="1" dirty="0" smtClean="0"/>
              <a:t>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LENGUAJE Y COMUNICACIÓN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 6 AÑO A</a:t>
            </a:r>
            <a:br>
              <a:rPr lang="es-CL" sz="2800" dirty="0"/>
            </a:br>
            <a:r>
              <a:rPr lang="es-CL" sz="2800" dirty="0"/>
              <a:t>DÍA: </a:t>
            </a:r>
            <a:r>
              <a:rPr lang="es-CL" sz="2800" dirty="0" smtClean="0"/>
              <a:t>15/12/2020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▷ Decoración de Navidad: Imágenes Animadas, Gifs y Animaciones ¡100% GRATI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" y="-34280"/>
            <a:ext cx="1519707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▷ Decoración de Navidad: Imágenes Animadas, Gifs y Animaciones ¡100% GRATI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1476">
            <a:off x="7375439" y="72382"/>
            <a:ext cx="1519707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899592" y="116632"/>
            <a:ext cx="673366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AUTOEVALUACIÓN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</a:rPr>
              <a:t>REVISA SI TU TRABAJO CONTIENE TODO LO PEDIDO.  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124744"/>
            <a:ext cx="7416825" cy="1668422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Datos del libro</a:t>
            </a:r>
          </a:p>
          <a:p>
            <a:r>
              <a:rPr lang="es-CL" sz="1600" dirty="0">
                <a:solidFill>
                  <a:schemeClr val="tx1"/>
                </a:solidFill>
              </a:rPr>
              <a:t>Presenta la información principal del libro.</a:t>
            </a:r>
          </a:p>
          <a:p>
            <a:r>
              <a:rPr lang="es-CL" sz="1600" dirty="0" smtClean="0">
                <a:solidFill>
                  <a:schemeClr val="tx1"/>
                </a:solidFill>
              </a:rPr>
              <a:t>• </a:t>
            </a:r>
            <a:r>
              <a:rPr lang="es-CL" sz="1600" dirty="0">
                <a:solidFill>
                  <a:schemeClr val="tx1"/>
                </a:solidFill>
              </a:rPr>
              <a:t>Título:</a:t>
            </a:r>
          </a:p>
          <a:p>
            <a:r>
              <a:rPr lang="es-CL" sz="1600" dirty="0">
                <a:solidFill>
                  <a:schemeClr val="tx1"/>
                </a:solidFill>
              </a:rPr>
              <a:t>• Autor:</a:t>
            </a:r>
          </a:p>
          <a:p>
            <a:r>
              <a:rPr lang="es-CL" sz="1600" dirty="0" smtClean="0">
                <a:solidFill>
                  <a:schemeClr val="tx1"/>
                </a:solidFill>
              </a:rPr>
              <a:t>• </a:t>
            </a:r>
            <a:r>
              <a:rPr lang="es-CL" sz="1600" dirty="0">
                <a:solidFill>
                  <a:schemeClr val="tx1"/>
                </a:solidFill>
              </a:rPr>
              <a:t>Nº páginas: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99592" y="2924944"/>
            <a:ext cx="7416824" cy="1296144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tx1"/>
                </a:solidFill>
              </a:rPr>
              <a:t>Introducción de tu exposición oral.</a:t>
            </a:r>
            <a:endParaRPr lang="es-CL" b="1" dirty="0">
              <a:solidFill>
                <a:schemeClr val="tx1"/>
              </a:solidFill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Intenta captar la atención del </a:t>
            </a:r>
            <a:r>
              <a:rPr lang="es-CL" sz="1600" dirty="0" smtClean="0">
                <a:solidFill>
                  <a:schemeClr val="tx1"/>
                </a:solidFill>
              </a:rPr>
              <a:t>lector a través de algún </a:t>
            </a:r>
            <a:r>
              <a:rPr lang="es-CL" sz="1600" dirty="0">
                <a:solidFill>
                  <a:schemeClr val="tx1"/>
                </a:solidFill>
              </a:rPr>
              <a:t>pasaje del libro </a:t>
            </a:r>
            <a:r>
              <a:rPr lang="es-CL" sz="1600" dirty="0" smtClean="0">
                <a:solidFill>
                  <a:schemeClr val="tx1"/>
                </a:solidFill>
              </a:rPr>
              <a:t>que consideres </a:t>
            </a:r>
            <a:r>
              <a:rPr lang="es-CL" sz="1600" dirty="0">
                <a:solidFill>
                  <a:schemeClr val="tx1"/>
                </a:solidFill>
              </a:rPr>
              <a:t>atractivo</a:t>
            </a:r>
            <a:r>
              <a:rPr lang="es-CL" sz="1600" dirty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331640" y="4365104"/>
            <a:ext cx="7416823" cy="216024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Breve reseña o resumen del libro</a:t>
            </a:r>
          </a:p>
          <a:p>
            <a:r>
              <a:rPr lang="es-CL" sz="1600" dirty="0">
                <a:solidFill>
                  <a:schemeClr val="tx1"/>
                </a:solidFill>
              </a:rPr>
              <a:t>Relata algunos </a:t>
            </a:r>
            <a:r>
              <a:rPr lang="es-CL" sz="1600" dirty="0" smtClean="0">
                <a:solidFill>
                  <a:schemeClr val="tx1"/>
                </a:solidFill>
              </a:rPr>
              <a:t>acontecimientos importantes </a:t>
            </a:r>
            <a:r>
              <a:rPr lang="es-CL" sz="1600" dirty="0">
                <a:solidFill>
                  <a:schemeClr val="tx1"/>
                </a:solidFill>
              </a:rPr>
              <a:t>del libro, para que el </a:t>
            </a:r>
            <a:r>
              <a:rPr lang="es-CL" sz="1600" dirty="0" smtClean="0">
                <a:solidFill>
                  <a:schemeClr val="tx1"/>
                </a:solidFill>
              </a:rPr>
              <a:t>lector se </a:t>
            </a:r>
            <a:r>
              <a:rPr lang="es-CL" sz="1600" dirty="0">
                <a:solidFill>
                  <a:schemeClr val="tx1"/>
                </a:solidFill>
              </a:rPr>
              <a:t>haga una idea general de lo que va </a:t>
            </a:r>
            <a:r>
              <a:rPr lang="es-CL" sz="1600" dirty="0" smtClean="0">
                <a:solidFill>
                  <a:schemeClr val="tx1"/>
                </a:solidFill>
              </a:rPr>
              <a:t>a encontrar </a:t>
            </a:r>
            <a:r>
              <a:rPr lang="es-CL" sz="1600" dirty="0">
                <a:solidFill>
                  <a:schemeClr val="tx1"/>
                </a:solidFill>
              </a:rPr>
              <a:t>en él. Recuerda que no </a:t>
            </a:r>
            <a:r>
              <a:rPr lang="es-CL" sz="1600" dirty="0" smtClean="0">
                <a:solidFill>
                  <a:schemeClr val="tx1"/>
                </a:solidFill>
              </a:rPr>
              <a:t>puedes contar </a:t>
            </a:r>
            <a:r>
              <a:rPr lang="es-CL" sz="1600" dirty="0">
                <a:solidFill>
                  <a:schemeClr val="tx1"/>
                </a:solidFill>
              </a:rPr>
              <a:t>el final, ya que tu intención </a:t>
            </a:r>
            <a:r>
              <a:rPr lang="es-CL" sz="1600" dirty="0" smtClean="0">
                <a:solidFill>
                  <a:schemeClr val="tx1"/>
                </a:solidFill>
              </a:rPr>
              <a:t>es motivar </a:t>
            </a:r>
            <a:r>
              <a:rPr lang="es-CL" sz="1600" dirty="0">
                <a:solidFill>
                  <a:schemeClr val="tx1"/>
                </a:solidFill>
              </a:rPr>
              <a:t>su lectura.</a:t>
            </a:r>
          </a:p>
          <a:p>
            <a:r>
              <a:rPr lang="es-CL" b="1" dirty="0">
                <a:solidFill>
                  <a:schemeClr val="tx1"/>
                </a:solidFill>
              </a:rPr>
              <a:t>Desarrollo</a:t>
            </a:r>
          </a:p>
          <a:p>
            <a:r>
              <a:rPr lang="es-CL" sz="1600" dirty="0">
                <a:solidFill>
                  <a:schemeClr val="tx1"/>
                </a:solidFill>
              </a:rPr>
              <a:t>C</a:t>
            </a:r>
            <a:r>
              <a:rPr lang="es-CL" sz="1600" dirty="0" smtClean="0">
                <a:solidFill>
                  <a:schemeClr val="tx1"/>
                </a:solidFill>
              </a:rPr>
              <a:t>omenta </a:t>
            </a:r>
            <a:r>
              <a:rPr lang="es-CL" sz="1600" dirty="0">
                <a:solidFill>
                  <a:schemeClr val="tx1"/>
                </a:solidFill>
              </a:rPr>
              <a:t>un </a:t>
            </a:r>
            <a:r>
              <a:rPr lang="es-CL" sz="1600" dirty="0" smtClean="0">
                <a:solidFill>
                  <a:schemeClr val="tx1"/>
                </a:solidFill>
              </a:rPr>
              <a:t>aspecto diferente </a:t>
            </a:r>
            <a:r>
              <a:rPr lang="es-CL" sz="1600" dirty="0">
                <a:solidFill>
                  <a:schemeClr val="tx1"/>
                </a:solidFill>
              </a:rPr>
              <a:t>del libro. Incluye ejemplos </a:t>
            </a:r>
            <a:r>
              <a:rPr lang="es-CL" sz="1600" dirty="0" smtClean="0">
                <a:solidFill>
                  <a:schemeClr val="tx1"/>
                </a:solidFill>
              </a:rPr>
              <a:t>que fundamenten </a:t>
            </a:r>
            <a:r>
              <a:rPr lang="es-CL" sz="1600" dirty="0">
                <a:solidFill>
                  <a:schemeClr val="tx1"/>
                </a:solidFill>
              </a:rPr>
              <a:t>tu </a:t>
            </a:r>
            <a:r>
              <a:rPr lang="es-CL" sz="1600" dirty="0" smtClean="0">
                <a:solidFill>
                  <a:schemeClr val="tx1"/>
                </a:solidFill>
              </a:rPr>
              <a:t>opinión. </a:t>
            </a:r>
            <a:r>
              <a:rPr lang="es-CL" sz="1600" dirty="0">
                <a:solidFill>
                  <a:schemeClr val="tx1"/>
                </a:solidFill>
              </a:rPr>
              <a:t>c</a:t>
            </a:r>
            <a:r>
              <a:rPr lang="es-CL" sz="1600" dirty="0" smtClean="0">
                <a:solidFill>
                  <a:schemeClr val="tx1"/>
                </a:solidFill>
              </a:rPr>
              <a:t>onclusión Este </a:t>
            </a:r>
            <a:r>
              <a:rPr lang="es-CL" sz="1600" dirty="0">
                <a:solidFill>
                  <a:schemeClr val="tx1"/>
                </a:solidFill>
              </a:rPr>
              <a:t>funciona como cierre del </a:t>
            </a:r>
            <a:r>
              <a:rPr lang="es-CL" sz="1600" dirty="0" smtClean="0">
                <a:solidFill>
                  <a:schemeClr val="tx1"/>
                </a:solidFill>
              </a:rPr>
              <a:t>comentario y </a:t>
            </a:r>
            <a:r>
              <a:rPr lang="es-CL" sz="1600" dirty="0">
                <a:solidFill>
                  <a:schemeClr val="tx1"/>
                </a:solidFill>
              </a:rPr>
              <a:t>debe motivar al lector para que lea </a:t>
            </a:r>
            <a:r>
              <a:rPr lang="es-CL" sz="1600" dirty="0" smtClean="0">
                <a:solidFill>
                  <a:schemeClr val="tx1"/>
                </a:solidFill>
              </a:rPr>
              <a:t>el libro </a:t>
            </a:r>
            <a:r>
              <a:rPr lang="es-CL" sz="1600" dirty="0">
                <a:solidFill>
                  <a:schemeClr val="tx1"/>
                </a:solidFill>
              </a:rPr>
              <a:t>que le estás </a:t>
            </a:r>
            <a:r>
              <a:rPr lang="es-CL" sz="1600" dirty="0" smtClean="0">
                <a:solidFill>
                  <a:schemeClr val="tx1"/>
                </a:solidFill>
              </a:rPr>
              <a:t>recomendando.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0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▷ Decoración de Navidad: Imágenes Animadas, Gifs y Animaciones ¡100% GRATI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" y="0"/>
            <a:ext cx="1519707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06"/>
            <a:ext cx="9205030" cy="682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" y="0"/>
            <a:ext cx="92333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23728" y="1723000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>
                    <a:lumMod val="75000"/>
                  </a:schemeClr>
                </a:solidFill>
                <a:latin typeface="Broadway" pitchFamily="82" charset="0"/>
              </a:rPr>
              <a:t>PRIMER   </a:t>
            </a:r>
          </a:p>
          <a:p>
            <a:pPr algn="ctr"/>
            <a:r>
              <a:rPr lang="es-CL" sz="3200" dirty="0" smtClean="0">
                <a:solidFill>
                  <a:schemeClr val="bg1">
                    <a:lumMod val="75000"/>
                  </a:schemeClr>
                </a:solidFill>
                <a:latin typeface="Broadway" pitchFamily="82" charset="0"/>
              </a:rPr>
              <a:t>FESTIVAL </a:t>
            </a:r>
          </a:p>
          <a:p>
            <a:pPr algn="ctr"/>
            <a:r>
              <a:rPr lang="es-CL" sz="3200" dirty="0" smtClean="0">
                <a:solidFill>
                  <a:schemeClr val="bg1">
                    <a:lumMod val="75000"/>
                  </a:schemeClr>
                </a:solidFill>
                <a:latin typeface="Broadway" pitchFamily="82" charset="0"/>
              </a:rPr>
              <a:t>DE BOOKTUBER  </a:t>
            </a:r>
          </a:p>
          <a:p>
            <a:pPr algn="ctr"/>
            <a:r>
              <a:rPr lang="es-CL" sz="3200" dirty="0" smtClean="0">
                <a:solidFill>
                  <a:schemeClr val="bg1">
                    <a:lumMod val="75000"/>
                  </a:schemeClr>
                </a:solidFill>
                <a:latin typeface="Broadway" pitchFamily="82" charset="0"/>
              </a:rPr>
              <a:t>2020</a:t>
            </a:r>
          </a:p>
          <a:p>
            <a:pPr algn="ctr"/>
            <a:endParaRPr lang="es-CL" sz="3200" dirty="0">
              <a:solidFill>
                <a:schemeClr val="bg1">
                  <a:lumMod val="75000"/>
                </a:schemeClr>
              </a:solidFill>
              <a:latin typeface="Broadway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76" y="4077072"/>
            <a:ext cx="2897624" cy="22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3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4077072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pic>
        <p:nvPicPr>
          <p:cNvPr id="2050" name="Picture 2" descr="Resultado de imagen para fondo navideño gif animado | Fondo de pantalla  navidad hd, Fondo navideño, Fondo de escritorio de navida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Rectángulo redondeado"/>
          <p:cNvSpPr/>
          <p:nvPr/>
        </p:nvSpPr>
        <p:spPr>
          <a:xfrm>
            <a:off x="2699792" y="476672"/>
            <a:ext cx="54726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prstClr val="white"/>
                </a:solidFill>
              </a:rPr>
              <a:t>Ticket de salida </a:t>
            </a:r>
          </a:p>
          <a:p>
            <a:pPr algn="ctr"/>
            <a:r>
              <a:rPr lang="es-CL" sz="2400" b="1" dirty="0">
                <a:solidFill>
                  <a:prstClr val="white"/>
                </a:solidFill>
              </a:rPr>
              <a:t>6º básico</a:t>
            </a:r>
          </a:p>
          <a:p>
            <a:pPr algn="ctr"/>
            <a:r>
              <a:rPr lang="es-CL" sz="2400" b="1" dirty="0">
                <a:solidFill>
                  <a:prstClr val="white"/>
                </a:solidFill>
              </a:rPr>
              <a:t>Lenguaje y </a:t>
            </a:r>
            <a:r>
              <a:rPr lang="es-CL" sz="2400" b="1" dirty="0" smtClean="0">
                <a:solidFill>
                  <a:prstClr val="white"/>
                </a:solidFill>
              </a:rPr>
              <a:t>Comunicación</a:t>
            </a:r>
            <a:endParaRPr lang="es-CL" sz="2400" b="1" dirty="0">
              <a:solidFill>
                <a:prstClr val="white"/>
              </a:solidFill>
            </a:endParaRPr>
          </a:p>
        </p:txBody>
      </p:sp>
      <p:pic>
        <p:nvPicPr>
          <p:cNvPr id="13" name="Picture 2" descr="Pin en Emotico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1149091" cy="110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72" y="260648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951829"/>
              </p:ext>
            </p:extLst>
          </p:nvPr>
        </p:nvGraphicFramePr>
        <p:xfrm>
          <a:off x="2123728" y="2132856"/>
          <a:ext cx="65527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7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7424"/>
            <a:ext cx="1770575" cy="17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4 Rectángulo redondeado"/>
          <p:cNvSpPr>
            <a:spLocks noGrp="1"/>
          </p:cNvSpPr>
          <p:nvPr>
            <p:ph idx="1"/>
          </p:nvPr>
        </p:nvSpPr>
        <p:spPr>
          <a:xfrm>
            <a:off x="5868144" y="5445224"/>
            <a:ext cx="31066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CL" sz="1800" dirty="0">
                <a:solidFill>
                  <a:prstClr val="white"/>
                </a:solidFill>
              </a:rPr>
              <a:t>Enviar a ximena.gallardo@colegio-jeanpiaget.cl</a:t>
            </a:r>
          </a:p>
        </p:txBody>
      </p:sp>
    </p:spTree>
    <p:extLst>
      <p:ext uri="{BB962C8B-B14F-4D97-AF65-F5344CB8AC3E}">
        <p14:creationId xmlns:p14="http://schemas.microsoft.com/office/powerpoint/2010/main" val="3125024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81155"/>
              </p:ext>
            </p:extLst>
          </p:nvPr>
        </p:nvGraphicFramePr>
        <p:xfrm>
          <a:off x="467544" y="1052737"/>
          <a:ext cx="8424936" cy="5386106"/>
        </p:xfrm>
        <a:graphic>
          <a:graphicData uri="http://schemas.openxmlformats.org/drawingml/2006/table">
            <a:tbl>
              <a:tblPr firstRow="1" firstCol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Y LITERATURA / 6 AÑO BÁSICO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GALLARDO </a:t>
                      </a:r>
                      <a:r>
                        <a:rPr lang="es-CL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MUÑOZ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 MENA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OA29 Expresarse de manera clara y efectiva en exposiciones orales para comunicar temas de su interés: presentando las ideas de manera coherente y cohesiva; fundamentando sus planteamientos con ejemplos y datos; organizando las ideas en introducción, desarrollo y cierre; usando elementos de cohesión para relacionar cada parte de la exposición; utilizando un vocabulario variado y preciso y un registro formal adecuado a la situación comunicativa; reemplazando algunas.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3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s-CL" sz="14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Realizan una exposición oral en la que:</a:t>
                      </a:r>
                    </a:p>
                    <a:p>
                      <a:pPr algn="l">
                        <a:buFont typeface="Arial"/>
                        <a:buNone/>
                      </a:pPr>
                      <a:r>
                        <a:rPr lang="es-CL" sz="14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-Presentan información que se relaciona con el tema seleccionado</a:t>
                      </a:r>
                    </a:p>
                    <a:p>
                      <a:pPr algn="l">
                        <a:buFont typeface="Arial"/>
                        <a:buNone/>
                      </a:pPr>
                      <a:r>
                        <a:rPr lang="es-CL" sz="14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-Utilizan vocabulario variado y preciso y un registro formal</a:t>
                      </a:r>
                    </a:p>
                    <a:p>
                      <a:pPr algn="l">
                        <a:buFont typeface="Arial"/>
                        <a:buNone/>
                      </a:pPr>
                      <a:endParaRPr lang="es-CL" sz="1400" b="0" i="0" dirty="0" smtClean="0">
                        <a:solidFill>
                          <a:schemeClr val="tx1"/>
                        </a:solidFill>
                        <a:effectLst/>
                        <a:latin typeface="Raleway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/HABILIDADES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Comunicación  oral/ se expresan, organizan. </a:t>
                      </a:r>
                      <a:endParaRPr lang="es-CL" sz="14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Realizar una exposición oral  a través  de un  video donde representen   un </a:t>
                      </a:r>
                      <a:r>
                        <a:rPr kumimoji="0" lang="es-CL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booktuber</a:t>
                      </a:r>
                      <a:r>
                        <a:rPr kumimoji="0" lang="es-C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comentando un libro a sus elección.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686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Ticket 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</a:t>
                      </a:r>
                      <a:r>
                        <a:rPr lang="es-CL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salida: 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Enviar a correo 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ximena.gallardo@colegio-jeanpiaget.cl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o enviar de forma digital en clase.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400600" cy="65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8525"/>
            <a:ext cx="2088232" cy="5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prstClr val="black"/>
                </a:solidFill>
              </a:rPr>
              <a:t>Recomendaciones y reglas clases virtuales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5334" r="50000" b="6571"/>
          <a:stretch/>
        </p:blipFill>
        <p:spPr bwMode="auto">
          <a:xfrm>
            <a:off x="460375" y="1158343"/>
            <a:ext cx="1152128" cy="169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5" y="1205310"/>
            <a:ext cx="1291219" cy="12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27920" r="36286" b="28667"/>
          <a:stretch/>
        </p:blipFill>
        <p:spPr bwMode="auto">
          <a:xfrm>
            <a:off x="683568" y="5085184"/>
            <a:ext cx="935421" cy="13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1691680" y="5229200"/>
            <a:ext cx="13695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Activo micrófono solo cuando quiero decir algo</a:t>
            </a:r>
          </a:p>
        </p:txBody>
      </p:sp>
      <p:sp>
        <p:nvSpPr>
          <p:cNvPr id="10" name="AutoShape 8" descr="PROHIBIDO COMER | Educ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8" y="359149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2"/>
          <a:stretch/>
        </p:blipFill>
        <p:spPr bwMode="auto">
          <a:xfrm>
            <a:off x="7414007" y="2301381"/>
            <a:ext cx="1511336" cy="2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68" y="3336316"/>
            <a:ext cx="1319909" cy="13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41011" r="53537" b="34657"/>
          <a:stretch/>
        </p:blipFill>
        <p:spPr bwMode="auto">
          <a:xfrm>
            <a:off x="307975" y="3677702"/>
            <a:ext cx="2290825" cy="11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666" r="6458" b="6875"/>
          <a:stretch/>
        </p:blipFill>
        <p:spPr bwMode="auto">
          <a:xfrm>
            <a:off x="3203848" y="5085184"/>
            <a:ext cx="1472580" cy="1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87" y="5442603"/>
            <a:ext cx="2473335" cy="12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6425" r="12749" b="9683"/>
          <a:stretch/>
        </p:blipFill>
        <p:spPr bwMode="auto">
          <a:xfrm>
            <a:off x="3619138" y="1067890"/>
            <a:ext cx="1256048" cy="178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691680" y="1556792"/>
            <a:ext cx="1152811" cy="690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Enciendo la cámara</a:t>
            </a:r>
          </a:p>
        </p:txBody>
      </p:sp>
      <p:sp>
        <p:nvSpPr>
          <p:cNvPr id="3" name="2 Elipse"/>
          <p:cNvSpPr/>
          <p:nvPr/>
        </p:nvSpPr>
        <p:spPr>
          <a:xfrm>
            <a:off x="6632783" y="1254944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Saludo a mis compañeros y profesora al ingresar</a:t>
            </a:r>
          </a:p>
        </p:txBody>
      </p:sp>
      <p:sp>
        <p:nvSpPr>
          <p:cNvPr id="5" name="4 Elipse"/>
          <p:cNvSpPr/>
          <p:nvPr/>
        </p:nvSpPr>
        <p:spPr>
          <a:xfrm>
            <a:off x="2123728" y="2348880"/>
            <a:ext cx="1449036" cy="1319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Escucho y respeto turnos</a:t>
            </a:r>
          </a:p>
        </p:txBody>
      </p:sp>
      <p:sp>
        <p:nvSpPr>
          <p:cNvPr id="7" name="6 Elipse"/>
          <p:cNvSpPr/>
          <p:nvPr/>
        </p:nvSpPr>
        <p:spPr>
          <a:xfrm>
            <a:off x="5652121" y="2636912"/>
            <a:ext cx="1308794" cy="95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Estar atentos, no debo comer</a:t>
            </a:r>
          </a:p>
        </p:txBody>
      </p:sp>
      <p:sp>
        <p:nvSpPr>
          <p:cNvPr id="8" name="7 Elipse"/>
          <p:cNvSpPr/>
          <p:nvPr/>
        </p:nvSpPr>
        <p:spPr>
          <a:xfrm>
            <a:off x="7668344" y="4322478"/>
            <a:ext cx="1368152" cy="112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digo malas palabras, me expreso con respeto</a:t>
            </a:r>
          </a:p>
        </p:txBody>
      </p:sp>
      <p:sp>
        <p:nvSpPr>
          <p:cNvPr id="12" name="11 Elipse"/>
          <p:cNvSpPr/>
          <p:nvPr/>
        </p:nvSpPr>
        <p:spPr>
          <a:xfrm>
            <a:off x="4716016" y="5013176"/>
            <a:ext cx="1663910" cy="170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chat lo uso solo para informar, preguntar y acotar algo referente a la clases</a:t>
            </a:r>
          </a:p>
        </p:txBody>
      </p:sp>
      <p:sp>
        <p:nvSpPr>
          <p:cNvPr id="13" name="12 Flecha izquierda, derecha y arriba"/>
          <p:cNvSpPr/>
          <p:nvPr/>
        </p:nvSpPr>
        <p:spPr>
          <a:xfrm>
            <a:off x="2771800" y="3717032"/>
            <a:ext cx="1086322" cy="82321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g For Bacground Gifs Imagenes : Free Animated Snow Cliparts Download Clip  Art Art. Images Of Matrix Code Wallpaper Gif Fan. Desktop - Low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8" y="0"/>
            <a:ext cx="9144000" cy="675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Rectángulo redondeado"/>
          <p:cNvSpPr/>
          <p:nvPr/>
        </p:nvSpPr>
        <p:spPr>
          <a:xfrm>
            <a:off x="971600" y="620688"/>
            <a:ext cx="7704856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rgbClr val="FFFF00"/>
                </a:solidFill>
              </a:rPr>
              <a:t>MOTIVACIÓN: DESAFÍO EN LA RULETA</a:t>
            </a:r>
            <a:endParaRPr lang="es-CL" sz="3600" b="1" dirty="0">
              <a:solidFill>
                <a:srgbClr val="FFFF00"/>
              </a:solidFill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4005064"/>
            <a:ext cx="2592288" cy="2417040"/>
          </a:xfrm>
          <a:prstGeom prst="rect">
            <a:avLst/>
          </a:prstGeom>
        </p:spPr>
      </p:pic>
      <p:pic>
        <p:nvPicPr>
          <p:cNvPr id="50" name="Picture 2" descr="Feliz Navidad 😘 | Emoticonos, Imágenes de emojis, Emoticones carita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142426" cy="21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1556792"/>
            <a:ext cx="64807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 smtClean="0">
                <a:solidFill>
                  <a:srgbClr val="0000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Para hoy tenemos una serie de preguntas relacionadas con la temática vista, que deberás responder en 10 segundos </a:t>
            </a:r>
            <a:r>
              <a:rPr lang="es-CL" sz="2400" dirty="0" err="1" smtClean="0">
                <a:solidFill>
                  <a:srgbClr val="0000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aprox</a:t>
            </a:r>
            <a:r>
              <a:rPr lang="es-CL" sz="2400" dirty="0" smtClean="0">
                <a:solidFill>
                  <a:srgbClr val="0000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…</a:t>
            </a:r>
          </a:p>
          <a:p>
            <a:endParaRPr lang="es-CL" sz="2400" dirty="0" smtClean="0">
              <a:solidFill>
                <a:srgbClr val="0000FF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  <a:p>
            <a:pPr algn="ctr"/>
            <a:r>
              <a:rPr lang="es-CL" sz="2800" dirty="0" smtClean="0">
                <a:solidFill>
                  <a:srgbClr val="0000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¿Están listos? </a:t>
            </a:r>
          </a:p>
          <a:p>
            <a:pPr algn="ctr"/>
            <a:r>
              <a:rPr lang="es-CL" sz="2800" dirty="0" smtClean="0">
                <a:solidFill>
                  <a:srgbClr val="0000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¡Vamos, atentos!</a:t>
            </a:r>
            <a:endParaRPr lang="es-CL" sz="2800" dirty="0">
              <a:solidFill>
                <a:srgbClr val="0000FF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52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00B0F0"/>
            </a:gs>
            <a:gs pos="41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Spinning Wheel"/>
          <p:cNvGrpSpPr/>
          <p:nvPr/>
        </p:nvGrpSpPr>
        <p:grpSpPr>
          <a:xfrm>
            <a:off x="2067194" y="332656"/>
            <a:ext cx="6393238" cy="6348027"/>
            <a:chOff x="2976768" y="369000"/>
            <a:chExt cx="6176101" cy="6130936"/>
          </a:xfrm>
        </p:grpSpPr>
        <p:sp>
          <p:nvSpPr>
            <p:cNvPr id="166" name="Segment 20"/>
            <p:cNvSpPr/>
            <p:nvPr/>
          </p:nvSpPr>
          <p:spPr>
            <a:xfrm rot="10800000">
              <a:off x="5132624" y="369091"/>
              <a:ext cx="955151" cy="2209090"/>
            </a:xfrm>
            <a:custGeom>
              <a:avLst/>
              <a:gdLst>
                <a:gd name="connsiteX0" fmla="*/ 0 w 955151"/>
                <a:gd name="connsiteY0" fmla="*/ 2209090 h 2209090"/>
                <a:gd name="connsiteX1" fmla="*/ 0 w 955151"/>
                <a:gd name="connsiteY1" fmla="*/ 48999 h 2209090"/>
                <a:gd name="connsiteX2" fmla="*/ 88413 w 955151"/>
                <a:gd name="connsiteY2" fmla="*/ 44534 h 2209090"/>
                <a:gd name="connsiteX3" fmla="*/ 264025 w 955151"/>
                <a:gd name="connsiteY3" fmla="*/ 8719 h 2209090"/>
                <a:gd name="connsiteX4" fmla="*/ 287848 w 955151"/>
                <a:gd name="connsiteY4" fmla="*/ 0 h 2209090"/>
                <a:gd name="connsiteX5" fmla="*/ 955151 w 955151"/>
                <a:gd name="connsiteY5" fmla="*/ 2053745 h 2209090"/>
                <a:gd name="connsiteX6" fmla="*/ 906343 w 955151"/>
                <a:gd name="connsiteY6" fmla="*/ 2071609 h 2209090"/>
                <a:gd name="connsiteX7" fmla="*/ 153860 w 955151"/>
                <a:gd name="connsiteY7" fmla="*/ 2205199 h 2209090"/>
                <a:gd name="connsiteX8" fmla="*/ 0 w 955151"/>
                <a:gd name="connsiteY8" fmla="*/ 2209090 h 22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151" h="2209090">
                  <a:moveTo>
                    <a:pt x="0" y="2209090"/>
                  </a:moveTo>
                  <a:lnTo>
                    <a:pt x="0" y="48999"/>
                  </a:lnTo>
                  <a:lnTo>
                    <a:pt x="88413" y="44534"/>
                  </a:lnTo>
                  <a:cubicBezTo>
                    <a:pt x="148924" y="38389"/>
                    <a:pt x="207662" y="26250"/>
                    <a:pt x="264025" y="8719"/>
                  </a:cubicBezTo>
                  <a:lnTo>
                    <a:pt x="287848" y="0"/>
                  </a:lnTo>
                  <a:lnTo>
                    <a:pt x="955151" y="2053745"/>
                  </a:lnTo>
                  <a:lnTo>
                    <a:pt x="906343" y="2071609"/>
                  </a:lnTo>
                  <a:cubicBezTo>
                    <a:pt x="666799" y="2146115"/>
                    <a:pt x="414636" y="2191981"/>
                    <a:pt x="153860" y="2205199"/>
                  </a:cubicBezTo>
                  <a:lnTo>
                    <a:pt x="0" y="2209090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64" name="Segment 19"/>
            <p:cNvSpPr/>
            <p:nvPr/>
          </p:nvSpPr>
          <p:spPr>
            <a:xfrm rot="10800000">
              <a:off x="4267831" y="525674"/>
              <a:ext cx="1528712" cy="2198430"/>
            </a:xfrm>
            <a:custGeom>
              <a:avLst/>
              <a:gdLst>
                <a:gd name="connsiteX0" fmla="*/ 667303 w 1528712"/>
                <a:gd name="connsiteY0" fmla="*/ 2198430 h 2198430"/>
                <a:gd name="connsiteX1" fmla="*/ 0 w 1528712"/>
                <a:gd name="connsiteY1" fmla="*/ 144685 h 2198430"/>
                <a:gd name="connsiteX2" fmla="*/ 55482 w 1528712"/>
                <a:gd name="connsiteY2" fmla="*/ 124378 h 2198430"/>
                <a:gd name="connsiteX3" fmla="*/ 208360 w 1528712"/>
                <a:gd name="connsiteY3" fmla="*/ 41398 h 2198430"/>
                <a:gd name="connsiteX4" fmla="*/ 258536 w 1528712"/>
                <a:gd name="connsiteY4" fmla="*/ 0 h 2198430"/>
                <a:gd name="connsiteX5" fmla="*/ 1528712 w 1528712"/>
                <a:gd name="connsiteY5" fmla="*/ 1748248 h 2198430"/>
                <a:gd name="connsiteX6" fmla="*/ 1416037 w 1528712"/>
                <a:gd name="connsiteY6" fmla="*/ 1832504 h 2198430"/>
                <a:gd name="connsiteX7" fmla="*/ 896252 w 1528712"/>
                <a:gd name="connsiteY7" fmla="*/ 2114634 h 2198430"/>
                <a:gd name="connsiteX8" fmla="*/ 667303 w 1528712"/>
                <a:gd name="connsiteY8" fmla="*/ 2198430 h 219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712" h="2198430">
                  <a:moveTo>
                    <a:pt x="667303" y="2198430"/>
                  </a:moveTo>
                  <a:lnTo>
                    <a:pt x="0" y="144685"/>
                  </a:lnTo>
                  <a:lnTo>
                    <a:pt x="55482" y="124378"/>
                  </a:lnTo>
                  <a:cubicBezTo>
                    <a:pt x="109320" y="101606"/>
                    <a:pt x="160480" y="73746"/>
                    <a:pt x="208360" y="41398"/>
                  </a:cubicBezTo>
                  <a:lnTo>
                    <a:pt x="258536" y="0"/>
                  </a:lnTo>
                  <a:lnTo>
                    <a:pt x="1528712" y="1748248"/>
                  </a:lnTo>
                  <a:lnTo>
                    <a:pt x="1416037" y="1832504"/>
                  </a:lnTo>
                  <a:cubicBezTo>
                    <a:pt x="1253244" y="1942485"/>
                    <a:pt x="1079299" y="2037212"/>
                    <a:pt x="896252" y="2114634"/>
                  </a:cubicBezTo>
                  <a:lnTo>
                    <a:pt x="667303" y="2198430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62" name="Segment 18"/>
            <p:cNvSpPr/>
            <p:nvPr/>
          </p:nvSpPr>
          <p:spPr>
            <a:xfrm rot="10800000">
              <a:off x="3595881" y="978012"/>
              <a:ext cx="1939345" cy="1952761"/>
            </a:xfrm>
            <a:custGeom>
              <a:avLst/>
              <a:gdLst>
                <a:gd name="connsiteX0" fmla="*/ 1270277 w 1939345"/>
                <a:gd name="connsiteY0" fmla="*/ 1952761 h 1952761"/>
                <a:gd name="connsiteX1" fmla="*/ 0 w 1939345"/>
                <a:gd name="connsiteY1" fmla="*/ 204374 h 1952761"/>
                <a:gd name="connsiteX2" fmla="*/ 80240 w 1939345"/>
                <a:gd name="connsiteY2" fmla="*/ 138169 h 1952761"/>
                <a:gd name="connsiteX3" fmla="*/ 190138 w 1939345"/>
                <a:gd name="connsiteY3" fmla="*/ 4971 h 1952761"/>
                <a:gd name="connsiteX4" fmla="*/ 193158 w 1939345"/>
                <a:gd name="connsiteY4" fmla="*/ 0 h 1952761"/>
                <a:gd name="connsiteX5" fmla="*/ 1939345 w 1939345"/>
                <a:gd name="connsiteY5" fmla="*/ 1268679 h 1952761"/>
                <a:gd name="connsiteX6" fmla="*/ 1805089 w 1939345"/>
                <a:gd name="connsiteY6" fmla="*/ 1448217 h 1952761"/>
                <a:gd name="connsiteX7" fmla="*/ 1390288 w 1939345"/>
                <a:gd name="connsiteY7" fmla="*/ 1863018 h 1952761"/>
                <a:gd name="connsiteX8" fmla="*/ 1270277 w 1939345"/>
                <a:gd name="connsiteY8" fmla="*/ 1952761 h 195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345" h="1952761">
                  <a:moveTo>
                    <a:pt x="1270277" y="1952761"/>
                  </a:moveTo>
                  <a:lnTo>
                    <a:pt x="0" y="204374"/>
                  </a:lnTo>
                  <a:lnTo>
                    <a:pt x="80240" y="138169"/>
                  </a:lnTo>
                  <a:cubicBezTo>
                    <a:pt x="120957" y="97452"/>
                    <a:pt x="157791" y="52852"/>
                    <a:pt x="190138" y="4971"/>
                  </a:cubicBezTo>
                  <a:lnTo>
                    <a:pt x="193158" y="0"/>
                  </a:lnTo>
                  <a:lnTo>
                    <a:pt x="1939345" y="1268679"/>
                  </a:lnTo>
                  <a:lnTo>
                    <a:pt x="1805089" y="1448217"/>
                  </a:lnTo>
                  <a:cubicBezTo>
                    <a:pt x="1680367" y="1599345"/>
                    <a:pt x="1541416" y="1738296"/>
                    <a:pt x="1390288" y="1863018"/>
                  </a:cubicBezTo>
                  <a:lnTo>
                    <a:pt x="1270277" y="1952761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59" name="Segment 17"/>
            <p:cNvSpPr/>
            <p:nvPr/>
          </p:nvSpPr>
          <p:spPr>
            <a:xfrm rot="10800000">
              <a:off x="3167393" y="1664977"/>
              <a:ext cx="2172799" cy="1528261"/>
            </a:xfrm>
            <a:custGeom>
              <a:avLst/>
              <a:gdLst>
                <a:gd name="connsiteX0" fmla="*/ 1746467 w 2172799"/>
                <a:gd name="connsiteY0" fmla="*/ 1528261 h 1528261"/>
                <a:gd name="connsiteX1" fmla="*/ 0 w 2172799"/>
                <a:gd name="connsiteY1" fmla="*/ 259378 h 1528261"/>
                <a:gd name="connsiteX2" fmla="*/ 40185 w 2172799"/>
                <a:gd name="connsiteY2" fmla="*/ 193231 h 1528261"/>
                <a:gd name="connsiteX3" fmla="*/ 108348 w 2172799"/>
                <a:gd name="connsiteY3" fmla="*/ 31870 h 1528261"/>
                <a:gd name="connsiteX4" fmla="*/ 116543 w 2172799"/>
                <a:gd name="connsiteY4" fmla="*/ 0 h 1528261"/>
                <a:gd name="connsiteX5" fmla="*/ 2172799 w 2172799"/>
                <a:gd name="connsiteY5" fmla="*/ 668119 h 1528261"/>
                <a:gd name="connsiteX6" fmla="*/ 2171238 w 2172799"/>
                <a:gd name="connsiteY6" fmla="*/ 674188 h 1528261"/>
                <a:gd name="connsiteX7" fmla="*/ 1786210 w 2172799"/>
                <a:gd name="connsiteY7" fmla="*/ 1475113 h 1528261"/>
                <a:gd name="connsiteX8" fmla="*/ 1746467 w 2172799"/>
                <a:gd name="connsiteY8" fmla="*/ 1528261 h 15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799" h="1528261">
                  <a:moveTo>
                    <a:pt x="1746467" y="1528261"/>
                  </a:moveTo>
                  <a:lnTo>
                    <a:pt x="0" y="259378"/>
                  </a:lnTo>
                  <a:lnTo>
                    <a:pt x="40185" y="193231"/>
                  </a:lnTo>
                  <a:cubicBezTo>
                    <a:pt x="67895" y="142222"/>
                    <a:pt x="90817" y="88234"/>
                    <a:pt x="108348" y="31870"/>
                  </a:cubicBezTo>
                  <a:lnTo>
                    <a:pt x="116543" y="0"/>
                  </a:lnTo>
                  <a:lnTo>
                    <a:pt x="2172799" y="668119"/>
                  </a:lnTo>
                  <a:lnTo>
                    <a:pt x="2171238" y="674188"/>
                  </a:lnTo>
                  <a:cubicBezTo>
                    <a:pt x="2081831" y="961641"/>
                    <a:pt x="1951181" y="1230923"/>
                    <a:pt x="1786210" y="1475113"/>
                  </a:cubicBezTo>
                  <a:lnTo>
                    <a:pt x="1746467" y="1528261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55" name="Segment 16"/>
            <p:cNvSpPr/>
            <p:nvPr/>
          </p:nvSpPr>
          <p:spPr>
            <a:xfrm rot="10800000">
              <a:off x="3031382" y="2528612"/>
              <a:ext cx="2191369" cy="946569"/>
            </a:xfrm>
            <a:custGeom>
              <a:avLst/>
              <a:gdLst>
                <a:gd name="connsiteX0" fmla="*/ 2056256 w 2191369"/>
                <a:gd name="connsiteY0" fmla="*/ 946569 h 946569"/>
                <a:gd name="connsiteX1" fmla="*/ 0 w 2191369"/>
                <a:gd name="connsiteY1" fmla="*/ 278450 h 946569"/>
                <a:gd name="connsiteX2" fmla="*/ 13084 w 2191369"/>
                <a:gd name="connsiteY2" fmla="*/ 227562 h 946569"/>
                <a:gd name="connsiteX3" fmla="*/ 31369 w 2191369"/>
                <a:gd name="connsiteY3" fmla="*/ 46181 h 946569"/>
                <a:gd name="connsiteX4" fmla="*/ 29037 w 2191369"/>
                <a:gd name="connsiteY4" fmla="*/ 0 h 946569"/>
                <a:gd name="connsiteX5" fmla="*/ 2190201 w 2191369"/>
                <a:gd name="connsiteY5" fmla="*/ 0 h 946569"/>
                <a:gd name="connsiteX6" fmla="*/ 2191369 w 2191369"/>
                <a:gd name="connsiteY6" fmla="*/ 46181 h 946569"/>
                <a:gd name="connsiteX7" fmla="*/ 2129201 w 2191369"/>
                <a:gd name="connsiteY7" fmla="*/ 662878 h 946569"/>
                <a:gd name="connsiteX8" fmla="*/ 2056256 w 2191369"/>
                <a:gd name="connsiteY8" fmla="*/ 946569 h 94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1369" h="946569">
                  <a:moveTo>
                    <a:pt x="2056256" y="946569"/>
                  </a:moveTo>
                  <a:lnTo>
                    <a:pt x="0" y="278450"/>
                  </a:lnTo>
                  <a:lnTo>
                    <a:pt x="13084" y="227562"/>
                  </a:lnTo>
                  <a:cubicBezTo>
                    <a:pt x="25073" y="168975"/>
                    <a:pt x="31369" y="108313"/>
                    <a:pt x="31369" y="46181"/>
                  </a:cubicBezTo>
                  <a:lnTo>
                    <a:pt x="29037" y="0"/>
                  </a:lnTo>
                  <a:lnTo>
                    <a:pt x="2190201" y="0"/>
                  </a:lnTo>
                  <a:lnTo>
                    <a:pt x="2191369" y="46181"/>
                  </a:lnTo>
                  <a:cubicBezTo>
                    <a:pt x="2191369" y="257430"/>
                    <a:pt x="2169963" y="463679"/>
                    <a:pt x="2129201" y="662878"/>
                  </a:cubicBezTo>
                  <a:lnTo>
                    <a:pt x="2056256" y="946569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02" name="Segment 15"/>
            <p:cNvSpPr/>
            <p:nvPr/>
          </p:nvSpPr>
          <p:spPr>
            <a:xfrm rot="10800000">
              <a:off x="3032640" y="3478781"/>
              <a:ext cx="2218120" cy="936839"/>
            </a:xfrm>
            <a:custGeom>
              <a:avLst/>
              <a:gdLst>
                <a:gd name="connsiteX0" fmla="*/ 2218120 w 2218120"/>
                <a:gd name="connsiteY0" fmla="*/ 936839 h 936839"/>
                <a:gd name="connsiteX1" fmla="*/ 56865 w 2218120"/>
                <a:gd name="connsiteY1" fmla="*/ 936839 h 936839"/>
                <a:gd name="connsiteX2" fmla="*/ 54732 w 2218120"/>
                <a:gd name="connsiteY2" fmla="*/ 894600 h 936839"/>
                <a:gd name="connsiteX3" fmla="*/ 18917 w 2218120"/>
                <a:gd name="connsiteY3" fmla="*/ 718988 h 936839"/>
                <a:gd name="connsiteX4" fmla="*/ 0 w 2218120"/>
                <a:gd name="connsiteY4" fmla="*/ 667302 h 936839"/>
                <a:gd name="connsiteX5" fmla="*/ 2053746 w 2218120"/>
                <a:gd name="connsiteY5" fmla="*/ 0 h 936839"/>
                <a:gd name="connsiteX6" fmla="*/ 2081807 w 2218120"/>
                <a:gd name="connsiteY6" fmla="*/ 76670 h 936839"/>
                <a:gd name="connsiteX7" fmla="*/ 2215397 w 2218120"/>
                <a:gd name="connsiteY7" fmla="*/ 829153 h 936839"/>
                <a:gd name="connsiteX8" fmla="*/ 2218120 w 2218120"/>
                <a:gd name="connsiteY8" fmla="*/ 936839 h 93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120" h="936839">
                  <a:moveTo>
                    <a:pt x="2218120" y="936839"/>
                  </a:moveTo>
                  <a:lnTo>
                    <a:pt x="56865" y="936839"/>
                  </a:lnTo>
                  <a:lnTo>
                    <a:pt x="54732" y="894600"/>
                  </a:lnTo>
                  <a:cubicBezTo>
                    <a:pt x="48587" y="834090"/>
                    <a:pt x="36448" y="775351"/>
                    <a:pt x="18917" y="718988"/>
                  </a:cubicBezTo>
                  <a:lnTo>
                    <a:pt x="0" y="667302"/>
                  </a:lnTo>
                  <a:lnTo>
                    <a:pt x="2053746" y="0"/>
                  </a:lnTo>
                  <a:lnTo>
                    <a:pt x="2081807" y="76670"/>
                  </a:lnTo>
                  <a:cubicBezTo>
                    <a:pt x="2156314" y="316214"/>
                    <a:pt x="2202179" y="568377"/>
                    <a:pt x="2215397" y="829153"/>
                  </a:cubicBezTo>
                  <a:lnTo>
                    <a:pt x="2218120" y="936839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66" name="Segment 14"/>
            <p:cNvSpPr/>
            <p:nvPr/>
          </p:nvSpPr>
          <p:spPr>
            <a:xfrm rot="10800000">
              <a:off x="3198254" y="3751701"/>
              <a:ext cx="2190783" cy="1504053"/>
            </a:xfrm>
            <a:custGeom>
              <a:avLst/>
              <a:gdLst>
                <a:gd name="connsiteX0" fmla="*/ 137038 w 2190783"/>
                <a:gd name="connsiteY0" fmla="*/ 1504053 h 1504053"/>
                <a:gd name="connsiteX1" fmla="*/ 126929 w 2190783"/>
                <a:gd name="connsiteY1" fmla="*/ 1476434 h 1504053"/>
                <a:gd name="connsiteX2" fmla="*/ 43949 w 2190783"/>
                <a:gd name="connsiteY2" fmla="*/ 1323556 h 1504053"/>
                <a:gd name="connsiteX3" fmla="*/ 0 w 2190783"/>
                <a:gd name="connsiteY3" fmla="*/ 1270289 h 1504053"/>
                <a:gd name="connsiteX4" fmla="*/ 1748403 w 2190783"/>
                <a:gd name="connsiteY4" fmla="*/ 0 h 1504053"/>
                <a:gd name="connsiteX5" fmla="*/ 1835055 w 2190783"/>
                <a:gd name="connsiteY5" fmla="*/ 115879 h 1504053"/>
                <a:gd name="connsiteX6" fmla="*/ 2117185 w 2190783"/>
                <a:gd name="connsiteY6" fmla="*/ 635664 h 1504053"/>
                <a:gd name="connsiteX7" fmla="*/ 2190783 w 2190783"/>
                <a:gd name="connsiteY7" fmla="*/ 836751 h 1504053"/>
                <a:gd name="connsiteX8" fmla="*/ 137038 w 2190783"/>
                <a:gd name="connsiteY8" fmla="*/ 1504053 h 150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83" h="1504053">
                  <a:moveTo>
                    <a:pt x="137038" y="1504053"/>
                  </a:moveTo>
                  <a:lnTo>
                    <a:pt x="126929" y="1476434"/>
                  </a:lnTo>
                  <a:cubicBezTo>
                    <a:pt x="104157" y="1422596"/>
                    <a:pt x="76297" y="1371436"/>
                    <a:pt x="43949" y="1323556"/>
                  </a:cubicBezTo>
                  <a:lnTo>
                    <a:pt x="0" y="1270289"/>
                  </a:lnTo>
                  <a:lnTo>
                    <a:pt x="1748403" y="0"/>
                  </a:lnTo>
                  <a:lnTo>
                    <a:pt x="1835055" y="115879"/>
                  </a:lnTo>
                  <a:cubicBezTo>
                    <a:pt x="1945036" y="278672"/>
                    <a:pt x="2039763" y="452618"/>
                    <a:pt x="2117185" y="635664"/>
                  </a:cubicBezTo>
                  <a:lnTo>
                    <a:pt x="2190783" y="836751"/>
                  </a:lnTo>
                  <a:lnTo>
                    <a:pt x="137038" y="1504053"/>
                  </a:lnTo>
                  <a:close/>
                </a:path>
              </a:pathLst>
            </a:custGeom>
            <a:solidFill>
              <a:srgbClr val="FF33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64" name="Segment 13"/>
            <p:cNvSpPr/>
            <p:nvPr/>
          </p:nvSpPr>
          <p:spPr>
            <a:xfrm rot="10800000">
              <a:off x="3642790" y="3988247"/>
              <a:ext cx="1941976" cy="1930134"/>
            </a:xfrm>
            <a:custGeom>
              <a:avLst/>
              <a:gdLst>
                <a:gd name="connsiteX0" fmla="*/ 193435 w 1941976"/>
                <a:gd name="connsiteY0" fmla="*/ 1930134 h 1930134"/>
                <a:gd name="connsiteX1" fmla="*/ 129781 w 1941976"/>
                <a:gd name="connsiteY1" fmla="*/ 1852985 h 1930134"/>
                <a:gd name="connsiteX2" fmla="*/ 0 w 1941976"/>
                <a:gd name="connsiteY2" fmla="*/ 1745906 h 1930134"/>
                <a:gd name="connsiteX3" fmla="*/ 1268475 w 1941976"/>
                <a:gd name="connsiteY3" fmla="*/ 0 h 1930134"/>
                <a:gd name="connsiteX4" fmla="*/ 1439829 w 1941976"/>
                <a:gd name="connsiteY4" fmla="*/ 128136 h 1930134"/>
                <a:gd name="connsiteX5" fmla="*/ 1854630 w 1941976"/>
                <a:gd name="connsiteY5" fmla="*/ 542937 h 1930134"/>
                <a:gd name="connsiteX6" fmla="*/ 1941976 w 1941976"/>
                <a:gd name="connsiteY6" fmla="*/ 659744 h 1930134"/>
                <a:gd name="connsiteX7" fmla="*/ 193435 w 1941976"/>
                <a:gd name="connsiteY7" fmla="*/ 1930134 h 193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1976" h="1930134">
                  <a:moveTo>
                    <a:pt x="193435" y="1930134"/>
                  </a:moveTo>
                  <a:lnTo>
                    <a:pt x="129781" y="1852985"/>
                  </a:lnTo>
                  <a:lnTo>
                    <a:pt x="0" y="1745906"/>
                  </a:lnTo>
                  <a:lnTo>
                    <a:pt x="1268475" y="0"/>
                  </a:lnTo>
                  <a:lnTo>
                    <a:pt x="1439829" y="128136"/>
                  </a:lnTo>
                  <a:cubicBezTo>
                    <a:pt x="1590957" y="252859"/>
                    <a:pt x="1729908" y="391809"/>
                    <a:pt x="1854630" y="542937"/>
                  </a:cubicBezTo>
                  <a:lnTo>
                    <a:pt x="1941976" y="659744"/>
                  </a:lnTo>
                  <a:lnTo>
                    <a:pt x="193435" y="1930134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63" name="Segment 12"/>
            <p:cNvSpPr/>
            <p:nvPr/>
          </p:nvSpPr>
          <p:spPr>
            <a:xfrm rot="10800000">
              <a:off x="4319174" y="4174770"/>
              <a:ext cx="1494164" cy="2163703"/>
            </a:xfrm>
            <a:custGeom>
              <a:avLst/>
              <a:gdLst>
                <a:gd name="connsiteX0" fmla="*/ 225790 w 1494164"/>
                <a:gd name="connsiteY0" fmla="*/ 2163703 h 2163703"/>
                <a:gd name="connsiteX1" fmla="*/ 225155 w 1494164"/>
                <a:gd name="connsiteY1" fmla="*/ 2163179 h 2163703"/>
                <a:gd name="connsiteX2" fmla="*/ 72277 w 1494164"/>
                <a:gd name="connsiteY2" fmla="*/ 2080199 h 2163703"/>
                <a:gd name="connsiteX3" fmla="*/ 0 w 1494164"/>
                <a:gd name="connsiteY3" fmla="*/ 2053746 h 2163703"/>
                <a:gd name="connsiteX4" fmla="*/ 667302 w 1494164"/>
                <a:gd name="connsiteY4" fmla="*/ 0 h 2163703"/>
                <a:gd name="connsiteX5" fmla="*/ 913047 w 1494164"/>
                <a:gd name="connsiteY5" fmla="*/ 89943 h 2163703"/>
                <a:gd name="connsiteX6" fmla="*/ 1432832 w 1494164"/>
                <a:gd name="connsiteY6" fmla="*/ 372073 h 2163703"/>
                <a:gd name="connsiteX7" fmla="*/ 1494164 w 1494164"/>
                <a:gd name="connsiteY7" fmla="*/ 417936 h 2163703"/>
                <a:gd name="connsiteX8" fmla="*/ 225790 w 1494164"/>
                <a:gd name="connsiteY8" fmla="*/ 2163703 h 216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164" h="2163703">
                  <a:moveTo>
                    <a:pt x="225790" y="2163703"/>
                  </a:moveTo>
                  <a:lnTo>
                    <a:pt x="225155" y="2163179"/>
                  </a:lnTo>
                  <a:cubicBezTo>
                    <a:pt x="177275" y="2130832"/>
                    <a:pt x="126115" y="2102971"/>
                    <a:pt x="72277" y="2080199"/>
                  </a:cubicBezTo>
                  <a:lnTo>
                    <a:pt x="0" y="2053746"/>
                  </a:lnTo>
                  <a:lnTo>
                    <a:pt x="667302" y="0"/>
                  </a:lnTo>
                  <a:lnTo>
                    <a:pt x="913047" y="89943"/>
                  </a:lnTo>
                  <a:cubicBezTo>
                    <a:pt x="1096094" y="167365"/>
                    <a:pt x="1270039" y="262092"/>
                    <a:pt x="1432832" y="372073"/>
                  </a:cubicBezTo>
                  <a:lnTo>
                    <a:pt x="1494164" y="417936"/>
                  </a:lnTo>
                  <a:lnTo>
                    <a:pt x="225790" y="2163703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61" name="Segment 11"/>
            <p:cNvSpPr/>
            <p:nvPr/>
          </p:nvSpPr>
          <p:spPr>
            <a:xfrm rot="10800000">
              <a:off x="5149420" y="4285966"/>
              <a:ext cx="938355" cy="2202943"/>
            </a:xfrm>
            <a:custGeom>
              <a:avLst/>
              <a:gdLst>
                <a:gd name="connsiteX0" fmla="*/ 271053 w 938355"/>
                <a:gd name="connsiteY0" fmla="*/ 2202943 h 2202943"/>
                <a:gd name="connsiteX1" fmla="*/ 264025 w 938355"/>
                <a:gd name="connsiteY1" fmla="*/ 2200371 h 2202943"/>
                <a:gd name="connsiteX2" fmla="*/ 88413 w 938355"/>
                <a:gd name="connsiteY2" fmla="*/ 2164556 h 2202943"/>
                <a:gd name="connsiteX3" fmla="*/ 0 w 938355"/>
                <a:gd name="connsiteY3" fmla="*/ 2160091 h 2202943"/>
                <a:gd name="connsiteX4" fmla="*/ 0 w 938355"/>
                <a:gd name="connsiteY4" fmla="*/ 0 h 2202943"/>
                <a:gd name="connsiteX5" fmla="*/ 153860 w 938355"/>
                <a:gd name="connsiteY5" fmla="*/ 3891 h 2202943"/>
                <a:gd name="connsiteX6" fmla="*/ 906343 w 938355"/>
                <a:gd name="connsiteY6" fmla="*/ 137481 h 2202943"/>
                <a:gd name="connsiteX7" fmla="*/ 938355 w 938355"/>
                <a:gd name="connsiteY7" fmla="*/ 149198 h 2202943"/>
                <a:gd name="connsiteX8" fmla="*/ 271053 w 938355"/>
                <a:gd name="connsiteY8" fmla="*/ 2202943 h 22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355" h="2202943">
                  <a:moveTo>
                    <a:pt x="271053" y="2202943"/>
                  </a:moveTo>
                  <a:lnTo>
                    <a:pt x="264025" y="2200371"/>
                  </a:lnTo>
                  <a:cubicBezTo>
                    <a:pt x="207662" y="2182841"/>
                    <a:pt x="148924" y="2170701"/>
                    <a:pt x="88413" y="2164556"/>
                  </a:cubicBezTo>
                  <a:lnTo>
                    <a:pt x="0" y="2160091"/>
                  </a:lnTo>
                  <a:lnTo>
                    <a:pt x="0" y="0"/>
                  </a:lnTo>
                  <a:lnTo>
                    <a:pt x="153860" y="3891"/>
                  </a:lnTo>
                  <a:cubicBezTo>
                    <a:pt x="414636" y="17110"/>
                    <a:pt x="666799" y="62975"/>
                    <a:pt x="906343" y="137481"/>
                  </a:cubicBezTo>
                  <a:lnTo>
                    <a:pt x="938355" y="149198"/>
                  </a:lnTo>
                  <a:lnTo>
                    <a:pt x="271053" y="2202943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60" name="Segment 10"/>
            <p:cNvSpPr/>
            <p:nvPr/>
          </p:nvSpPr>
          <p:spPr>
            <a:xfrm rot="10800000">
              <a:off x="6092861" y="4290233"/>
              <a:ext cx="928556" cy="2198767"/>
            </a:xfrm>
            <a:custGeom>
              <a:avLst/>
              <a:gdLst>
                <a:gd name="connsiteX0" fmla="*/ 667510 w 928556"/>
                <a:gd name="connsiteY0" fmla="*/ 2198767 h 2198767"/>
                <a:gd name="connsiteX1" fmla="*/ 0 w 928556"/>
                <a:gd name="connsiteY1" fmla="*/ 144380 h 2198767"/>
                <a:gd name="connsiteX2" fmla="*/ 18599 w 928556"/>
                <a:gd name="connsiteY2" fmla="*/ 137572 h 2198767"/>
                <a:gd name="connsiteX3" fmla="*/ 928549 w 928556"/>
                <a:gd name="connsiteY3" fmla="*/ 0 h 2198767"/>
                <a:gd name="connsiteX4" fmla="*/ 928556 w 928556"/>
                <a:gd name="connsiteY4" fmla="*/ 0 h 2198767"/>
                <a:gd name="connsiteX5" fmla="*/ 928556 w 928556"/>
                <a:gd name="connsiteY5" fmla="*/ 2160001 h 2198767"/>
                <a:gd name="connsiteX6" fmla="*/ 928549 w 928556"/>
                <a:gd name="connsiteY6" fmla="*/ 2160000 h 2198767"/>
                <a:gd name="connsiteX7" fmla="*/ 747168 w 928556"/>
                <a:gd name="connsiteY7" fmla="*/ 2178285 h 2198767"/>
                <a:gd name="connsiteX8" fmla="*/ 667510 w 928556"/>
                <a:gd name="connsiteY8" fmla="*/ 2198767 h 219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556" h="2198767">
                  <a:moveTo>
                    <a:pt x="667510" y="2198767"/>
                  </a:moveTo>
                  <a:lnTo>
                    <a:pt x="0" y="144380"/>
                  </a:lnTo>
                  <a:lnTo>
                    <a:pt x="18599" y="137572"/>
                  </a:lnTo>
                  <a:cubicBezTo>
                    <a:pt x="306052" y="48165"/>
                    <a:pt x="611676" y="0"/>
                    <a:pt x="928549" y="0"/>
                  </a:cubicBezTo>
                  <a:lnTo>
                    <a:pt x="928556" y="0"/>
                  </a:lnTo>
                  <a:lnTo>
                    <a:pt x="928556" y="2160001"/>
                  </a:lnTo>
                  <a:lnTo>
                    <a:pt x="928549" y="2160000"/>
                  </a:lnTo>
                  <a:cubicBezTo>
                    <a:pt x="866417" y="2160000"/>
                    <a:pt x="805756" y="2166296"/>
                    <a:pt x="747168" y="2178285"/>
                  </a:cubicBezTo>
                  <a:lnTo>
                    <a:pt x="667510" y="2198767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62" name="Segment 9"/>
            <p:cNvSpPr/>
            <p:nvPr/>
          </p:nvSpPr>
          <p:spPr>
            <a:xfrm rot="10800000">
              <a:off x="6357400" y="4178105"/>
              <a:ext cx="1502694" cy="2165277"/>
            </a:xfrm>
            <a:custGeom>
              <a:avLst/>
              <a:gdLst>
                <a:gd name="connsiteX0" fmla="*/ 1268656 w 1502694"/>
                <a:gd name="connsiteY0" fmla="*/ 2165277 h 2165277"/>
                <a:gd name="connsiteX1" fmla="*/ 0 w 1502694"/>
                <a:gd name="connsiteY1" fmla="*/ 419121 h 2165277"/>
                <a:gd name="connsiteX2" fmla="*/ 56351 w 1502694"/>
                <a:gd name="connsiteY2" fmla="*/ 376982 h 2165277"/>
                <a:gd name="connsiteX3" fmla="*/ 576136 w 1502694"/>
                <a:gd name="connsiteY3" fmla="*/ 94852 h 2165277"/>
                <a:gd name="connsiteX4" fmla="*/ 835293 w 1502694"/>
                <a:gd name="connsiteY4" fmla="*/ 0 h 2165277"/>
                <a:gd name="connsiteX5" fmla="*/ 1502694 w 1502694"/>
                <a:gd name="connsiteY5" fmla="*/ 2054047 h 2165277"/>
                <a:gd name="connsiteX6" fmla="*/ 1499594 w 1502694"/>
                <a:gd name="connsiteY6" fmla="*/ 2054844 h 2165277"/>
                <a:gd name="connsiteX7" fmla="*/ 1338233 w 1502694"/>
                <a:gd name="connsiteY7" fmla="*/ 2123007 h 2165277"/>
                <a:gd name="connsiteX8" fmla="*/ 1268656 w 1502694"/>
                <a:gd name="connsiteY8" fmla="*/ 2165277 h 21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694" h="2165277">
                  <a:moveTo>
                    <a:pt x="1268656" y="2165277"/>
                  </a:moveTo>
                  <a:lnTo>
                    <a:pt x="0" y="419121"/>
                  </a:lnTo>
                  <a:lnTo>
                    <a:pt x="56351" y="376982"/>
                  </a:lnTo>
                  <a:cubicBezTo>
                    <a:pt x="219144" y="267001"/>
                    <a:pt x="393090" y="172274"/>
                    <a:pt x="576136" y="94852"/>
                  </a:cubicBezTo>
                  <a:lnTo>
                    <a:pt x="835293" y="0"/>
                  </a:lnTo>
                  <a:lnTo>
                    <a:pt x="1502694" y="2054047"/>
                  </a:lnTo>
                  <a:lnTo>
                    <a:pt x="1499594" y="2054844"/>
                  </a:lnTo>
                  <a:cubicBezTo>
                    <a:pt x="1443231" y="2072375"/>
                    <a:pt x="1389243" y="2095297"/>
                    <a:pt x="1338233" y="2123007"/>
                  </a:cubicBezTo>
                  <a:lnTo>
                    <a:pt x="1268656" y="2165277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65" name="Segment 8"/>
            <p:cNvSpPr/>
            <p:nvPr/>
          </p:nvSpPr>
          <p:spPr>
            <a:xfrm rot="10800000">
              <a:off x="6594525" y="3988247"/>
              <a:ext cx="1946934" cy="1933858"/>
            </a:xfrm>
            <a:custGeom>
              <a:avLst/>
              <a:gdLst>
                <a:gd name="connsiteX0" fmla="*/ 1748542 w 1946934"/>
                <a:gd name="connsiteY0" fmla="*/ 1933858 h 1933858"/>
                <a:gd name="connsiteX1" fmla="*/ 0 w 1946934"/>
                <a:gd name="connsiteY1" fmla="*/ 663468 h 1933858"/>
                <a:gd name="connsiteX2" fmla="*/ 87346 w 1946934"/>
                <a:gd name="connsiteY2" fmla="*/ 546661 h 1933858"/>
                <a:gd name="connsiteX3" fmla="*/ 502147 w 1946934"/>
                <a:gd name="connsiteY3" fmla="*/ 131860 h 1933858"/>
                <a:gd name="connsiteX4" fmla="*/ 678482 w 1946934"/>
                <a:gd name="connsiteY4" fmla="*/ 0 h 1933858"/>
                <a:gd name="connsiteX5" fmla="*/ 1946934 w 1946934"/>
                <a:gd name="connsiteY5" fmla="*/ 1745875 h 1933858"/>
                <a:gd name="connsiteX6" fmla="*/ 1945393 w 1946934"/>
                <a:gd name="connsiteY6" fmla="*/ 1746811 h 1933858"/>
                <a:gd name="connsiteX7" fmla="*/ 1812195 w 1946934"/>
                <a:gd name="connsiteY7" fmla="*/ 1856709 h 1933858"/>
                <a:gd name="connsiteX8" fmla="*/ 1748542 w 1946934"/>
                <a:gd name="connsiteY8" fmla="*/ 1933858 h 1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6934" h="1933858">
                  <a:moveTo>
                    <a:pt x="1748542" y="1933858"/>
                  </a:moveTo>
                  <a:lnTo>
                    <a:pt x="0" y="663468"/>
                  </a:lnTo>
                  <a:lnTo>
                    <a:pt x="87346" y="546661"/>
                  </a:lnTo>
                  <a:cubicBezTo>
                    <a:pt x="212069" y="395533"/>
                    <a:pt x="351019" y="256583"/>
                    <a:pt x="502147" y="131860"/>
                  </a:cubicBezTo>
                  <a:lnTo>
                    <a:pt x="678482" y="0"/>
                  </a:lnTo>
                  <a:lnTo>
                    <a:pt x="1946934" y="1745875"/>
                  </a:lnTo>
                  <a:lnTo>
                    <a:pt x="1945393" y="1746811"/>
                  </a:lnTo>
                  <a:cubicBezTo>
                    <a:pt x="1897512" y="1779158"/>
                    <a:pt x="1852912" y="1815992"/>
                    <a:pt x="1812195" y="1856709"/>
                  </a:cubicBezTo>
                  <a:lnTo>
                    <a:pt x="1748542" y="1933858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67" name="Segment 7"/>
            <p:cNvSpPr/>
            <p:nvPr/>
          </p:nvSpPr>
          <p:spPr>
            <a:xfrm rot="10800000">
              <a:off x="6795213" y="3751698"/>
              <a:ext cx="2190784" cy="1504055"/>
            </a:xfrm>
            <a:custGeom>
              <a:avLst/>
              <a:gdLst>
                <a:gd name="connsiteX0" fmla="*/ 2053745 w 2190784"/>
                <a:gd name="connsiteY0" fmla="*/ 1504055 h 1504055"/>
                <a:gd name="connsiteX1" fmla="*/ 0 w 2190784"/>
                <a:gd name="connsiteY1" fmla="*/ 836752 h 1504055"/>
                <a:gd name="connsiteX2" fmla="*/ 73599 w 2190784"/>
                <a:gd name="connsiteY2" fmla="*/ 635663 h 1504055"/>
                <a:gd name="connsiteX3" fmla="*/ 355729 w 2190784"/>
                <a:gd name="connsiteY3" fmla="*/ 115878 h 1504055"/>
                <a:gd name="connsiteX4" fmla="*/ 442381 w 2190784"/>
                <a:gd name="connsiteY4" fmla="*/ 0 h 1504055"/>
                <a:gd name="connsiteX5" fmla="*/ 2190784 w 2190784"/>
                <a:gd name="connsiteY5" fmla="*/ 1270288 h 1504055"/>
                <a:gd name="connsiteX6" fmla="*/ 2146835 w 2190784"/>
                <a:gd name="connsiteY6" fmla="*/ 1323555 h 1504055"/>
                <a:gd name="connsiteX7" fmla="*/ 2063855 w 2190784"/>
                <a:gd name="connsiteY7" fmla="*/ 1476433 h 1504055"/>
                <a:gd name="connsiteX8" fmla="*/ 2053745 w 2190784"/>
                <a:gd name="connsiteY8" fmla="*/ 1504055 h 150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84" h="1504055">
                  <a:moveTo>
                    <a:pt x="2053745" y="1504055"/>
                  </a:moveTo>
                  <a:lnTo>
                    <a:pt x="0" y="836752"/>
                  </a:lnTo>
                  <a:lnTo>
                    <a:pt x="73599" y="635663"/>
                  </a:lnTo>
                  <a:cubicBezTo>
                    <a:pt x="151021" y="452617"/>
                    <a:pt x="245748" y="278671"/>
                    <a:pt x="355729" y="115878"/>
                  </a:cubicBezTo>
                  <a:lnTo>
                    <a:pt x="442381" y="0"/>
                  </a:lnTo>
                  <a:lnTo>
                    <a:pt x="2190784" y="1270288"/>
                  </a:lnTo>
                  <a:lnTo>
                    <a:pt x="2146835" y="1323555"/>
                  </a:lnTo>
                  <a:cubicBezTo>
                    <a:pt x="2114488" y="1371435"/>
                    <a:pt x="2086627" y="1422595"/>
                    <a:pt x="2063855" y="1476433"/>
                  </a:cubicBezTo>
                  <a:lnTo>
                    <a:pt x="2053745" y="1504055"/>
                  </a:lnTo>
                  <a:close/>
                </a:path>
              </a:pathLst>
            </a:custGeom>
            <a:solidFill>
              <a:srgbClr val="FF33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93" name="Segment 6"/>
            <p:cNvSpPr/>
            <p:nvPr/>
          </p:nvSpPr>
          <p:spPr>
            <a:xfrm rot="10800000">
              <a:off x="6933491" y="3478781"/>
              <a:ext cx="2218119" cy="936837"/>
            </a:xfrm>
            <a:custGeom>
              <a:avLst/>
              <a:gdLst>
                <a:gd name="connsiteX0" fmla="*/ 2161255 w 2218119"/>
                <a:gd name="connsiteY0" fmla="*/ 936837 h 936837"/>
                <a:gd name="connsiteX1" fmla="*/ 0 w 2218119"/>
                <a:gd name="connsiteY1" fmla="*/ 936837 h 936837"/>
                <a:gd name="connsiteX2" fmla="*/ 2723 w 2218119"/>
                <a:gd name="connsiteY2" fmla="*/ 829151 h 936837"/>
                <a:gd name="connsiteX3" fmla="*/ 136313 w 2218119"/>
                <a:gd name="connsiteY3" fmla="*/ 76668 h 936837"/>
                <a:gd name="connsiteX4" fmla="*/ 164374 w 2218119"/>
                <a:gd name="connsiteY4" fmla="*/ 0 h 936837"/>
                <a:gd name="connsiteX5" fmla="*/ 2218119 w 2218119"/>
                <a:gd name="connsiteY5" fmla="*/ 667303 h 936837"/>
                <a:gd name="connsiteX6" fmla="*/ 2199203 w 2218119"/>
                <a:gd name="connsiteY6" fmla="*/ 718986 h 936837"/>
                <a:gd name="connsiteX7" fmla="*/ 2163388 w 2218119"/>
                <a:gd name="connsiteY7" fmla="*/ 894598 h 936837"/>
                <a:gd name="connsiteX8" fmla="*/ 2161255 w 2218119"/>
                <a:gd name="connsiteY8" fmla="*/ 936837 h 9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119" h="936837">
                  <a:moveTo>
                    <a:pt x="2161255" y="936837"/>
                  </a:moveTo>
                  <a:lnTo>
                    <a:pt x="0" y="936837"/>
                  </a:lnTo>
                  <a:lnTo>
                    <a:pt x="2723" y="829151"/>
                  </a:lnTo>
                  <a:cubicBezTo>
                    <a:pt x="15941" y="568375"/>
                    <a:pt x="61807" y="316212"/>
                    <a:pt x="136313" y="76668"/>
                  </a:cubicBezTo>
                  <a:lnTo>
                    <a:pt x="164374" y="0"/>
                  </a:lnTo>
                  <a:lnTo>
                    <a:pt x="2218119" y="667303"/>
                  </a:lnTo>
                  <a:lnTo>
                    <a:pt x="2199203" y="718986"/>
                  </a:lnTo>
                  <a:cubicBezTo>
                    <a:pt x="2181672" y="775349"/>
                    <a:pt x="2169533" y="834088"/>
                    <a:pt x="2163388" y="894598"/>
                  </a:cubicBezTo>
                  <a:lnTo>
                    <a:pt x="2161255" y="936837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54" name="Segment 5"/>
            <p:cNvSpPr/>
            <p:nvPr/>
          </p:nvSpPr>
          <p:spPr>
            <a:xfrm rot="10800000">
              <a:off x="6961500" y="2528615"/>
              <a:ext cx="2191369" cy="946566"/>
            </a:xfrm>
            <a:custGeom>
              <a:avLst/>
              <a:gdLst>
                <a:gd name="connsiteX0" fmla="*/ 135113 w 2191369"/>
                <a:gd name="connsiteY0" fmla="*/ 946566 h 946566"/>
                <a:gd name="connsiteX1" fmla="*/ 62168 w 2191369"/>
                <a:gd name="connsiteY1" fmla="*/ 662878 h 946566"/>
                <a:gd name="connsiteX2" fmla="*/ 0 w 2191369"/>
                <a:gd name="connsiteY2" fmla="*/ 46181 h 946566"/>
                <a:gd name="connsiteX3" fmla="*/ 1168 w 2191369"/>
                <a:gd name="connsiteY3" fmla="*/ 0 h 946566"/>
                <a:gd name="connsiteX4" fmla="*/ 2162332 w 2191369"/>
                <a:gd name="connsiteY4" fmla="*/ 0 h 946566"/>
                <a:gd name="connsiteX5" fmla="*/ 2160000 w 2191369"/>
                <a:gd name="connsiteY5" fmla="*/ 46181 h 946566"/>
                <a:gd name="connsiteX6" fmla="*/ 2178285 w 2191369"/>
                <a:gd name="connsiteY6" fmla="*/ 227562 h 946566"/>
                <a:gd name="connsiteX7" fmla="*/ 2191369 w 2191369"/>
                <a:gd name="connsiteY7" fmla="*/ 278448 h 946566"/>
                <a:gd name="connsiteX8" fmla="*/ 135113 w 2191369"/>
                <a:gd name="connsiteY8" fmla="*/ 946566 h 9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1369" h="946566">
                  <a:moveTo>
                    <a:pt x="135113" y="946566"/>
                  </a:moveTo>
                  <a:lnTo>
                    <a:pt x="62168" y="662878"/>
                  </a:lnTo>
                  <a:cubicBezTo>
                    <a:pt x="21406" y="463679"/>
                    <a:pt x="0" y="257430"/>
                    <a:pt x="0" y="46181"/>
                  </a:cubicBezTo>
                  <a:lnTo>
                    <a:pt x="1168" y="0"/>
                  </a:lnTo>
                  <a:lnTo>
                    <a:pt x="2162332" y="0"/>
                  </a:lnTo>
                  <a:lnTo>
                    <a:pt x="2160000" y="46181"/>
                  </a:lnTo>
                  <a:cubicBezTo>
                    <a:pt x="2160000" y="108313"/>
                    <a:pt x="2166296" y="168975"/>
                    <a:pt x="2178285" y="227562"/>
                  </a:cubicBezTo>
                  <a:lnTo>
                    <a:pt x="2191369" y="278448"/>
                  </a:lnTo>
                  <a:lnTo>
                    <a:pt x="135113" y="946566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prstClr val="white"/>
                </a:solidFill>
              </a:endParaRPr>
            </a:p>
          </p:txBody>
        </p:sp>
        <p:sp>
          <p:nvSpPr>
            <p:cNvPr id="158" name="Segment 4"/>
            <p:cNvSpPr/>
            <p:nvPr/>
          </p:nvSpPr>
          <p:spPr>
            <a:xfrm rot="10800000">
              <a:off x="6844059" y="1664977"/>
              <a:ext cx="2172799" cy="1528263"/>
            </a:xfrm>
            <a:custGeom>
              <a:avLst/>
              <a:gdLst>
                <a:gd name="connsiteX0" fmla="*/ 426332 w 2172799"/>
                <a:gd name="connsiteY0" fmla="*/ 1528263 h 1528263"/>
                <a:gd name="connsiteX1" fmla="*/ 386589 w 2172799"/>
                <a:gd name="connsiteY1" fmla="*/ 1475115 h 1528263"/>
                <a:gd name="connsiteX2" fmla="*/ 1561 w 2172799"/>
                <a:gd name="connsiteY2" fmla="*/ 674190 h 1528263"/>
                <a:gd name="connsiteX3" fmla="*/ 0 w 2172799"/>
                <a:gd name="connsiteY3" fmla="*/ 668118 h 1528263"/>
                <a:gd name="connsiteX4" fmla="*/ 2056256 w 2172799"/>
                <a:gd name="connsiteY4" fmla="*/ 0 h 1528263"/>
                <a:gd name="connsiteX5" fmla="*/ 2064451 w 2172799"/>
                <a:gd name="connsiteY5" fmla="*/ 31872 h 1528263"/>
                <a:gd name="connsiteX6" fmla="*/ 2132614 w 2172799"/>
                <a:gd name="connsiteY6" fmla="*/ 193233 h 1528263"/>
                <a:gd name="connsiteX7" fmla="*/ 2172799 w 2172799"/>
                <a:gd name="connsiteY7" fmla="*/ 259380 h 1528263"/>
                <a:gd name="connsiteX8" fmla="*/ 426332 w 2172799"/>
                <a:gd name="connsiteY8" fmla="*/ 1528263 h 15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799" h="1528263">
                  <a:moveTo>
                    <a:pt x="426332" y="1528263"/>
                  </a:moveTo>
                  <a:lnTo>
                    <a:pt x="386589" y="1475115"/>
                  </a:lnTo>
                  <a:cubicBezTo>
                    <a:pt x="221618" y="1230925"/>
                    <a:pt x="90968" y="961643"/>
                    <a:pt x="1561" y="674190"/>
                  </a:cubicBezTo>
                  <a:lnTo>
                    <a:pt x="0" y="668118"/>
                  </a:lnTo>
                  <a:lnTo>
                    <a:pt x="2056256" y="0"/>
                  </a:lnTo>
                  <a:lnTo>
                    <a:pt x="2064451" y="31872"/>
                  </a:lnTo>
                  <a:cubicBezTo>
                    <a:pt x="2081982" y="88236"/>
                    <a:pt x="2104904" y="142224"/>
                    <a:pt x="2132614" y="193233"/>
                  </a:cubicBezTo>
                  <a:lnTo>
                    <a:pt x="2172799" y="259380"/>
                  </a:lnTo>
                  <a:lnTo>
                    <a:pt x="426332" y="1528263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63" name="Segment 3"/>
            <p:cNvSpPr/>
            <p:nvPr/>
          </p:nvSpPr>
          <p:spPr>
            <a:xfrm rot="10800000">
              <a:off x="6644219" y="974288"/>
              <a:ext cx="1944151" cy="1956485"/>
            </a:xfrm>
            <a:custGeom>
              <a:avLst/>
              <a:gdLst>
                <a:gd name="connsiteX0" fmla="*/ 674048 w 1944151"/>
                <a:gd name="connsiteY0" fmla="*/ 1956485 h 1956485"/>
                <a:gd name="connsiteX1" fmla="*/ 549057 w 1944151"/>
                <a:gd name="connsiteY1" fmla="*/ 1863018 h 1956485"/>
                <a:gd name="connsiteX2" fmla="*/ 134256 w 1944151"/>
                <a:gd name="connsiteY2" fmla="*/ 1448217 h 1956485"/>
                <a:gd name="connsiteX3" fmla="*/ 0 w 1944151"/>
                <a:gd name="connsiteY3" fmla="*/ 1268679 h 1956485"/>
                <a:gd name="connsiteX4" fmla="*/ 1746187 w 1944151"/>
                <a:gd name="connsiteY4" fmla="*/ 0 h 1956485"/>
                <a:gd name="connsiteX5" fmla="*/ 1749207 w 1944151"/>
                <a:gd name="connsiteY5" fmla="*/ 4971 h 1956485"/>
                <a:gd name="connsiteX6" fmla="*/ 1859105 w 1944151"/>
                <a:gd name="connsiteY6" fmla="*/ 138169 h 1956485"/>
                <a:gd name="connsiteX7" fmla="*/ 1944151 w 1944151"/>
                <a:gd name="connsiteY7" fmla="*/ 208338 h 1956485"/>
                <a:gd name="connsiteX8" fmla="*/ 674048 w 1944151"/>
                <a:gd name="connsiteY8" fmla="*/ 1956485 h 195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151" h="1956485">
                  <a:moveTo>
                    <a:pt x="674048" y="1956485"/>
                  </a:moveTo>
                  <a:lnTo>
                    <a:pt x="549057" y="1863018"/>
                  </a:lnTo>
                  <a:cubicBezTo>
                    <a:pt x="397929" y="1738296"/>
                    <a:pt x="258978" y="1599345"/>
                    <a:pt x="134256" y="1448217"/>
                  </a:cubicBezTo>
                  <a:lnTo>
                    <a:pt x="0" y="1268679"/>
                  </a:lnTo>
                  <a:lnTo>
                    <a:pt x="1746187" y="0"/>
                  </a:lnTo>
                  <a:lnTo>
                    <a:pt x="1749207" y="4971"/>
                  </a:lnTo>
                  <a:cubicBezTo>
                    <a:pt x="1781554" y="52852"/>
                    <a:pt x="1818388" y="97452"/>
                    <a:pt x="1859105" y="138169"/>
                  </a:cubicBezTo>
                  <a:lnTo>
                    <a:pt x="1944151" y="208338"/>
                  </a:lnTo>
                  <a:lnTo>
                    <a:pt x="674048" y="1956485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65" name="Segment 2"/>
            <p:cNvSpPr/>
            <p:nvPr/>
          </p:nvSpPr>
          <p:spPr>
            <a:xfrm rot="10800000">
              <a:off x="6374294" y="520765"/>
              <a:ext cx="1537144" cy="2199375"/>
            </a:xfrm>
            <a:custGeom>
              <a:avLst/>
              <a:gdLst>
                <a:gd name="connsiteX0" fmla="*/ 869841 w 1537144"/>
                <a:gd name="connsiteY0" fmla="*/ 2199375 h 2199375"/>
                <a:gd name="connsiteX1" fmla="*/ 627480 w 1537144"/>
                <a:gd name="connsiteY1" fmla="*/ 2110670 h 2199375"/>
                <a:gd name="connsiteX2" fmla="*/ 107695 w 1537144"/>
                <a:gd name="connsiteY2" fmla="*/ 1828540 h 2199375"/>
                <a:gd name="connsiteX3" fmla="*/ 0 w 1537144"/>
                <a:gd name="connsiteY3" fmla="*/ 1748007 h 2199375"/>
                <a:gd name="connsiteX4" fmla="*/ 1270001 w 1537144"/>
                <a:gd name="connsiteY4" fmla="*/ 0 h 2199375"/>
                <a:gd name="connsiteX5" fmla="*/ 1315372 w 1537144"/>
                <a:gd name="connsiteY5" fmla="*/ 37434 h 2199375"/>
                <a:gd name="connsiteX6" fmla="*/ 1468250 w 1537144"/>
                <a:gd name="connsiteY6" fmla="*/ 120414 h 2199375"/>
                <a:gd name="connsiteX7" fmla="*/ 1537144 w 1537144"/>
                <a:gd name="connsiteY7" fmla="*/ 145629 h 2199375"/>
                <a:gd name="connsiteX8" fmla="*/ 869841 w 1537144"/>
                <a:gd name="connsiteY8" fmla="*/ 2199375 h 219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7144" h="2199375">
                  <a:moveTo>
                    <a:pt x="869841" y="2199375"/>
                  </a:moveTo>
                  <a:lnTo>
                    <a:pt x="627480" y="2110670"/>
                  </a:lnTo>
                  <a:cubicBezTo>
                    <a:pt x="444433" y="2033248"/>
                    <a:pt x="270488" y="1938521"/>
                    <a:pt x="107695" y="1828540"/>
                  </a:cubicBezTo>
                  <a:lnTo>
                    <a:pt x="0" y="1748007"/>
                  </a:lnTo>
                  <a:lnTo>
                    <a:pt x="1270001" y="0"/>
                  </a:lnTo>
                  <a:lnTo>
                    <a:pt x="1315372" y="37434"/>
                  </a:lnTo>
                  <a:cubicBezTo>
                    <a:pt x="1363252" y="69782"/>
                    <a:pt x="1414412" y="97642"/>
                    <a:pt x="1468250" y="120414"/>
                  </a:cubicBezTo>
                  <a:lnTo>
                    <a:pt x="1537144" y="145629"/>
                  </a:lnTo>
                  <a:lnTo>
                    <a:pt x="869841" y="2199375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67" name="Segment 1"/>
            <p:cNvSpPr/>
            <p:nvPr/>
          </p:nvSpPr>
          <p:spPr>
            <a:xfrm rot="10800000">
              <a:off x="6092861" y="369000"/>
              <a:ext cx="945352" cy="2204272"/>
            </a:xfrm>
            <a:custGeom>
              <a:avLst/>
              <a:gdLst>
                <a:gd name="connsiteX0" fmla="*/ 945345 w 945352"/>
                <a:gd name="connsiteY0" fmla="*/ 2204272 h 2204272"/>
                <a:gd name="connsiteX1" fmla="*/ 35395 w 945352"/>
                <a:gd name="connsiteY1" fmla="*/ 2066700 h 2204272"/>
                <a:gd name="connsiteX2" fmla="*/ 0 w 945352"/>
                <a:gd name="connsiteY2" fmla="*/ 2053745 h 2204272"/>
                <a:gd name="connsiteX3" fmla="*/ 667302 w 945352"/>
                <a:gd name="connsiteY3" fmla="*/ 0 h 2204272"/>
                <a:gd name="connsiteX4" fmla="*/ 677713 w 945352"/>
                <a:gd name="connsiteY4" fmla="*/ 3810 h 2204272"/>
                <a:gd name="connsiteX5" fmla="*/ 945345 w 945352"/>
                <a:gd name="connsiteY5" fmla="*/ 44272 h 2204272"/>
                <a:gd name="connsiteX6" fmla="*/ 945352 w 945352"/>
                <a:gd name="connsiteY6" fmla="*/ 44272 h 2204272"/>
                <a:gd name="connsiteX7" fmla="*/ 945352 w 945352"/>
                <a:gd name="connsiteY7" fmla="*/ 2204272 h 2204272"/>
                <a:gd name="connsiteX8" fmla="*/ 945345 w 945352"/>
                <a:gd name="connsiteY8" fmla="*/ 2204272 h 220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352" h="2204272">
                  <a:moveTo>
                    <a:pt x="945345" y="2204272"/>
                  </a:moveTo>
                  <a:cubicBezTo>
                    <a:pt x="628471" y="2204272"/>
                    <a:pt x="322847" y="2156108"/>
                    <a:pt x="35395" y="2066700"/>
                  </a:cubicBezTo>
                  <a:lnTo>
                    <a:pt x="0" y="2053745"/>
                  </a:lnTo>
                  <a:lnTo>
                    <a:pt x="667302" y="0"/>
                  </a:lnTo>
                  <a:lnTo>
                    <a:pt x="677713" y="3810"/>
                  </a:lnTo>
                  <a:cubicBezTo>
                    <a:pt x="762257" y="30106"/>
                    <a:pt x="852147" y="44272"/>
                    <a:pt x="945345" y="44272"/>
                  </a:cubicBezTo>
                  <a:lnTo>
                    <a:pt x="945352" y="44272"/>
                  </a:lnTo>
                  <a:lnTo>
                    <a:pt x="945352" y="2204272"/>
                  </a:lnTo>
                  <a:lnTo>
                    <a:pt x="945345" y="2204272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prstClr val="white"/>
                </a:solidFill>
              </a:endParaRPr>
            </a:p>
          </p:txBody>
        </p:sp>
        <p:sp>
          <p:nvSpPr>
            <p:cNvPr id="304" name="Segment 20 text"/>
            <p:cNvSpPr/>
            <p:nvPr/>
          </p:nvSpPr>
          <p:spPr>
            <a:xfrm rot="15670920">
              <a:off x="4663393" y="1279831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¿Qué publica un</a:t>
              </a:r>
            </a:p>
            <a:p>
              <a:pPr algn="ctr"/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booktuber</a:t>
              </a:r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Segment 19 text"/>
            <p:cNvSpPr/>
            <p:nvPr/>
          </p:nvSpPr>
          <p:spPr>
            <a:xfrm rot="14550735">
              <a:off x="4091316" y="150679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¿Qué lee un </a:t>
              </a:r>
              <a:r>
                <a:rPr lang="en-US" sz="14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booktuber</a:t>
              </a:r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Segment 18 text"/>
            <p:cNvSpPr/>
            <p:nvPr/>
          </p:nvSpPr>
          <p:spPr>
            <a:xfrm rot="13485510">
              <a:off x="3648361" y="1419024"/>
              <a:ext cx="2151925" cy="86004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¿Quiénes publican</a:t>
              </a:r>
            </a:p>
            <a:p>
              <a:pPr algn="ctr"/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videos sobre libros?</a:t>
              </a:r>
              <a:endParaRPr lang="en-US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Segment 17 text"/>
            <p:cNvSpPr/>
            <p:nvPr/>
          </p:nvSpPr>
          <p:spPr>
            <a:xfrm rot="12410662">
              <a:off x="3224914" y="2395225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 anchor="t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cs typeface="Arial"/>
                </a:rPr>
                <a:t>Nombra alguna preposición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cs typeface="Arial"/>
                </a:rPr>
                <a:t> de la reseña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Segment 16 text"/>
            <p:cNvSpPr/>
            <p:nvPr/>
          </p:nvSpPr>
          <p:spPr>
            <a:xfrm rot="11254157">
              <a:off x="3051103" y="298214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¿Cuál </a:t>
              </a:r>
              <a:r>
                <a:rPr lang="en-US" sz="15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sería</a:t>
              </a:r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el </a:t>
              </a:r>
              <a:r>
                <a:rPr lang="en-US" sz="15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antónimo</a:t>
              </a:r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 la palabra benefician?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Segment 15 text"/>
            <p:cNvSpPr/>
            <p:nvPr/>
          </p:nvSpPr>
          <p:spPr>
            <a:xfrm rot="10245823">
              <a:off x="2976768" y="3599323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Nombra algún artículo de</a:t>
              </a:r>
            </a:p>
            <a:p>
              <a:pPr algn="ctr"/>
              <a:r>
                <a:rPr lang="en-US" sz="15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 reseña</a:t>
              </a:r>
            </a:p>
          </p:txBody>
        </p:sp>
        <p:sp>
          <p:nvSpPr>
            <p:cNvPr id="298" name="Segment 14 text"/>
            <p:cNvSpPr/>
            <p:nvPr/>
          </p:nvSpPr>
          <p:spPr>
            <a:xfrm rot="9121895">
              <a:off x="3267028" y="4191737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¿Cuál es el sinónimo 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 la palabra síntesis?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Segment 13 text"/>
            <p:cNvSpPr/>
            <p:nvPr/>
          </p:nvSpPr>
          <p:spPr>
            <a:xfrm rot="8078206">
              <a:off x="3641483" y="4669553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Nombra algún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conector de la reseña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Segment 12 text"/>
            <p:cNvSpPr/>
            <p:nvPr/>
          </p:nvSpPr>
          <p:spPr>
            <a:xfrm rot="6999791">
              <a:off x="4120440" y="5013022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Nombra algún adverbio 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 la reseña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Segment 11 text"/>
            <p:cNvSpPr/>
            <p:nvPr/>
          </p:nvSpPr>
          <p:spPr>
            <a:xfrm rot="5922014">
              <a:off x="4709493" y="5203708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Nombra algún 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sustantivo de la reseña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Segment 10 text"/>
            <p:cNvSpPr/>
            <p:nvPr/>
          </p:nvSpPr>
          <p:spPr>
            <a:xfrm rot="4853777">
              <a:off x="5364178" y="5243974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¿</a:t>
              </a:r>
              <a:r>
                <a:rPr lang="en-US" sz="14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Cómo</a:t>
              </a:r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beneficia a nuestra </a:t>
              </a:r>
            </a:p>
            <a:p>
              <a:pPr algn="ctr"/>
              <a:r>
                <a:rPr lang="en-US" sz="140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ultura</a:t>
              </a:r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un </a:t>
              </a:r>
              <a:r>
                <a:rPr lang="en-US" sz="14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booktuber</a:t>
              </a:r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3" name="Segment 9 text"/>
            <p:cNvSpPr/>
            <p:nvPr/>
          </p:nvSpPr>
          <p:spPr>
            <a:xfrm rot="3791521">
              <a:off x="5870884" y="5055482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Nombra algún pronombre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de la reseña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Segment 8 text"/>
            <p:cNvSpPr/>
            <p:nvPr/>
          </p:nvSpPr>
          <p:spPr>
            <a:xfrm rot="1635201">
              <a:off x="6758264" y="419230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¿A qué público se </a:t>
              </a:r>
            </a:p>
            <a:p>
              <a:pPr algn="ctr"/>
              <a:r>
                <a:rPr lang="en-US" sz="15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irigen los booktubers?</a:t>
              </a:r>
            </a:p>
          </p:txBody>
        </p:sp>
        <p:sp>
          <p:nvSpPr>
            <p:cNvPr id="291" name="Segment 7 text"/>
            <p:cNvSpPr/>
            <p:nvPr/>
          </p:nvSpPr>
          <p:spPr>
            <a:xfrm rot="2677341">
              <a:off x="6375719" y="4677747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Nombra algún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adjetivo de la reseña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Segment 6 text"/>
            <p:cNvSpPr/>
            <p:nvPr/>
          </p:nvSpPr>
          <p:spPr>
            <a:xfrm rot="567825">
              <a:off x="6941834" y="367296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¿Cuál es el tema principal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 hoy?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Segment 5 text"/>
            <p:cNvSpPr/>
            <p:nvPr/>
          </p:nvSpPr>
          <p:spPr>
            <a:xfrm rot="21147311">
              <a:off x="6968054" y="300648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Nombra un verbo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infinitivo de la reseña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Segment 4 text"/>
            <p:cNvSpPr/>
            <p:nvPr/>
          </p:nvSpPr>
          <p:spPr>
            <a:xfrm rot="19974619">
              <a:off x="6790064" y="2401141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 anchor="t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cs typeface="Arial"/>
                </a:rPr>
                <a:t>¿A qué motivan los 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cs typeface="Arial"/>
                </a:rPr>
                <a:t>booktubers?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85" name="Segment 3 text"/>
            <p:cNvSpPr/>
            <p:nvPr/>
          </p:nvSpPr>
          <p:spPr>
            <a:xfrm rot="18924954">
              <a:off x="6444871" y="189191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¿Qué necesita un </a:t>
              </a:r>
            </a:p>
            <a:p>
              <a:pPr algn="ctr"/>
              <a:r>
                <a:rPr lang="en-US" sz="14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Booktuber</a:t>
              </a:r>
              <a:r>
                <a:rPr lang="en-US" sz="14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Segment 2 text"/>
            <p:cNvSpPr/>
            <p:nvPr/>
          </p:nvSpPr>
          <p:spPr>
            <a:xfrm rot="17879892">
              <a:off x="5919819" y="150560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¿Qué publica en </a:t>
              </a:r>
              <a:r>
                <a:rPr lang="en-US" sz="15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sus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Videos un </a:t>
              </a:r>
              <a:r>
                <a:rPr lang="en-US" sz="15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booktuber</a:t>
              </a:r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Segment 1 text"/>
            <p:cNvSpPr/>
            <p:nvPr/>
          </p:nvSpPr>
          <p:spPr>
            <a:xfrm rot="16699658">
              <a:off x="5335361" y="1286797"/>
              <a:ext cx="2137183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¿Entre qué edad </a:t>
              </a:r>
            </a:p>
            <a:p>
              <a:pPr algn="ctr"/>
              <a:r>
                <a:rPr lang="en-US" sz="15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encontramos booktubers?</a:t>
              </a:r>
              <a:endParaRPr lang="en-US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7" name="Anchor"/>
          <p:cNvSpPr/>
          <p:nvPr/>
        </p:nvSpPr>
        <p:spPr>
          <a:xfrm>
            <a:off x="3897000" y="2754000"/>
            <a:ext cx="1350000" cy="135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Start Button"/>
          <p:cNvSpPr/>
          <p:nvPr/>
        </p:nvSpPr>
        <p:spPr>
          <a:xfrm>
            <a:off x="4355976" y="2564904"/>
            <a:ext cx="1872208" cy="18722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Marker"/>
          <p:cNvSpPr/>
          <p:nvPr/>
        </p:nvSpPr>
        <p:spPr>
          <a:xfrm rot="10800000">
            <a:off x="4716016" y="11218"/>
            <a:ext cx="720080" cy="825493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xmlns="" id="{943B8D21-8800-4C9C-B957-5965766BF16B}"/>
              </a:ext>
            </a:extLst>
          </p:cNvPr>
          <p:cNvSpPr/>
          <p:nvPr/>
        </p:nvSpPr>
        <p:spPr>
          <a:xfrm>
            <a:off x="4860032" y="3068960"/>
            <a:ext cx="870439" cy="75613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prstClr val="white"/>
              </a:solidFill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E15A736A-C6E9-4229-A556-EF9947984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472">
            <a:off x="1782" y="468319"/>
            <a:ext cx="2428347" cy="1649252"/>
          </a:xfrm>
          <a:prstGeom prst="rect">
            <a:avLst/>
          </a:prstGeom>
        </p:spPr>
      </p:pic>
      <p:pic>
        <p:nvPicPr>
          <p:cNvPr id="52" name="Sonido ruleta">
            <a:hlinkClick r:id="" action="ppaction://media"/>
            <a:extLst>
              <a:ext uri="{FF2B5EF4-FFF2-40B4-BE49-F238E27FC236}">
                <a16:creationId xmlns:a16="http://schemas.microsoft.com/office/drawing/2014/main" xmlns="" id="{B7D918CD-41E1-4ABD-AF2A-E6F408D55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1720" y="1412776"/>
            <a:ext cx="609600" cy="609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094" y="2276872"/>
            <a:ext cx="21215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*</a:t>
            </a:r>
            <a:r>
              <a:rPr lang="es-ES" b="1" dirty="0" smtClean="0">
                <a:latin typeface="Comic Sans MS" panose="030F0702030302020204" pitchFamily="66" charset="0"/>
              </a:rPr>
              <a:t>RESEÑA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Hoy en día los </a:t>
            </a:r>
            <a:r>
              <a:rPr lang="es-ES" dirty="0" err="1" smtClean="0">
                <a:latin typeface="Comic Sans MS" panose="030F0702030302020204" pitchFamily="66" charset="0"/>
              </a:rPr>
              <a:t>booktubers</a:t>
            </a:r>
            <a:r>
              <a:rPr lang="es-ES" dirty="0" smtClean="0">
                <a:latin typeface="Comic Sans MS" panose="030F0702030302020204" pitchFamily="66" charset="0"/>
              </a:rPr>
              <a:t> motivan a leer libros y a realizar exposiciones orales. Ellos benefician a nuestra cultura con su entusiasmo y poder de síntesis reflexiva.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55" name="Picture 2" descr="Fun With SAS ODS Graphics: &quot;Happy New Year!&quot; Film ... - SAS Support  Communit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9" y="404664"/>
            <a:ext cx="997857" cy="9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4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84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307" grpId="0" animBg="1"/>
      <p:bldP spid="30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inta perforada"/>
          <p:cNvSpPr/>
          <p:nvPr/>
        </p:nvSpPr>
        <p:spPr>
          <a:xfrm>
            <a:off x="539552" y="188640"/>
            <a:ext cx="7992888" cy="14401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FF0000"/>
                </a:solidFill>
              </a:rPr>
              <a:t>Mis aprendizajes </a:t>
            </a:r>
            <a:r>
              <a:rPr lang="es-CL" sz="4000" b="1" dirty="0" smtClean="0">
                <a:solidFill>
                  <a:srgbClr val="FF0000"/>
                </a:solidFill>
              </a:rPr>
              <a:t>previos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1700808"/>
            <a:ext cx="7992888" cy="43204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800" dirty="0" smtClean="0"/>
              <a:t>EN RELACIÓN AL VIDEO </a:t>
            </a:r>
          </a:p>
          <a:p>
            <a:pPr algn="just"/>
            <a:r>
              <a:rPr lang="es-CL" sz="2800" dirty="0" smtClean="0"/>
              <a:t>1.- ¿Qué opinas de la </a:t>
            </a:r>
            <a:r>
              <a:rPr lang="es-CL" sz="2800" dirty="0" err="1" smtClean="0"/>
              <a:t>booktuber</a:t>
            </a:r>
            <a:r>
              <a:rPr lang="es-CL" sz="2800" dirty="0" smtClean="0"/>
              <a:t> escuchada?</a:t>
            </a:r>
          </a:p>
          <a:p>
            <a:pPr algn="just"/>
            <a:r>
              <a:rPr lang="es-CL" sz="2800" dirty="0" smtClean="0"/>
              <a:t>______________________________________________________________________________________2.- ¿Qué fue lo que más te llamo la atención de sus comentarios ?</a:t>
            </a:r>
          </a:p>
          <a:p>
            <a:pPr algn="just"/>
            <a:r>
              <a:rPr lang="es-CL" sz="2800" dirty="0" smtClean="0"/>
              <a:t>________________________________________________________________________________________</a:t>
            </a:r>
            <a:endParaRPr lang="es-CL" sz="2800" dirty="0"/>
          </a:p>
        </p:txBody>
      </p:sp>
      <p:pic>
        <p:nvPicPr>
          <p:cNvPr id="4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8" y="4866104"/>
            <a:ext cx="1630791" cy="19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78;p22" descr="Los Segundos del Lorca: ¡Trabajamos la Unidad 2 de Lengua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256" y="1124744"/>
            <a:ext cx="2105524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▷ Decoración de Navidad: Imágenes Animadas, Gifs y Animaciones ¡100% GRATIS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" y="0"/>
            <a:ext cx="1519707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7067128" cy="64807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CONCEPTOS CLAVES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5940152" y="260648"/>
            <a:ext cx="2627784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RECORDEMOS DE LA CLASE ANTERIOR</a:t>
            </a:r>
            <a:r>
              <a:rPr lang="es-CL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2" descr="▷ Decoración de Navidad: Imágenes Animadas, Gifs y Animaciones ¡100% GRATI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" y="0"/>
            <a:ext cx="1519707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40768"/>
            <a:ext cx="8619358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2636912"/>
            <a:ext cx="8522355" cy="40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827584" y="116632"/>
            <a:ext cx="7416824" cy="1656184"/>
          </a:xfrm>
          <a:prstGeom prst="roundRect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/>
              <a:t>Objetivo de la clase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347864" y="2924944"/>
            <a:ext cx="5616624" cy="35405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defRPr/>
            </a:pPr>
            <a:r>
              <a:rPr lang="es-CL" sz="2400" dirty="0" smtClean="0">
                <a:solidFill>
                  <a:prstClr val="black"/>
                </a:solidFill>
              </a:rPr>
              <a:t>En esta clase Realizaremos  </a:t>
            </a:r>
            <a:r>
              <a:rPr lang="es-CL" sz="2400" dirty="0">
                <a:solidFill>
                  <a:prstClr val="black"/>
                </a:solidFill>
              </a:rPr>
              <a:t>una exposición </a:t>
            </a:r>
            <a:r>
              <a:rPr lang="es-CL" sz="2400" dirty="0" smtClean="0">
                <a:solidFill>
                  <a:prstClr val="black"/>
                </a:solidFill>
              </a:rPr>
              <a:t>oral a </a:t>
            </a:r>
            <a:r>
              <a:rPr lang="es-CL" sz="2400" dirty="0">
                <a:solidFill>
                  <a:prstClr val="black"/>
                </a:solidFill>
              </a:rPr>
              <a:t>través  de un  video donde </a:t>
            </a:r>
            <a:r>
              <a:rPr lang="es-CL" sz="2400" dirty="0" smtClean="0">
                <a:solidFill>
                  <a:prstClr val="black"/>
                </a:solidFill>
              </a:rPr>
              <a:t>representes   </a:t>
            </a:r>
            <a:r>
              <a:rPr lang="es-CL" sz="2400" dirty="0">
                <a:solidFill>
                  <a:prstClr val="black"/>
                </a:solidFill>
              </a:rPr>
              <a:t>un </a:t>
            </a:r>
            <a:r>
              <a:rPr lang="es-CL" sz="2400" dirty="0" err="1">
                <a:solidFill>
                  <a:prstClr val="black"/>
                </a:solidFill>
              </a:rPr>
              <a:t>booktuber</a:t>
            </a:r>
            <a:r>
              <a:rPr lang="es-CL" sz="2400" dirty="0">
                <a:solidFill>
                  <a:prstClr val="black"/>
                </a:solidFill>
              </a:rPr>
              <a:t>, comentando un libro a </a:t>
            </a:r>
            <a:r>
              <a:rPr lang="es-CL" sz="2400" dirty="0" smtClean="0">
                <a:solidFill>
                  <a:prstClr val="black"/>
                </a:solidFill>
              </a:rPr>
              <a:t>tus </a:t>
            </a:r>
            <a:r>
              <a:rPr lang="es-CL" sz="2400" dirty="0">
                <a:solidFill>
                  <a:prstClr val="black"/>
                </a:solidFill>
              </a:rPr>
              <a:t>elección.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2204864"/>
            <a:ext cx="3157537" cy="438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▷ Decoración de Navidad: Imágenes Animadas, Gifs y Animaciones ¡100% GRATIS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" y="0"/>
            <a:ext cx="1519707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58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836712"/>
            <a:ext cx="8208912" cy="276998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82000">
                <a:srgbClr val="00B0F0"/>
              </a:gs>
              <a:gs pos="76000">
                <a:srgbClr val="00B0F0"/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sz="2400" dirty="0" smtClean="0"/>
              <a:t>1.- A continuación observaremos el trabajo realizado durante las clases anteriores, finalizando hoy con la presentación de tu canal de </a:t>
            </a:r>
            <a:r>
              <a:rPr lang="es-CL" sz="2400" dirty="0" err="1" smtClean="0"/>
              <a:t>booktuber</a:t>
            </a:r>
            <a:r>
              <a:rPr lang="es-CL" sz="2400" dirty="0" smtClean="0"/>
              <a:t>.</a:t>
            </a:r>
          </a:p>
          <a:p>
            <a:r>
              <a:rPr lang="es-CL" sz="2400" dirty="0" smtClean="0"/>
              <a:t>2.- Recuerda tener organizado tu trabajo, para el momento de presentar.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908720"/>
            <a:ext cx="2160240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rgbClr val="FF0000"/>
                </a:solidFill>
              </a:rPr>
              <a:t>DESARROLLO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5005387" cy="1804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▷ Decoración de Navidad: Imágenes Animadas, Gifs y Animaciones ¡100% GRATIS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" y="0"/>
            <a:ext cx="1519707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796</Words>
  <Application>Microsoft Office PowerPoint</Application>
  <PresentationFormat>Presentación en pantalla (4:3)</PresentationFormat>
  <Paragraphs>119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8" baseType="lpstr">
      <vt:lpstr>Aharoni</vt:lpstr>
      <vt:lpstr>Arial</vt:lpstr>
      <vt:lpstr>Britannic Bold</vt:lpstr>
      <vt:lpstr>Broadway</vt:lpstr>
      <vt:lpstr>Calibri</vt:lpstr>
      <vt:lpstr>Calibri Light</vt:lpstr>
      <vt:lpstr>Candara</vt:lpstr>
      <vt:lpstr>Comic Sans MS</vt:lpstr>
      <vt:lpstr>Raleway</vt:lpstr>
      <vt:lpstr>Symbol</vt:lpstr>
      <vt:lpstr>Times New Roman</vt:lpstr>
      <vt:lpstr>Tema de Office</vt:lpstr>
      <vt:lpstr>Forma de onda</vt:lpstr>
      <vt:lpstr>2_Tema de Office</vt:lpstr>
      <vt:lpstr>1_Office Theme</vt:lpstr>
      <vt:lpstr>PLANIFICACIÓN  PARA EL AUTOAPRENDIZAJE SEMANA N°38 LENGUAJE Y COMUNICACIÓN  6 AÑO A DÍA: 15/12/2020 clase 1</vt:lpstr>
      <vt:lpstr>Presentación de PowerPoint</vt:lpstr>
      <vt:lpstr>Recomendaciones y reglas clases virtuales</vt:lpstr>
      <vt:lpstr>Presentación de PowerPoint</vt:lpstr>
      <vt:lpstr>Presentación de PowerPoint</vt:lpstr>
      <vt:lpstr>Presentación de PowerPoint</vt:lpstr>
      <vt:lpstr>   CONCEPTOS CLAVES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RETROALIMENTACIÓN DE EVALUACIÓN FORMATIVA SEMANA N°33 LENGUA Y LITERATURA  6 AÑO A DÍA: 10/11/2020 clase 1</dc:title>
  <dc:creator>Estrella Letelier</dc:creator>
  <cp:lastModifiedBy>Ines</cp:lastModifiedBy>
  <cp:revision>125</cp:revision>
  <dcterms:created xsi:type="dcterms:W3CDTF">2020-11-04T22:45:52Z</dcterms:created>
  <dcterms:modified xsi:type="dcterms:W3CDTF">2020-12-10T22:19:30Z</dcterms:modified>
</cp:coreProperties>
</file>