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8" r:id="rId2"/>
    <p:sldId id="256" r:id="rId3"/>
    <p:sldId id="307" r:id="rId4"/>
    <p:sldId id="295" r:id="rId5"/>
    <p:sldId id="305" r:id="rId6"/>
    <p:sldId id="304" r:id="rId7"/>
    <p:sldId id="308" r:id="rId8"/>
    <p:sldId id="300" r:id="rId9"/>
    <p:sldId id="309" r:id="rId10"/>
    <p:sldId id="310" r:id="rId11"/>
    <p:sldId id="297" r:id="rId12"/>
    <p:sldId id="311" r:id="rId13"/>
    <p:sldId id="306" r:id="rId14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la Muñoz Saldaña" initials="CMS" lastIdx="2" clrIdx="0">
    <p:extLst>
      <p:ext uri="{19B8F6BF-5375-455C-9EA6-DF929625EA0E}">
        <p15:presenceInfo xmlns:p15="http://schemas.microsoft.com/office/powerpoint/2012/main" xmlns="" userId="7b77d342f28f10e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8" autoAdjust="0"/>
    <p:restoredTop sz="86477" autoAdjust="0"/>
  </p:normalViewPr>
  <p:slideViewPr>
    <p:cSldViewPr>
      <p:cViewPr>
        <p:scale>
          <a:sx n="81" d="100"/>
          <a:sy n="81" d="100"/>
        </p:scale>
        <p:origin x="-1062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02T21:49:53.224" idx="1">
    <p:pos x="5640" y="0"/>
    <p:text/>
    <p:extLst>
      <p:ext uri="{C676402C-5697-4E1C-873F-D02D1690AC5C}">
        <p15:threadingInfo xmlns:p15="http://schemas.microsoft.com/office/powerpoint/2012/main" xmlns="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04T16:44:12.858" idx="2">
    <p:pos x="5103" y="2795"/>
    <p:text/>
    <p:extLst>
      <p:ext uri="{C676402C-5697-4E1C-873F-D02D1690AC5C}">
        <p15:threadingInfo xmlns:p15="http://schemas.microsoft.com/office/powerpoint/2012/main" xmlns="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09-08-2020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09-08-2020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09-08-2020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09-08-2020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980728"/>
            <a:ext cx="7772400" cy="2880320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N°20</a:t>
            </a:r>
            <a:br>
              <a:rPr lang="es-CL" sz="2800" dirty="0"/>
            </a:br>
            <a:r>
              <a:rPr lang="es-CL" sz="2800" dirty="0"/>
              <a:t>FECHA : 11-08-2020</a:t>
            </a:r>
            <a:br>
              <a:rPr lang="es-CL" sz="2800" dirty="0"/>
            </a:br>
            <a:r>
              <a:rPr lang="es-CL" sz="2800" dirty="0"/>
              <a:t>Ámbito Interacción y Comprensión del Entorno.</a:t>
            </a:r>
            <a:br>
              <a:rPr lang="es-CL" sz="2800" dirty="0"/>
            </a:br>
            <a:r>
              <a:rPr lang="es-CL" sz="2800" dirty="0"/>
              <a:t>Núcleo:  Pensamiento Matemático. </a:t>
            </a:r>
            <a:br>
              <a:rPr lang="es-CL" sz="2800" dirty="0"/>
            </a:br>
            <a:r>
              <a:rPr lang="es-CL" sz="2800" dirty="0"/>
              <a:t>NT 1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24"/>
            <a:ext cx="2129708" cy="1839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331640" y="1124744"/>
            <a:ext cx="6408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dirty="0"/>
              <a:t>2.-Observa el patrón de colores , utiliza los colores, pintando según corresponda a cada color.</a:t>
            </a:r>
          </a:p>
          <a:p>
            <a:endParaRPr lang="es-CL" sz="1400" dirty="0"/>
          </a:p>
          <a:p>
            <a:r>
              <a:rPr lang="es-CL" sz="1400" dirty="0"/>
              <a:t>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100" y="1772817"/>
            <a:ext cx="6220252" cy="288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9406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F8BCAC84-1231-4EA1-AE46-D212A2DFF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144" y="0"/>
            <a:ext cx="9219144" cy="68580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2D8EB012-4806-4270-9812-89A48C3F6FB0}"/>
              </a:ext>
            </a:extLst>
          </p:cNvPr>
          <p:cNvSpPr/>
          <p:nvPr/>
        </p:nvSpPr>
        <p:spPr>
          <a:xfrm>
            <a:off x="1547664" y="908719"/>
            <a:ext cx="15841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solidFill>
                  <a:schemeClr val="accent2"/>
                </a:solidFill>
              </a:rPr>
              <a:t>TICKET DE SALIDA</a:t>
            </a:r>
            <a:br>
              <a:rPr lang="es-CL" dirty="0">
                <a:solidFill>
                  <a:schemeClr val="accent2"/>
                </a:solidFill>
              </a:rPr>
            </a:br>
            <a:r>
              <a:rPr lang="es-CL" dirty="0">
                <a:solidFill>
                  <a:schemeClr val="accent2"/>
                </a:solidFill>
              </a:rPr>
              <a:t>SEMANA 20</a:t>
            </a:r>
          </a:p>
        </p:txBody>
      </p:sp>
      <p:sp>
        <p:nvSpPr>
          <p:cNvPr id="12" name="Bocadillo nube: nube 11">
            <a:extLst>
              <a:ext uri="{FF2B5EF4-FFF2-40B4-BE49-F238E27FC236}">
                <a16:creationId xmlns:a16="http://schemas.microsoft.com/office/drawing/2014/main" xmlns="" id="{864D392F-0E3C-4A4B-A197-70DDA9AC94E5}"/>
              </a:ext>
            </a:extLst>
          </p:cNvPr>
          <p:cNvSpPr/>
          <p:nvPr/>
        </p:nvSpPr>
        <p:spPr>
          <a:xfrm>
            <a:off x="1043608" y="748225"/>
            <a:ext cx="2088231" cy="1312623"/>
          </a:xfrm>
          <a:prstGeom prst="cloudCallout">
            <a:avLst>
              <a:gd name="adj1" fmla="val -20833"/>
              <a:gd name="adj2" fmla="val 143519"/>
            </a:avLst>
          </a:prstGeom>
          <a:noFill/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B3A4783B-5C5C-466A-A57F-F4F2F6B34F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342"/>
          <a:stretch/>
        </p:blipFill>
        <p:spPr>
          <a:xfrm>
            <a:off x="4096509" y="1699068"/>
            <a:ext cx="2229299" cy="1224136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52DD2689-9D6C-49FF-A6FD-C3FD8183C7F8}"/>
              </a:ext>
            </a:extLst>
          </p:cNvPr>
          <p:cNvSpPr/>
          <p:nvPr/>
        </p:nvSpPr>
        <p:spPr>
          <a:xfrm>
            <a:off x="3347864" y="1052737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1.a-¿Cuántos gatos hay? Cuéntalos y marca el número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591783CF-DC5D-4200-95E0-BF819D1FA6BD}"/>
              </a:ext>
            </a:extLst>
          </p:cNvPr>
          <p:cNvSpPr/>
          <p:nvPr/>
        </p:nvSpPr>
        <p:spPr>
          <a:xfrm>
            <a:off x="3851920" y="2878155"/>
            <a:ext cx="24738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600" dirty="0"/>
              <a:t>  2                  4                       6     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EF96B10E-445B-4491-ACE5-14D1C73525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6994" y="4014531"/>
            <a:ext cx="1134829" cy="113482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25453F2D-998F-4BFB-8719-4916A4AD3D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6268" y="4024978"/>
            <a:ext cx="1133954" cy="1133954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F1AC4C36-3902-4651-8130-C78D47033CBF}"/>
              </a:ext>
            </a:extLst>
          </p:cNvPr>
          <p:cNvSpPr/>
          <p:nvPr/>
        </p:nvSpPr>
        <p:spPr>
          <a:xfrm>
            <a:off x="3707904" y="3429000"/>
            <a:ext cx="31500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1.b-¿Cuántos perros hay? Cuéntalos y marca el número			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2D7D4F44-33C5-4A9C-BCBA-F8B857AA37AC}"/>
              </a:ext>
            </a:extLst>
          </p:cNvPr>
          <p:cNvSpPr/>
          <p:nvPr/>
        </p:nvSpPr>
        <p:spPr>
          <a:xfrm rot="10800000" flipV="1">
            <a:off x="4096509" y="5133867"/>
            <a:ext cx="27679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3               5                 2</a:t>
            </a:r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2" y="17802"/>
            <a:ext cx="932876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547664" y="1628800"/>
            <a:ext cx="5310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2. a-¿Qué colores utilizaste para realizar el primer Patrón?</a:t>
            </a:r>
          </a:p>
          <a:p>
            <a:r>
              <a:rPr lang="es-CL" dirty="0"/>
              <a:t>Píntalos </a:t>
            </a:r>
          </a:p>
        </p:txBody>
      </p:sp>
      <p:sp>
        <p:nvSpPr>
          <p:cNvPr id="5" name="4 Conector"/>
          <p:cNvSpPr/>
          <p:nvPr/>
        </p:nvSpPr>
        <p:spPr>
          <a:xfrm>
            <a:off x="3131840" y="2348880"/>
            <a:ext cx="864096" cy="72008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Triángulo isósceles"/>
          <p:cNvSpPr/>
          <p:nvPr/>
        </p:nvSpPr>
        <p:spPr>
          <a:xfrm>
            <a:off x="4283968" y="2348880"/>
            <a:ext cx="864096" cy="72008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Conector"/>
          <p:cNvSpPr/>
          <p:nvPr/>
        </p:nvSpPr>
        <p:spPr>
          <a:xfrm>
            <a:off x="5436096" y="2348880"/>
            <a:ext cx="936104" cy="72008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Triángulo isósceles"/>
          <p:cNvSpPr/>
          <p:nvPr/>
        </p:nvSpPr>
        <p:spPr>
          <a:xfrm>
            <a:off x="6732240" y="2348880"/>
            <a:ext cx="864096" cy="72008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Rectángulo"/>
          <p:cNvSpPr/>
          <p:nvPr/>
        </p:nvSpPr>
        <p:spPr>
          <a:xfrm>
            <a:off x="3469711" y="3244334"/>
            <a:ext cx="25716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CL" dirty="0"/>
          </a:p>
          <a:p>
            <a:r>
              <a:rPr lang="es-CL" dirty="0"/>
              <a:t>2.b-Crea tu propio Patrón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02819E5F-8A46-4532-83D7-78225431D270}"/>
              </a:ext>
            </a:extLst>
          </p:cNvPr>
          <p:cNvSpPr/>
          <p:nvPr/>
        </p:nvSpPr>
        <p:spPr>
          <a:xfrm>
            <a:off x="3995936" y="4437112"/>
            <a:ext cx="4104456" cy="9233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93997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749650AA-4B6C-4B51-9581-C97F19267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3" y="0"/>
            <a:ext cx="9144000" cy="6858667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6B009C7-F79D-4A80-98FD-823F08749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1760" y="764705"/>
            <a:ext cx="4320480" cy="2808311"/>
          </a:xfrm>
        </p:spPr>
        <p:txBody>
          <a:bodyPr>
            <a:normAutofit fontScale="77500" lnSpcReduction="20000"/>
          </a:bodyPr>
          <a:lstStyle/>
          <a:p>
            <a:r>
              <a:rPr lang="es-ES" dirty="0"/>
              <a:t>Enviar fotografía de este ticket de salida a: Educadora Carla Muñoz Saldaña	</a:t>
            </a:r>
          </a:p>
          <a:p>
            <a:r>
              <a:rPr lang="es-ES" dirty="0" err="1"/>
              <a:t>Correo:carla.munoz@colegio-jeanpiaget.cl</a:t>
            </a:r>
            <a:r>
              <a:rPr lang="es-ES" dirty="0"/>
              <a:t>	</a:t>
            </a:r>
          </a:p>
          <a:p>
            <a:r>
              <a:rPr lang="es-ES" dirty="0"/>
              <a:t>Celular: 972188895	</a:t>
            </a:r>
          </a:p>
          <a:p>
            <a:pPr marL="0" indent="0">
              <a:buNone/>
            </a:pPr>
            <a:r>
              <a:rPr lang="es-ES" dirty="0"/>
              <a:t>	</a:t>
            </a:r>
          </a:p>
          <a:p>
            <a:endParaRPr lang="es-C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054613"/>
            <a:ext cx="1071332" cy="855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7963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38292"/>
              </p:ext>
            </p:extLst>
          </p:nvPr>
        </p:nvGraphicFramePr>
        <p:xfrm>
          <a:off x="323528" y="965102"/>
          <a:ext cx="8280920" cy="5644963"/>
        </p:xfrm>
        <a:graphic>
          <a:graphicData uri="http://schemas.openxmlformats.org/drawingml/2006/table">
            <a:tbl>
              <a:tblPr firstRow="1" firstCol="1" bandRow="1"/>
              <a:tblGrid>
                <a:gridCol w="26211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597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0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Pensamiento Matemático/ </a:t>
                      </a:r>
                      <a:r>
                        <a:rPr lang="es-ES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Pre Kínder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0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Carla Muñoz Saldaña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0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Judith Figueroa Correa.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546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 err="1"/>
                        <a:t>Oa</a:t>
                      </a:r>
                      <a:r>
                        <a:rPr lang="es-ES" sz="1400" baseline="0" dirty="0"/>
                        <a:t> 1   Crear patrones sonoros, visuales ,gestuales, corporales, de dos o tres elementos.</a:t>
                      </a:r>
                      <a:endParaRPr lang="es-ES" sz="1400" dirty="0"/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" sz="1400" dirty="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 err="1"/>
                        <a:t>Oa</a:t>
                      </a:r>
                      <a:r>
                        <a:rPr lang="es-ES" sz="1400" baseline="0" dirty="0"/>
                        <a:t> 6</a:t>
                      </a:r>
                      <a:r>
                        <a:rPr lang="es-ES" sz="1400" dirty="0"/>
                        <a:t> Emplear números para contar, identificar, cuantificar, y comparar cantidades hasta 20 e indicar orden oposición de algunos elementos en situaciones cotidianas o juegos.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576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ES" sz="1400" dirty="0"/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/>
                        <a:t>Señala Patrones de una</a:t>
                      </a:r>
                      <a:r>
                        <a:rPr lang="es-ES" sz="1400" baseline="0" dirty="0"/>
                        <a:t> serie ( Hasta tres elementos) </a:t>
                      </a:r>
                      <a:endParaRPr lang="es-ES" sz="1400" dirty="0"/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ES" sz="1400" dirty="0"/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/>
                        <a:t>Cuenta elementos concretos ( entre 1 y 10) determinando la cantidad, en situaciones cotidianas.</a:t>
                      </a:r>
                      <a:endParaRPr lang="es-CL" sz="1400" dirty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15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Patrones/ crear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Cuantificar / Contar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030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Evaluar el funcionamiento</a:t>
                      </a: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de aprendizajes remotos, que se entregan a los estudiantes.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0306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  <a:latin typeface="+mn-lt"/>
                        </a:rPr>
                        <a:t>   Formativa</a:t>
                      </a:r>
                      <a:endParaRPr lang="es-CL" sz="1600" b="1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020950"/>
              </p:ext>
            </p:extLst>
          </p:nvPr>
        </p:nvGraphicFramePr>
        <p:xfrm>
          <a:off x="0" y="74611"/>
          <a:ext cx="9144000" cy="617662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015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424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607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</a:rPr>
                        <a:t>ACTIVIDAD(ES) Y RECURSOS PEDAGÓGICOS </a:t>
                      </a: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1866" marR="418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_tradnl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Se motiva a los estudiantes a ubicarse en un lugar cómodo y limpio para realizar la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actividad.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Se Invita a la familia a que esta semana se dará inicio a Evaluación Formativa, que es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un proceso donde se observan los avances que ha tenido los estudiantes es sus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aprendizajes en relación a los objetivos plateados. Esto se realiza para saber cómo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continuar con el proceso de enseñanza aprendizaje según las necesidades del curso.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Se trabajara a través de guías de aprendizajes., la cual un adulto será el encargado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de leer las instrucciones y guiar al alumno para el desarrollo de las guías</a:t>
                      </a:r>
                      <a:endParaRPr lang="es-ES_tradnl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</a:rPr>
                        <a:t>https://youtu.be/jV1fvGYt8lY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</a:rPr>
                        <a:t>https://youtu.be/-98FQlUVR84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_tradnl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</a:rPr>
                        <a:t>RECURSOS: Video, guía de trabajo, texto escolar, cuaderno etc. </a:t>
                      </a:r>
                      <a:endParaRPr lang="es-CL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1866" marR="41866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78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</a:rPr>
                        <a:t>EVALUACIÓN FORMATIVA</a:t>
                      </a: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1866" marR="418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</a:rPr>
                        <a:t>Se evaluará a través del ticket de salida</a:t>
                      </a:r>
                      <a:endParaRPr lang="es-CL" sz="1200" dirty="0">
                        <a:effectLst/>
                      </a:endParaRPr>
                    </a:p>
                  </a:txBody>
                  <a:tcPr marL="41866" marR="41866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47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>
                          <a:effectLst/>
                        </a:rPr>
                        <a:t>ESTE MÓDULO DEBE SER ENVIADO AL SIGUIENTE CORREO ELECTRÓNICO</a:t>
                      </a:r>
                      <a:endParaRPr lang="es-CL" sz="1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1866" marR="418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</a:rPr>
                        <a:t> Correo</a:t>
                      </a:r>
                      <a:r>
                        <a:rPr lang="es-ES_tradnl" sz="1200" baseline="0" dirty="0">
                          <a:effectLst/>
                        </a:rPr>
                        <a:t> electrónico: carla.munoz@colegio-jeanpiaget.cl</a:t>
                      </a: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11/08/2020</a:t>
                      </a:r>
                      <a:endParaRPr lang="es-CL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1866" marR="41866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9418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Acuerdos de la clase</a:t>
            </a:r>
            <a:br>
              <a:rPr lang="es-CL" dirty="0"/>
            </a:b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43C00D81-1F74-4489-9F60-982BCFD67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628800"/>
            <a:ext cx="2249619" cy="161558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21313DDA-8707-4334-9208-EB9F4FE16488}"/>
              </a:ext>
            </a:extLst>
          </p:cNvPr>
          <p:cNvSpPr/>
          <p:nvPr/>
        </p:nvSpPr>
        <p:spPr>
          <a:xfrm>
            <a:off x="611560" y="3244380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PUNTUALIDAD.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201910DE-07E4-4F29-98BD-F588DCAB9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1775117"/>
            <a:ext cx="1469263" cy="1469263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5B350D37-88D5-4DDA-833A-CB4FE46EB57A}"/>
              </a:ext>
            </a:extLst>
          </p:cNvPr>
          <p:cNvSpPr/>
          <p:nvPr/>
        </p:nvSpPr>
        <p:spPr>
          <a:xfrm>
            <a:off x="3366926" y="3244334"/>
            <a:ext cx="2410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/>
              <a:t>SILENCIAR </a:t>
            </a:r>
            <a:r>
              <a:rPr lang="es-CL" dirty="0" smtClean="0"/>
              <a:t>MICRÓFONO</a:t>
            </a:r>
            <a:endParaRPr lang="es-CL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31C090F2-1F83-4727-A3ED-D4F88BE8B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1648175"/>
            <a:ext cx="1889924" cy="1365622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C03FFA69-E20D-4688-8B11-1E3357C9CFD5}"/>
              </a:ext>
            </a:extLst>
          </p:cNvPr>
          <p:cNvSpPr/>
          <p:nvPr/>
        </p:nvSpPr>
        <p:spPr>
          <a:xfrm>
            <a:off x="6282819" y="3244334"/>
            <a:ext cx="24039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MANTENER EL MATERIAL QUE SE SOLICITA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5EAF6D0C-C725-4853-B265-B8E8DDB24F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4005064"/>
            <a:ext cx="1201016" cy="1310754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4960258D-FBDE-4856-B003-C75B7FFEF1A6}"/>
              </a:ext>
            </a:extLst>
          </p:cNvPr>
          <p:cNvSpPr/>
          <p:nvPr/>
        </p:nvSpPr>
        <p:spPr>
          <a:xfrm>
            <a:off x="611560" y="5517232"/>
            <a:ext cx="1417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ATENCIÓN Y RESPETO A QUIEN HABLA 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49712734-2E51-4899-B367-209FC84DA3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2337" y="3840673"/>
            <a:ext cx="1079086" cy="1469263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960BE42D-7821-4DA5-9F89-196EE10F5212}"/>
              </a:ext>
            </a:extLst>
          </p:cNvPr>
          <p:cNvSpPr/>
          <p:nvPr/>
        </p:nvSpPr>
        <p:spPr>
          <a:xfrm>
            <a:off x="2627784" y="5440362"/>
            <a:ext cx="15910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LEVANTAR LA MANO, PARA OPINAR 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389B7E15-85AD-4808-9037-43C6818987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3641" y="4167664"/>
            <a:ext cx="1889924" cy="1423206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C01CFD87-60CE-4444-AD38-743AD449A7D9}"/>
              </a:ext>
            </a:extLst>
          </p:cNvPr>
          <p:cNvSpPr/>
          <p:nvPr/>
        </p:nvSpPr>
        <p:spPr>
          <a:xfrm>
            <a:off x="5425462" y="5832256"/>
            <a:ext cx="25029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PARTICIPA ACTIVAMENTE</a:t>
            </a:r>
          </a:p>
        </p:txBody>
      </p:sp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B756E01-FF90-4852-ADA7-A53224DD8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104" y="332656"/>
            <a:ext cx="3178696" cy="1440160"/>
          </a:xfrm>
        </p:spPr>
        <p:txBody>
          <a:bodyPr>
            <a:normAutofit fontScale="9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ES" sz="2400" dirty="0"/>
              <a:t>Patrones y secuencias</a:t>
            </a:r>
            <a:br>
              <a:rPr lang="es-ES" sz="2400" dirty="0"/>
            </a:br>
            <a:r>
              <a:rPr lang="es-ES" sz="2400" dirty="0"/>
              <a:t>Contar elementos</a:t>
            </a:r>
            <a:br>
              <a:rPr lang="es-ES" sz="2400" dirty="0"/>
            </a:br>
            <a:endParaRPr lang="es-CL" sz="2400" dirty="0"/>
          </a:p>
        </p:txBody>
      </p:sp>
      <p:sp>
        <p:nvSpPr>
          <p:cNvPr id="8" name="Bocadillo: ovalado 7">
            <a:extLst>
              <a:ext uri="{FF2B5EF4-FFF2-40B4-BE49-F238E27FC236}">
                <a16:creationId xmlns:a16="http://schemas.microsoft.com/office/drawing/2014/main" xmlns="" id="{1D8CAB95-9E0B-452E-B596-27F009B20A5A}"/>
              </a:ext>
            </a:extLst>
          </p:cNvPr>
          <p:cNvSpPr/>
          <p:nvPr/>
        </p:nvSpPr>
        <p:spPr>
          <a:xfrm>
            <a:off x="611560" y="429408"/>
            <a:ext cx="3393977" cy="62663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¿Qué voy a aprender?</a:t>
            </a:r>
          </a:p>
        </p:txBody>
      </p:sp>
      <p:sp>
        <p:nvSpPr>
          <p:cNvPr id="11" name="Bocadillo: ovalado 10">
            <a:extLst>
              <a:ext uri="{FF2B5EF4-FFF2-40B4-BE49-F238E27FC236}">
                <a16:creationId xmlns:a16="http://schemas.microsoft.com/office/drawing/2014/main" xmlns="" id="{D405AF68-DCFF-4E12-A3F5-1F12C51D06B6}"/>
              </a:ext>
            </a:extLst>
          </p:cNvPr>
          <p:cNvSpPr/>
          <p:nvPr/>
        </p:nvSpPr>
        <p:spPr>
          <a:xfrm>
            <a:off x="1691680" y="2276872"/>
            <a:ext cx="2880320" cy="57606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¿Cómo lo voy a</a:t>
            </a:r>
          </a:p>
          <a:p>
            <a:pPr algn="ctr"/>
            <a:r>
              <a:rPr lang="es-ES" dirty="0"/>
              <a:t>aprender</a:t>
            </a:r>
            <a:endParaRPr lang="es-CL" dirty="0"/>
          </a:p>
        </p:txBody>
      </p:sp>
      <p:sp>
        <p:nvSpPr>
          <p:cNvPr id="12" name="Bocadillo: ovalado 11">
            <a:extLst>
              <a:ext uri="{FF2B5EF4-FFF2-40B4-BE49-F238E27FC236}">
                <a16:creationId xmlns:a16="http://schemas.microsoft.com/office/drawing/2014/main" xmlns="" id="{D972C50B-0B00-4EEB-8216-42A83747C90F}"/>
              </a:ext>
            </a:extLst>
          </p:cNvPr>
          <p:cNvSpPr/>
          <p:nvPr/>
        </p:nvSpPr>
        <p:spPr>
          <a:xfrm>
            <a:off x="1907704" y="3645025"/>
            <a:ext cx="1944216" cy="122413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¿Para </a:t>
            </a:r>
            <a:r>
              <a:rPr lang="es-ES" dirty="0" smtClean="0"/>
              <a:t>qué </a:t>
            </a:r>
            <a:r>
              <a:rPr lang="es-ES" dirty="0"/>
              <a:t>lo voy a</a:t>
            </a:r>
          </a:p>
          <a:p>
            <a:pPr algn="ctr"/>
            <a:r>
              <a:rPr lang="es-ES" dirty="0"/>
              <a:t>aprender?</a:t>
            </a:r>
            <a:endParaRPr lang="es-CL" dirty="0"/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xmlns="" id="{40698FC8-F0BE-440F-A6C6-D3483E2622E3}"/>
              </a:ext>
            </a:extLst>
          </p:cNvPr>
          <p:cNvSpPr/>
          <p:nvPr/>
        </p:nvSpPr>
        <p:spPr>
          <a:xfrm>
            <a:off x="4355976" y="429408"/>
            <a:ext cx="782489" cy="8393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xmlns="" id="{515DEE14-9C1E-4909-B610-369671D6A702}"/>
              </a:ext>
            </a:extLst>
          </p:cNvPr>
          <p:cNvSpPr/>
          <p:nvPr/>
        </p:nvSpPr>
        <p:spPr>
          <a:xfrm>
            <a:off x="4788024" y="2420888"/>
            <a:ext cx="720080" cy="646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934920D9-AA5C-4E0A-A0D7-3BBCCF1184D0}"/>
              </a:ext>
            </a:extLst>
          </p:cNvPr>
          <p:cNvSpPr/>
          <p:nvPr/>
        </p:nvSpPr>
        <p:spPr>
          <a:xfrm>
            <a:off x="5508104" y="2420888"/>
            <a:ext cx="31786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dirty="0"/>
              <a:t>Contando y marcando el número.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/>
              <a:t> </a:t>
            </a:r>
            <a:r>
              <a:rPr lang="es-ES" dirty="0" smtClean="0"/>
              <a:t>Indicando </a:t>
            </a:r>
            <a:r>
              <a:rPr lang="es-ES" dirty="0"/>
              <a:t>el patrón de una serie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FBAB6477-6CF5-4B44-8DF3-B68CCC6FB1EC}"/>
              </a:ext>
            </a:extLst>
          </p:cNvPr>
          <p:cNvSpPr/>
          <p:nvPr/>
        </p:nvSpPr>
        <p:spPr>
          <a:xfrm>
            <a:off x="4814700" y="4072427"/>
            <a:ext cx="403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•Potenciar el Pensamiento Matemático.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2E4EFE03-AC6B-4D7F-B70C-A6E2D90CB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4211960" y="3602751"/>
            <a:ext cx="576064" cy="1224136"/>
          </a:xfrm>
          <a:prstGeom prst="rect">
            <a:avLst/>
          </a:prstGeom>
        </p:spPr>
      </p:pic>
      <p:pic>
        <p:nvPicPr>
          <p:cNvPr id="18" name="Picture 2" descr="Signo de Interrogación Animado | Preguntas al azar, Signos de ...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1609292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811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/>
              <a:t>Inicio</a:t>
            </a:r>
            <a:br>
              <a:rPr lang="es-CL" dirty="0"/>
            </a:br>
            <a:r>
              <a:rPr lang="es-CL" dirty="0"/>
              <a:t>Activación Conocimientos Previos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2319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09D35BB0-954C-486A-8C05-949BBA5E5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3278"/>
            <a:ext cx="9144261" cy="6894773"/>
          </a:xfrm>
          <a:prstGeom prst="rect">
            <a:avLst/>
          </a:prstGeom>
        </p:spPr>
      </p:pic>
      <p:sp>
        <p:nvSpPr>
          <p:cNvPr id="7" name="Nube 6">
            <a:extLst>
              <a:ext uri="{FF2B5EF4-FFF2-40B4-BE49-F238E27FC236}">
                <a16:creationId xmlns:a16="http://schemas.microsoft.com/office/drawing/2014/main" xmlns="" id="{D1E1B9AF-3CCC-47B3-B8EC-367E36F5BD66}"/>
              </a:ext>
            </a:extLst>
          </p:cNvPr>
          <p:cNvSpPr/>
          <p:nvPr/>
        </p:nvSpPr>
        <p:spPr>
          <a:xfrm>
            <a:off x="1619672" y="771704"/>
            <a:ext cx="5256584" cy="133040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/>
              <a:t>Activo Mis Aprendizajes</a:t>
            </a:r>
          </a:p>
        </p:txBody>
      </p:sp>
      <p:sp>
        <p:nvSpPr>
          <p:cNvPr id="8" name="Globo: flecha hacia abajo 7">
            <a:extLst>
              <a:ext uri="{FF2B5EF4-FFF2-40B4-BE49-F238E27FC236}">
                <a16:creationId xmlns:a16="http://schemas.microsoft.com/office/drawing/2014/main" xmlns="" id="{61EEB738-11A9-42AC-A251-16742ACA74E0}"/>
              </a:ext>
            </a:extLst>
          </p:cNvPr>
          <p:cNvSpPr/>
          <p:nvPr/>
        </p:nvSpPr>
        <p:spPr>
          <a:xfrm>
            <a:off x="1619672" y="2102112"/>
            <a:ext cx="5904656" cy="240700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Recuerdan ¿ Qué hemos Aprendido en </a:t>
            </a:r>
            <a:r>
              <a:rPr lang="es-ES" dirty="0" smtClean="0"/>
              <a:t>Matemática?</a:t>
            </a:r>
            <a:endParaRPr lang="es-ES" dirty="0"/>
          </a:p>
          <a:p>
            <a:pPr algn="ctr"/>
            <a:endParaRPr lang="es-ES" dirty="0"/>
          </a:p>
          <a:p>
            <a:pPr algn="ctr"/>
            <a:r>
              <a:rPr lang="es-ES" dirty="0"/>
              <a:t>¿Qué es Contar?</a:t>
            </a:r>
          </a:p>
          <a:p>
            <a:pPr algn="ctr"/>
            <a:endParaRPr lang="es-ES" dirty="0"/>
          </a:p>
          <a:p>
            <a:pPr algn="ctr"/>
            <a:r>
              <a:rPr lang="es-ES" dirty="0"/>
              <a:t>¿Cómo lo Hacemos?</a:t>
            </a:r>
          </a:p>
        </p:txBody>
      </p:sp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1">
            <a:extLst>
              <a:ext uri="{FF2B5EF4-FFF2-40B4-BE49-F238E27FC236}">
                <a16:creationId xmlns:a16="http://schemas.microsoft.com/office/drawing/2014/main" xmlns="" id="{09D35BB0-954C-486A-8C05-949BBA5E5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-156973"/>
            <a:ext cx="9144261" cy="6894773"/>
          </a:xfrm>
          <a:prstGeom prst="rect">
            <a:avLst/>
          </a:prstGeom>
        </p:spPr>
      </p:pic>
      <p:sp>
        <p:nvSpPr>
          <p:cNvPr id="5" name="4 Llamada de flecha hacia abajo"/>
          <p:cNvSpPr/>
          <p:nvPr/>
        </p:nvSpPr>
        <p:spPr>
          <a:xfrm>
            <a:off x="1763688" y="1124744"/>
            <a:ext cx="5328592" cy="345638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¿Qué son los Patrones?</a:t>
            </a:r>
          </a:p>
          <a:p>
            <a:pPr algn="ctr"/>
            <a:endParaRPr lang="es-CL" dirty="0"/>
          </a:p>
          <a:p>
            <a:pPr algn="ctr"/>
            <a:r>
              <a:rPr lang="es-CL" dirty="0"/>
              <a:t>¿Qué patrones podemos  formar?</a:t>
            </a:r>
          </a:p>
          <a:p>
            <a:pPr algn="ctr"/>
            <a:r>
              <a:rPr lang="es-CL" dirty="0"/>
              <a:t>¿Qué patrones vemos diariamente?</a:t>
            </a:r>
          </a:p>
        </p:txBody>
      </p:sp>
    </p:spTree>
    <p:extLst>
      <p:ext uri="{BB962C8B-B14F-4D97-AF65-F5344CB8AC3E}">
        <p14:creationId xmlns:p14="http://schemas.microsoft.com/office/powerpoint/2010/main" val="357898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Motivación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122E1237-65BC-4969-9558-A8031E0285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6" y="0"/>
            <a:ext cx="9144000" cy="6858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C2CD3817-E0BF-4208-9F21-C5952BC52DEA}"/>
              </a:ext>
            </a:extLst>
          </p:cNvPr>
          <p:cNvSpPr/>
          <p:nvPr/>
        </p:nvSpPr>
        <p:spPr>
          <a:xfrm>
            <a:off x="2627784" y="1556792"/>
            <a:ext cx="35283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dirty="0">
                <a:solidFill>
                  <a:srgbClr val="FF0000"/>
                </a:solidFill>
              </a:rPr>
              <a:t>Recordemos</a:t>
            </a:r>
          </a:p>
          <a:p>
            <a:endParaRPr lang="es-CL" sz="2400" dirty="0">
              <a:solidFill>
                <a:srgbClr val="FF0000"/>
              </a:solidFill>
            </a:endParaRPr>
          </a:p>
          <a:p>
            <a:endParaRPr lang="es-CL" sz="2400" dirty="0">
              <a:solidFill>
                <a:srgbClr val="FF0000"/>
              </a:solidFill>
            </a:endParaRPr>
          </a:p>
          <a:p>
            <a:r>
              <a:rPr lang="es-CL" sz="2400" dirty="0">
                <a:solidFill>
                  <a:srgbClr val="FF0000"/>
                </a:solidFill>
              </a:rPr>
              <a:t>Veamos este video</a:t>
            </a:r>
          </a:p>
          <a:p>
            <a:endParaRPr lang="es-CL" sz="2400" dirty="0">
              <a:solidFill>
                <a:srgbClr val="FF0000"/>
              </a:solidFill>
            </a:endParaRPr>
          </a:p>
          <a:p>
            <a:endParaRPr lang="es-CL" sz="2400" dirty="0">
              <a:solidFill>
                <a:srgbClr val="FF00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880320" y="312850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/>
              <a:t>https://youtu.be/jV1fvGYt8lY </a:t>
            </a:r>
          </a:p>
          <a:p>
            <a:r>
              <a:rPr lang="es-CL" dirty="0"/>
              <a:t>https://youtu.be/-98FQlUVR84 </a:t>
            </a:r>
          </a:p>
        </p:txBody>
      </p:sp>
    </p:spTree>
    <p:extLst>
      <p:ext uri="{BB962C8B-B14F-4D97-AF65-F5344CB8AC3E}">
        <p14:creationId xmlns:p14="http://schemas.microsoft.com/office/powerpoint/2010/main" val="2071761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28" y="-36513"/>
            <a:ext cx="9144000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115616" y="1268760"/>
            <a:ext cx="6624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u="sng" dirty="0"/>
              <a:t>Evaluación Formativa  Pensamiento Matemático</a:t>
            </a:r>
          </a:p>
          <a:p>
            <a:endParaRPr lang="es-CL" dirty="0"/>
          </a:p>
          <a:p>
            <a:r>
              <a:rPr lang="es-CL" dirty="0"/>
              <a:t>Nombre_________________________________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043608" y="2348881"/>
            <a:ext cx="65527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dirty="0"/>
              <a:t>1.-Observa, cuenta y encierra en un circulo el número que corresponda a cada conjunto</a:t>
            </a:r>
          </a:p>
        </p:txBody>
      </p:sp>
      <p:pic>
        <p:nvPicPr>
          <p:cNvPr id="8" name="Imagen 4">
            <a:extLst>
              <a:ext uri="{FF2B5EF4-FFF2-40B4-BE49-F238E27FC236}">
                <a16:creationId xmlns:a16="http://schemas.microsoft.com/office/drawing/2014/main" xmlns="" id="{B36006AF-6E46-43FB-A846-45A8AD5BF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2656658"/>
            <a:ext cx="4763941" cy="287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5935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2129</TotalTime>
  <Words>542</Words>
  <Application>Microsoft Office PowerPoint</Application>
  <PresentationFormat>Presentación en pantalla (4:3)</PresentationFormat>
  <Paragraphs>104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PLANIFICACIÓN  CLASES VIRTUALES SEMANA N°20 FECHA : 11-08-2020 Ámbito Interacción y Comprensión del Entorno. Núcleo:  Pensamiento Matemático.  NT 1</vt:lpstr>
      <vt:lpstr>Presentación de PowerPoint</vt:lpstr>
      <vt:lpstr>Presentación de PowerPoint</vt:lpstr>
      <vt:lpstr>Acuerdos de la clase </vt:lpstr>
      <vt:lpstr>Patrones y secuencias Contar elementos </vt:lpstr>
      <vt:lpstr>Inicio Activación Conocimientos Previos</vt:lpstr>
      <vt:lpstr>Presentación de PowerPoint</vt:lpstr>
      <vt:lpstr>Motivación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Colegio Jean Piaget</cp:lastModifiedBy>
  <cp:revision>91</cp:revision>
  <dcterms:created xsi:type="dcterms:W3CDTF">2020-07-06T03:06:52Z</dcterms:created>
  <dcterms:modified xsi:type="dcterms:W3CDTF">2020-08-09T21:22:51Z</dcterms:modified>
</cp:coreProperties>
</file>