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98" r:id="rId3"/>
    <p:sldId id="256" r:id="rId4"/>
    <p:sldId id="305" r:id="rId5"/>
    <p:sldId id="258" r:id="rId6"/>
    <p:sldId id="304" r:id="rId7"/>
    <p:sldId id="300" r:id="rId8"/>
    <p:sldId id="301" r:id="rId9"/>
    <p:sldId id="306" r:id="rId10"/>
    <p:sldId id="297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76" autoAdjust="0"/>
    <p:restoredTop sz="86477" autoAdjust="0"/>
  </p:normalViewPr>
  <p:slideViewPr>
    <p:cSldViewPr>
      <p:cViewPr>
        <p:scale>
          <a:sx n="81" d="100"/>
          <a:sy n="81" d="100"/>
        </p:scale>
        <p:origin x="-12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26-08-2020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26-08-2020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26-08-2020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26-08-2020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26-08-2020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26-08-2020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26-08-2020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26-08-2020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26-08-2020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26-08-2020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26-08-2020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26-08-2020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26-08-2020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26-08-2020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26-08-2020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26-08-2020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26-08-2020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26-08-2020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26-08-2020</a:t>
            </a:fld>
            <a:endParaRPr lang="es-C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26-08-2020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26-08-2020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26-08-2020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26-08-2020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26-08-2020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26-08-2020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microsoft.com/office/2007/relationships/hdphoto" Target="../media/hdphoto2.wdp"/><Relationship Id="rId7" Type="http://schemas.openxmlformats.org/officeDocument/2006/relationships/image" Target="../media/image20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3.jpg"/><Relationship Id="rId7" Type="http://schemas.openxmlformats.org/officeDocument/2006/relationships/image" Target="../media/image25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11" Type="http://schemas.openxmlformats.org/officeDocument/2006/relationships/image" Target="../media/image29.jpg"/><Relationship Id="rId5" Type="http://schemas.microsoft.com/office/2007/relationships/hdphoto" Target="../media/hdphoto2.wdp"/><Relationship Id="rId10" Type="http://schemas.openxmlformats.org/officeDocument/2006/relationships/image" Target="../media/image28.jpg"/><Relationship Id="rId4" Type="http://schemas.openxmlformats.org/officeDocument/2006/relationships/image" Target="../media/image17.png"/><Relationship Id="rId9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microsoft.com/office/2007/relationships/hdphoto" Target="../media/hdphoto2.wdp"/><Relationship Id="rId7" Type="http://schemas.openxmlformats.org/officeDocument/2006/relationships/image" Target="../media/image29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.png"/><Relationship Id="rId2" Type="http://schemas.openxmlformats.org/officeDocument/2006/relationships/hyperlink" Target="mailto:juan.medina@colegio-jeanpiaget.c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18556" y="120607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Taller de Educación Física </a:t>
            </a:r>
            <a:br>
              <a:rPr lang="es-CL" sz="2800" b="1" dirty="0"/>
            </a:br>
            <a:r>
              <a:rPr lang="es-CL" sz="2800" b="1" dirty="0"/>
              <a:t>Psicomotricidad </a:t>
            </a:r>
            <a:br>
              <a:rPr lang="es-CL" sz="2800" b="1" dirty="0"/>
            </a:br>
            <a:r>
              <a:rPr lang="es-CL" sz="2800" b="1" dirty="0"/>
              <a:t>Profesor Juan Medina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/>
            </a:r>
            <a:br>
              <a:rPr lang="es-CL" sz="2800" dirty="0"/>
            </a:br>
            <a:r>
              <a:rPr lang="es-CL" sz="2000" dirty="0"/>
              <a:t>SEMANA N°23</a:t>
            </a:r>
            <a:br>
              <a:rPr lang="es-CL" sz="2000" dirty="0"/>
            </a:br>
            <a:r>
              <a:rPr lang="es-CL" sz="2000" dirty="0"/>
              <a:t>FECHA :01 de Septiembre  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626" y="3604069"/>
            <a:ext cx="2306871" cy="199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05B486F9-B826-4456-9707-AE4A1E2FA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732" y="3604068"/>
            <a:ext cx="3558894" cy="1992981"/>
          </a:xfrm>
          <a:prstGeom prst="rect">
            <a:avLst/>
          </a:prstGeom>
        </p:spPr>
      </p:pic>
      <p:pic>
        <p:nvPicPr>
          <p:cNvPr id="8" name="Imagen 7" descr="quedate en casa">
            <a:extLst>
              <a:ext uri="{FF2B5EF4-FFF2-40B4-BE49-F238E27FC236}">
                <a16:creationId xmlns:a16="http://schemas.microsoft.com/office/drawing/2014/main" xmlns="" id="{4645B3C1-E217-4E20-9785-F651D559CAD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7" y="582826"/>
            <a:ext cx="1772532" cy="1730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planeta">
            <a:extLst>
              <a:ext uri="{FF2B5EF4-FFF2-40B4-BE49-F238E27FC236}">
                <a16:creationId xmlns:a16="http://schemas.microsoft.com/office/drawing/2014/main" xmlns="" id="{CEA16AA5-0DF2-4DC2-A94D-B1FB30638F2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599" y="490026"/>
            <a:ext cx="1712926" cy="158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0846CB72-CFF5-4660-8194-DA7DFF9D6E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7" y="3324531"/>
            <a:ext cx="2010755" cy="216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502521"/>
              </p:ext>
            </p:extLst>
          </p:nvPr>
        </p:nvGraphicFramePr>
        <p:xfrm>
          <a:off x="467544" y="1484784"/>
          <a:ext cx="8208912" cy="4578895"/>
        </p:xfrm>
        <a:graphic>
          <a:graphicData uri="http://schemas.openxmlformats.org/drawingml/2006/table">
            <a:tbl>
              <a:tblPr firstRow="1" firstCol="1" bandRow="1"/>
              <a:tblGrid>
                <a:gridCol w="25983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105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09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ES" sz="1400" dirty="0"/>
                        <a:t>Taller de Educación física /Pre Kínder -  Kínder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02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/>
                        <a:t>Juan Medina Allendes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02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Sandra Soto \ Karla Muñoz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46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OA 6. Coordinar con precisión y eficiencia sus habilidades psicomotrices finas en función de sus intereses de exploración y juego.</a:t>
                      </a:r>
                      <a:endParaRPr lang="es-CL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73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DEFINICION JUEGOS TIPICOS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Los juegos tradicionales son aquellos juegos típicos de una región o país, que se realizan sin la ayuda o intervención de juguetes tecnológicamente complicados</a:t>
                      </a:r>
                      <a:endParaRPr lang="es-CL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27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/>
                        <a:t>Psicomotricidad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19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Explorar sus habilidades Motrices a través de jugos típicos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61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Formativa \  A través del Ticket de salida 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596" y="112557"/>
            <a:ext cx="1387241" cy="1198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3789ACD-4509-4FCD-94BE-C9A0136113D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56" y="353121"/>
            <a:ext cx="1583663" cy="911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planeta">
            <a:extLst>
              <a:ext uri="{FF2B5EF4-FFF2-40B4-BE49-F238E27FC236}">
                <a16:creationId xmlns:a16="http://schemas.microsoft.com/office/drawing/2014/main" xmlns="" id="{6F2A7F83-E089-4BD8-9D7C-3220D7A45E7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2557"/>
            <a:ext cx="1152128" cy="1198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3A9D504D-D599-41EB-A279-E2E7FFF4A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298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b="1" dirty="0">
                <a:latin typeface="Britannic Bold" panose="020B0903060703020204" pitchFamily="34" charset="0"/>
              </a:rPr>
              <a:t>Normas </a:t>
            </a:r>
            <a:br>
              <a:rPr lang="es-CL" b="1" dirty="0">
                <a:latin typeface="Britannic Bold" panose="020B0903060703020204" pitchFamily="34" charset="0"/>
              </a:rPr>
            </a:br>
            <a:r>
              <a:rPr lang="es-CL" b="1" dirty="0">
                <a:latin typeface="Britannic Bold" panose="020B0903060703020204" pitchFamily="34" charset="0"/>
              </a:rPr>
              <a:t>para nuestras Clases Virtuales </a:t>
            </a:r>
          </a:p>
        </p:txBody>
      </p:sp>
      <p:pic>
        <p:nvPicPr>
          <p:cNvPr id="6" name="Picture 2" descr="Dibujos Animados. Despertador. Mañana. Hora. Para Tu Diseño ...">
            <a:extLst>
              <a:ext uri="{FF2B5EF4-FFF2-40B4-BE49-F238E27FC236}">
                <a16:creationId xmlns:a16="http://schemas.microsoft.com/office/drawing/2014/main" xmlns="" id="{76CE7F5C-FFB3-4F40-94BA-5D28379169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" r="8181" b="8181"/>
          <a:stretch/>
        </p:blipFill>
        <p:spPr bwMode="auto">
          <a:xfrm>
            <a:off x="336019" y="1556792"/>
            <a:ext cx="1511781" cy="1583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E81FC61-B138-4F8E-B3EF-CAA0FC3AD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874" y="1556792"/>
            <a:ext cx="1469157" cy="1469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Pulgares arriba botella de agua Gratis Dibujos Animados Imágene ...">
            <a:extLst>
              <a:ext uri="{FF2B5EF4-FFF2-40B4-BE49-F238E27FC236}">
                <a16:creationId xmlns:a16="http://schemas.microsoft.com/office/drawing/2014/main" xmlns="" id="{E524B064-0A55-4DF4-8BC8-92F82AC9F4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3" r="5658"/>
          <a:stretch/>
        </p:blipFill>
        <p:spPr bwMode="auto">
          <a:xfrm>
            <a:off x="5235105" y="1460322"/>
            <a:ext cx="1227237" cy="1680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escuchar - Orientación Andújar - Recursos Educativos">
            <a:extLst>
              <a:ext uri="{FF2B5EF4-FFF2-40B4-BE49-F238E27FC236}">
                <a16:creationId xmlns:a16="http://schemas.microsoft.com/office/drawing/2014/main" xmlns="" id="{76974D4D-51B1-4C9B-B8BB-B05978A57B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" t="11628" r="5231" b="25415"/>
          <a:stretch/>
        </p:blipFill>
        <p:spPr bwMode="auto">
          <a:xfrm>
            <a:off x="7154845" y="1492876"/>
            <a:ext cx="1531807" cy="1478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Los deportes, los niños y el encierro - Pauta.cl">
            <a:extLst>
              <a:ext uri="{FF2B5EF4-FFF2-40B4-BE49-F238E27FC236}">
                <a16:creationId xmlns:a16="http://schemas.microsoft.com/office/drawing/2014/main" xmlns="" id="{5AE9DF17-1F5D-4B28-A281-C9123CBDFD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9" r="7713"/>
          <a:stretch/>
        </p:blipFill>
        <p:spPr bwMode="auto">
          <a:xfrm>
            <a:off x="430610" y="4192306"/>
            <a:ext cx="2376264" cy="1577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Dibujos de deportes">
            <a:extLst>
              <a:ext uri="{FF2B5EF4-FFF2-40B4-BE49-F238E27FC236}">
                <a16:creationId xmlns:a16="http://schemas.microsoft.com/office/drawing/2014/main" xmlns="" id="{93DDFDA3-818D-43E7-9B40-0D66C1E5DF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1" t="6423" r="6085" b="6070"/>
          <a:stretch/>
        </p:blipFill>
        <p:spPr bwMode="auto">
          <a:xfrm>
            <a:off x="4182857" y="3863046"/>
            <a:ext cx="1264209" cy="1959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Iniciando Clases virtuales de Dibujo. - Municipalidad de Puerto Cortés">
            <a:extLst>
              <a:ext uri="{FF2B5EF4-FFF2-40B4-BE49-F238E27FC236}">
                <a16:creationId xmlns:a16="http://schemas.microsoft.com/office/drawing/2014/main" xmlns="" id="{A153436D-3307-43A2-9907-A37AC737E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2" t="29399" r="13292"/>
          <a:stretch/>
        </p:blipFill>
        <p:spPr bwMode="auto">
          <a:xfrm>
            <a:off x="6343648" y="4192306"/>
            <a:ext cx="2448272" cy="1513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021A03A5-AF4F-4684-8F83-5F582112642B}"/>
              </a:ext>
            </a:extLst>
          </p:cNvPr>
          <p:cNvSpPr txBox="1"/>
          <p:nvPr/>
        </p:nvSpPr>
        <p:spPr>
          <a:xfrm>
            <a:off x="179512" y="3266328"/>
            <a:ext cx="2301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Seamos puntuales</a:t>
            </a:r>
            <a:endParaRPr lang="en-US" sz="2000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954FC007-CE36-4BD0-8222-2BD37B8DA5BF}"/>
              </a:ext>
            </a:extLst>
          </p:cNvPr>
          <p:cNvSpPr txBox="1"/>
          <p:nvPr/>
        </p:nvSpPr>
        <p:spPr>
          <a:xfrm>
            <a:off x="2558046" y="3075057"/>
            <a:ext cx="2256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     Mantener el micrófono apagado </a:t>
            </a:r>
            <a:endParaRPr lang="en-US" sz="2000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7C6B6BDF-2BC5-4450-9DD6-30CA3AAB8922}"/>
              </a:ext>
            </a:extLst>
          </p:cNvPr>
          <p:cNvSpPr txBox="1"/>
          <p:nvPr/>
        </p:nvSpPr>
        <p:spPr>
          <a:xfrm>
            <a:off x="4930496" y="3291369"/>
            <a:ext cx="1896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Botella de agua </a:t>
            </a:r>
            <a:endParaRPr lang="en-US" sz="2000" b="1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130CA6AE-469B-40C2-9E07-260A3D59D486}"/>
              </a:ext>
            </a:extLst>
          </p:cNvPr>
          <p:cNvSpPr txBox="1"/>
          <p:nvPr/>
        </p:nvSpPr>
        <p:spPr>
          <a:xfrm>
            <a:off x="7056784" y="3144195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Escuchamos con</a:t>
            </a:r>
          </a:p>
          <a:p>
            <a:r>
              <a:rPr lang="es-ES" sz="2000" b="1" dirty="0"/>
              <a:t>     atención </a:t>
            </a:r>
            <a:endParaRPr lang="en-US" sz="2000" b="1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FD09B293-97BE-4FB2-99A8-36482252A6AD}"/>
              </a:ext>
            </a:extLst>
          </p:cNvPr>
          <p:cNvSpPr txBox="1"/>
          <p:nvPr/>
        </p:nvSpPr>
        <p:spPr>
          <a:xfrm>
            <a:off x="336019" y="5882913"/>
            <a:ext cx="2796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Ubicarse en un espacio </a:t>
            </a:r>
          </a:p>
          <a:p>
            <a:r>
              <a:rPr lang="es-ES" sz="2000" b="1" dirty="0"/>
              <a:t>           adecuado </a:t>
            </a:r>
            <a:endParaRPr lang="en-US" sz="2000" b="1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824A28FE-A285-45A6-8544-48E6FBFBDAB0}"/>
              </a:ext>
            </a:extLst>
          </p:cNvPr>
          <p:cNvSpPr txBox="1"/>
          <p:nvPr/>
        </p:nvSpPr>
        <p:spPr>
          <a:xfrm>
            <a:off x="3949123" y="5935559"/>
            <a:ext cx="1918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Buzo y zapatillas </a:t>
            </a:r>
            <a:endParaRPr lang="en-US" sz="2000" b="1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D0FC970F-C20B-4FD5-A211-E2F2BC5B49A7}"/>
              </a:ext>
            </a:extLst>
          </p:cNvPr>
          <p:cNvSpPr txBox="1"/>
          <p:nvPr/>
        </p:nvSpPr>
        <p:spPr>
          <a:xfrm>
            <a:off x="6510213" y="5835931"/>
            <a:ext cx="2656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Evita distraerte del</a:t>
            </a:r>
          </a:p>
          <a:p>
            <a:r>
              <a:rPr lang="es-ES" sz="2000" b="1" dirty="0"/>
              <a:t>         objetivo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76496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9505" y="150890"/>
            <a:ext cx="8229600" cy="1143000"/>
          </a:xfrm>
        </p:spPr>
        <p:txBody>
          <a:bodyPr/>
          <a:lstStyle/>
          <a:p>
            <a:r>
              <a:rPr lang="es-CL" u="sng" dirty="0"/>
              <a:t>Importante</a:t>
            </a:r>
            <a:r>
              <a:rPr lang="es-CL" dirty="0"/>
              <a:t>: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Cuando </a:t>
            </a:r>
            <a:r>
              <a:rPr lang="es-CL" dirty="0">
                <a:solidFill>
                  <a:prstClr val="black"/>
                </a:solidFill>
              </a:rPr>
              <a:t>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36" y="4103433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Cuando </a:t>
            </a:r>
            <a:r>
              <a:rPr lang="es-CL" dirty="0">
                <a:solidFill>
                  <a:prstClr val="black"/>
                </a:solidFill>
              </a:rPr>
              <a:t>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20">
            <a:extLst>
              <a:ext uri="{FF2B5EF4-FFF2-40B4-BE49-F238E27FC236}">
                <a16:creationId xmlns:a16="http://schemas.microsoft.com/office/drawing/2014/main" xmlns="" id="{DFDA47BC-3069-47F5-8257-24B3B1F76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346957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22">
            <a:extLst>
              <a:ext uri="{FF2B5EF4-FFF2-40B4-BE49-F238E27FC236}">
                <a16:creationId xmlns:a16="http://schemas.microsoft.com/office/drawing/2014/main" xmlns="" id="{7AE95D8F-9825-4222-8846-E3461598CC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4554" y="4876060"/>
            <a:ext cx="8354891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dirty="0">
                <a:solidFill>
                  <a:schemeClr val="bg1"/>
                </a:solidFill>
                <a:latin typeface="Britannic Bold" panose="020B0903060703020204" pitchFamily="34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Britannic Bold" panose="020B0903060703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Britannic Bold" panose="020B0903060703020204" pitchFamily="34" charset="0"/>
              </a:rPr>
              <a:t>Activación Conocimientos Previos</a:t>
            </a:r>
          </a:p>
        </p:txBody>
      </p:sp>
      <p:cxnSp>
        <p:nvCxnSpPr>
          <p:cNvPr id="33" name="Straight Connector 24">
            <a:extLst>
              <a:ext uri="{FF2B5EF4-FFF2-40B4-BE49-F238E27FC236}">
                <a16:creationId xmlns:a16="http://schemas.microsoft.com/office/drawing/2014/main" xmlns="" id="{942B920A-73AD-402A-8EEF-B88E1A9398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573264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26">
            <a:extLst>
              <a:ext uri="{FF2B5EF4-FFF2-40B4-BE49-F238E27FC236}">
                <a16:creationId xmlns:a16="http://schemas.microsoft.com/office/drawing/2014/main" xmlns="" id="{00C9EB70-BC82-414A-BF8D-AD7FC67276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799572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28">
            <a:extLst>
              <a:ext uri="{FF2B5EF4-FFF2-40B4-BE49-F238E27FC236}">
                <a16:creationId xmlns:a16="http://schemas.microsoft.com/office/drawing/2014/main" xmlns="" id="{3217665F-0036-444A-8D4A-33AF36A36A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31471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3059222B-E3FE-4230-BF06-998BB35301D1}"/>
              </a:ext>
            </a:extLst>
          </p:cNvPr>
          <p:cNvSpPr txBox="1"/>
          <p:nvPr/>
        </p:nvSpPr>
        <p:spPr>
          <a:xfrm>
            <a:off x="-69444" y="3647129"/>
            <a:ext cx="2348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CL" sz="2400" b="1" dirty="0"/>
              <a:t>Bandera de Chile </a:t>
            </a:r>
            <a:endParaRPr lang="es-ES" sz="24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4AEE304E-239B-4C3A-8C20-432CD7E49600}"/>
              </a:ext>
            </a:extLst>
          </p:cNvPr>
          <p:cNvSpPr txBox="1"/>
          <p:nvPr/>
        </p:nvSpPr>
        <p:spPr>
          <a:xfrm>
            <a:off x="4538103" y="3265266"/>
            <a:ext cx="234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CL" sz="2400" b="1" dirty="0"/>
              <a:t>Cueca</a:t>
            </a:r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ADB00155-DADF-43BD-B343-D17C51D5B432}"/>
              </a:ext>
            </a:extLst>
          </p:cNvPr>
          <p:cNvSpPr txBox="1"/>
          <p:nvPr/>
        </p:nvSpPr>
        <p:spPr>
          <a:xfrm>
            <a:off x="2346958" y="3304351"/>
            <a:ext cx="218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CL" sz="2400" b="1" dirty="0"/>
              <a:t>Empanadas </a:t>
            </a:r>
            <a:endParaRPr lang="es-ES" sz="24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D3D9A84A-D911-4EBF-8131-D66B5E487DDB}"/>
              </a:ext>
            </a:extLst>
          </p:cNvPr>
          <p:cNvSpPr txBox="1"/>
          <p:nvPr/>
        </p:nvSpPr>
        <p:spPr>
          <a:xfrm>
            <a:off x="6851567" y="1972199"/>
            <a:ext cx="23486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CL" sz="2200" b="1" dirty="0"/>
              <a:t>Volantines </a:t>
            </a:r>
            <a:endParaRPr lang="es-ES" sz="2200" dirty="0"/>
          </a:p>
        </p:txBody>
      </p:sp>
      <p:pic>
        <p:nvPicPr>
          <p:cNvPr id="16" name="Picture 6" descr="Signo de Interrogación Animado (con imágenes) | Preguntas al azar ...">
            <a:extLst>
              <a:ext uri="{FF2B5EF4-FFF2-40B4-BE49-F238E27FC236}">
                <a16:creationId xmlns:a16="http://schemas.microsoft.com/office/drawing/2014/main" xmlns="" id="{AE41BA62-BBA0-4DB2-B07B-4A369B7ADA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91" y="-65026"/>
            <a:ext cx="1217835" cy="148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28A8B7C-FA98-447A-B358-90E2A93596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5" y="1448086"/>
            <a:ext cx="2266397" cy="226639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00D103C1-338E-40EE-ABF1-2C7524DB9F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28" y="1848694"/>
            <a:ext cx="2101988" cy="1401326"/>
          </a:xfrm>
          <a:prstGeom prst="rect">
            <a:avLst/>
          </a:prstGeom>
        </p:spPr>
      </p:pic>
      <p:pic>
        <p:nvPicPr>
          <p:cNvPr id="20" name="Imagen 19" descr="Imagen que contiene papalote, colorido, exterior, vuelo&#10;&#10;Descripción generada automáticamente">
            <a:extLst>
              <a:ext uri="{FF2B5EF4-FFF2-40B4-BE49-F238E27FC236}">
                <a16:creationId xmlns:a16="http://schemas.microsoft.com/office/drawing/2014/main" xmlns="" id="{A31F9EDF-DF84-4587-8048-BB8B1B44A2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605" y="2518340"/>
            <a:ext cx="2119269" cy="1423158"/>
          </a:xfrm>
          <a:prstGeom prst="rect">
            <a:avLst/>
          </a:prstGeom>
        </p:spPr>
      </p:pic>
      <p:pic>
        <p:nvPicPr>
          <p:cNvPr id="22" name="Imagen 21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20798037-FFDA-4F28-89F1-CCDD993604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16" y="1075501"/>
            <a:ext cx="20574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88990" y="-132599"/>
            <a:ext cx="3373415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000" b="1" dirty="0">
                <a:latin typeface="Britannic Bold" panose="020B0903060703020204" pitchFamily="34" charset="0"/>
              </a:rPr>
              <a:t>Motivación</a:t>
            </a:r>
            <a:r>
              <a:rPr lang="en-US" sz="47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3" name="Imagen 12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7607415F-1407-4286-B14A-595C028A0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388" y="211094"/>
            <a:ext cx="1742162" cy="1742162"/>
          </a:xfrm>
          <a:prstGeom prst="rect">
            <a:avLst/>
          </a:prstGeom>
        </p:spPr>
      </p:pic>
      <p:pic>
        <p:nvPicPr>
          <p:cNvPr id="9" name="Imagen 8" descr="Una caricatura de una persona&#10;&#10;Descripción generada automáticamente">
            <a:extLst>
              <a:ext uri="{FF2B5EF4-FFF2-40B4-BE49-F238E27FC236}">
                <a16:creationId xmlns:a16="http://schemas.microsoft.com/office/drawing/2014/main" xmlns="" id="{E3772FA9-E403-43B4-8E88-D85CF9BC5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8" y="2255001"/>
            <a:ext cx="3113771" cy="241775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2562" y="4848051"/>
            <a:ext cx="1777449" cy="153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DC034BB4-8B50-4484-85C4-0CE4699284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642643" y="0"/>
            <a:ext cx="0" cy="6858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 descr="Imagen que contiene reloj, dibujo, cocina&#10;&#10;Descripción generada automáticamente">
            <a:extLst>
              <a:ext uri="{FF2B5EF4-FFF2-40B4-BE49-F238E27FC236}">
                <a16:creationId xmlns:a16="http://schemas.microsoft.com/office/drawing/2014/main" xmlns="" id="{5CD4A014-3F88-4164-AC72-708B75F79C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544" y="2504285"/>
            <a:ext cx="1729743" cy="1617907"/>
          </a:xfrm>
          <a:prstGeom prst="rect">
            <a:avLst/>
          </a:prstGeom>
        </p:spPr>
      </p:pic>
      <p:cxnSp>
        <p:nvCxnSpPr>
          <p:cNvPr id="36" name="Straight Connector 19">
            <a:extLst>
              <a:ext uri="{FF2B5EF4-FFF2-40B4-BE49-F238E27FC236}">
                <a16:creationId xmlns:a16="http://schemas.microsoft.com/office/drawing/2014/main" xmlns="" id="{81B200F7-B57A-4824-BB91-B6624450A5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572000" y="2228770"/>
            <a:ext cx="4572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FA92245C-961F-47D5-9691-272D28692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02562" y="4581803"/>
            <a:ext cx="4541438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727B676B-3D60-4188-9AA9-EE05FD5A725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00" y="116632"/>
            <a:ext cx="2215418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Imagen que contiene persona, exterior, pasto, sostener&#10;&#10;Descripción generada automáticamente">
            <a:extLst>
              <a:ext uri="{FF2B5EF4-FFF2-40B4-BE49-F238E27FC236}">
                <a16:creationId xmlns:a16="http://schemas.microsoft.com/office/drawing/2014/main" xmlns="" id="{87CBDFB0-86AF-4564-B870-1D543EFDC4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468" y="353412"/>
            <a:ext cx="2346862" cy="14575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F3FCFAC-0289-410D-A988-80B83207CE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661" y="4715808"/>
            <a:ext cx="2466975" cy="1847850"/>
          </a:xfrm>
          <a:prstGeom prst="rect">
            <a:avLst/>
          </a:prstGeom>
        </p:spPr>
      </p:pic>
      <p:pic>
        <p:nvPicPr>
          <p:cNvPr id="10" name="Imagen 9" descr="Imagen que contiene pasto, exterior, niño, pequeño&#10;&#10;Descripción generada automáticamente">
            <a:extLst>
              <a:ext uri="{FF2B5EF4-FFF2-40B4-BE49-F238E27FC236}">
                <a16:creationId xmlns:a16="http://schemas.microsoft.com/office/drawing/2014/main" xmlns="" id="{32532360-DF22-4C88-A51D-1E2B7FC8B3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168" y="2541801"/>
            <a:ext cx="2694239" cy="180927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3BC88AAD-ED6C-4BE0-B428-2A06F6B0F1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13" y="4767880"/>
            <a:ext cx="3113763" cy="174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03" r="-5" b="3808"/>
          <a:stretch/>
        </p:blipFill>
        <p:spPr bwMode="auto">
          <a:xfrm>
            <a:off x="2907" y="5109862"/>
            <a:ext cx="1851373" cy="148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00588253-B025-4948-B4FB-E65D07A7CEBF}"/>
              </a:ext>
            </a:extLst>
          </p:cNvPr>
          <p:cNvSpPr txBox="1"/>
          <p:nvPr/>
        </p:nvSpPr>
        <p:spPr>
          <a:xfrm>
            <a:off x="5716780" y="1395090"/>
            <a:ext cx="3175698" cy="3945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b="1" dirty="0"/>
          </a:p>
        </p:txBody>
      </p:sp>
      <p:pic>
        <p:nvPicPr>
          <p:cNvPr id="36" name="Imagen 35" descr="muy bien">
            <a:extLst>
              <a:ext uri="{FF2B5EF4-FFF2-40B4-BE49-F238E27FC236}">
                <a16:creationId xmlns:a16="http://schemas.microsoft.com/office/drawing/2014/main" xmlns="" id="{3302986E-C08E-4874-800A-485440CB1CF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678" y="5142698"/>
            <a:ext cx="1851374" cy="1337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Imagen que contiene interior, cuarto, tabla, vivo&#10;&#10;Descripción generada automáticamente">
            <a:extLst>
              <a:ext uri="{FF2B5EF4-FFF2-40B4-BE49-F238E27FC236}">
                <a16:creationId xmlns:a16="http://schemas.microsoft.com/office/drawing/2014/main" xmlns="" id="{A035BCF1-2E6A-4A90-9884-B2A5364EAF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28" y="1042845"/>
            <a:ext cx="3273473" cy="183314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4027A91B-8501-4E03-A9BF-46B79C4B4A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949" y="956731"/>
            <a:ext cx="2755336" cy="2063842"/>
          </a:xfrm>
          <a:prstGeom prst="rect">
            <a:avLst/>
          </a:prstGeom>
        </p:spPr>
      </p:pic>
      <p:pic>
        <p:nvPicPr>
          <p:cNvPr id="16" name="Imagen 15" descr="Imagen que contiene interior, pequeño, tabla, diferente&#10;&#10;Descripción generada automáticamente">
            <a:extLst>
              <a:ext uri="{FF2B5EF4-FFF2-40B4-BE49-F238E27FC236}">
                <a16:creationId xmlns:a16="http://schemas.microsoft.com/office/drawing/2014/main" xmlns="" id="{85DB5CE5-A982-4C62-8771-1A75C3CAC9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41" y="3121064"/>
            <a:ext cx="3214245" cy="1799977"/>
          </a:xfrm>
          <a:prstGeom prst="rect">
            <a:avLst/>
          </a:prstGeom>
        </p:spPr>
      </p:pic>
      <p:sp>
        <p:nvSpPr>
          <p:cNvPr id="19" name="Título 18">
            <a:extLst>
              <a:ext uri="{FF2B5EF4-FFF2-40B4-BE49-F238E27FC236}">
                <a16:creationId xmlns:a16="http://schemas.microsoft.com/office/drawing/2014/main" xmlns="" id="{F5B3A390-FE8E-45BD-AB4A-3492390241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54632"/>
            <a:ext cx="8229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Britannic Bold" panose="020B0903060703020204" pitchFamily="34" charset="0"/>
              </a:rPr>
              <a:t>Materiales</a:t>
            </a:r>
            <a:r>
              <a:rPr lang="en-US" sz="2800" b="1" dirty="0">
                <a:solidFill>
                  <a:schemeClr val="bg1"/>
                </a:solidFill>
                <a:latin typeface="Britannic Bold" panose="020B0903060703020204" pitchFamily="34" charset="0"/>
              </a:rPr>
              <a:t> </a:t>
            </a:r>
            <a:r>
              <a:rPr lang="en-US" b="1" dirty="0">
                <a:latin typeface="Britannic Bold" panose="020B0903060703020204" pitchFamily="34" charset="0"/>
              </a:rPr>
              <a:t> </a:t>
            </a:r>
            <a:endParaRPr lang="es-ES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D48ECB6A-0372-4B14-A584-2B15444A51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950" y="3197476"/>
            <a:ext cx="2755336" cy="275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EE14969-9D20-4DE8-A88F-1D2B4F62453E}"/>
              </a:ext>
            </a:extLst>
          </p:cNvPr>
          <p:cNvSpPr txBox="1"/>
          <p:nvPr/>
        </p:nvSpPr>
        <p:spPr>
          <a:xfrm>
            <a:off x="251520" y="907251"/>
            <a:ext cx="4904724" cy="5064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sz="1800" dirty="0">
                <a:effectLst/>
                <a:latin typeface="Rockwell Nova" panose="020B0604020202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1.Vamos a comenzar, dejando los </a:t>
            </a:r>
            <a:r>
              <a:rPr lang="es-ES_tradnl" dirty="0">
                <a:latin typeface="Rockwell Nova" panose="020B0604020202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s-ES_tradnl" dirty="0" smtClean="0">
                <a:latin typeface="Rockwell Nova" panose="020B0604020202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arros </a:t>
            </a:r>
            <a:r>
              <a:rPr lang="es-ES_tradnl" dirty="0">
                <a:latin typeface="Rockwell Nova" panose="020B0604020202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en el </a:t>
            </a:r>
            <a:r>
              <a:rPr lang="es-ES_tradnl" dirty="0" smtClean="0">
                <a:latin typeface="Rockwell Nova" panose="020B0604020202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suelo </a:t>
            </a:r>
            <a:r>
              <a:rPr lang="es-ES_tradnl" dirty="0">
                <a:latin typeface="Rockwell Nova" panose="020B0604020202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formando una </a:t>
            </a:r>
            <a:r>
              <a:rPr lang="es-ES_tradnl" dirty="0" smtClean="0">
                <a:latin typeface="Rockwell Nova" panose="020B0604020202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torre </a:t>
            </a:r>
            <a:r>
              <a:rPr lang="es-ES_tradnl" sz="1800" dirty="0">
                <a:effectLst/>
                <a:latin typeface="Rockwell Nova" panose="020B0604020202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.Vamos a alejarnos </a:t>
            </a:r>
            <a:r>
              <a:rPr lang="es-ES_tradnl" sz="1800" dirty="0" smtClean="0">
                <a:effectLst/>
                <a:latin typeface="Rockwell Nova" panose="020B0604020202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s-ES_tradnl" sz="1800" dirty="0">
                <a:effectLst/>
                <a:latin typeface="Rockwell Nova" panose="020B0604020202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pasos </a:t>
            </a:r>
            <a:r>
              <a:rPr lang="es-ES_tradnl" sz="1800" dirty="0" smtClean="0">
                <a:effectLst/>
                <a:latin typeface="Rockwell Nova" panose="020B0604020202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ES_tradnl" sz="1800" dirty="0">
                <a:effectLst/>
                <a:latin typeface="Rockwell Nova" panose="020B0604020202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con la ayuda de las pelotas de </a:t>
            </a:r>
            <a:r>
              <a:rPr lang="es-ES_tradnl" sz="1800" dirty="0" smtClean="0">
                <a:effectLst/>
                <a:latin typeface="Rockwell Nova" panose="020B0604020202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calcetines, </a:t>
            </a:r>
            <a:r>
              <a:rPr lang="es-ES_tradnl" sz="1800" dirty="0">
                <a:effectLst/>
                <a:latin typeface="Rockwell Nova" panose="020B0604020202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intentaremos Botar los Tarros.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ES" sz="1800" dirty="0">
              <a:effectLst/>
              <a:latin typeface="Rockwell Nova" panose="020B0604020202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dirty="0">
                <a:latin typeface="Rockwell Nova" panose="020B0604020202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Con Ayuda de las </a:t>
            </a:r>
            <a:r>
              <a:rPr lang="es-ES_tradnl" dirty="0" smtClean="0">
                <a:latin typeface="Rockwell Nova" panose="020B0604020202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pelotas </a:t>
            </a:r>
            <a:r>
              <a:rPr lang="es-ES_tradnl" dirty="0">
                <a:latin typeface="Rockwell Nova" panose="020B0604020202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ES_tradnl" dirty="0" smtClean="0">
                <a:latin typeface="Rockwell Nova" panose="020B0604020202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calcetines </a:t>
            </a:r>
            <a:r>
              <a:rPr lang="es-ES_tradnl" dirty="0">
                <a:latin typeface="Rockwell Nova" panose="020B0604020202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s-ES_tradnl" dirty="0" smtClean="0">
                <a:latin typeface="Rockwell Nova" panose="020B0604020202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amos </a:t>
            </a:r>
            <a:r>
              <a:rPr lang="es-ES_tradnl" dirty="0">
                <a:latin typeface="Rockwell Nova" panose="020B0604020202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jugar a las “Bolitas” . Con una pelota </a:t>
            </a:r>
            <a:r>
              <a:rPr lang="es-ES_tradnl" dirty="0" smtClean="0">
                <a:latin typeface="Rockwell Nova" panose="020B0604020202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tratarás </a:t>
            </a:r>
            <a:r>
              <a:rPr lang="es-ES_tradnl" dirty="0">
                <a:latin typeface="Rockwell Nova" panose="020B0604020202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golpear las otras para ganarlas. Solo </a:t>
            </a:r>
            <a:r>
              <a:rPr lang="es-ES_tradnl" dirty="0" smtClean="0">
                <a:latin typeface="Rockwell Nova" panose="020B0604020202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puedes </a:t>
            </a:r>
            <a:r>
              <a:rPr lang="es-ES_tradnl" dirty="0">
                <a:latin typeface="Rockwell Nova" panose="020B0604020202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s-ES_tradnl" dirty="0" smtClean="0">
                <a:latin typeface="Rockwell Nova" panose="020B0604020202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omar </a:t>
            </a:r>
            <a:r>
              <a:rPr lang="es-ES_tradnl" dirty="0">
                <a:latin typeface="Rockwell Nova" panose="020B0604020202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 </a:t>
            </a:r>
            <a:r>
              <a:rPr lang="es-ES_tradnl" dirty="0" smtClean="0">
                <a:latin typeface="Rockwell Nova" panose="020B0604020202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pelotas </a:t>
            </a:r>
            <a:r>
              <a:rPr lang="es-ES_tradnl" dirty="0">
                <a:latin typeface="Rockwell Nova" panose="020B0604020202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</a:t>
            </a:r>
            <a:r>
              <a:rPr lang="es-ES_tradnl" dirty="0" smtClean="0">
                <a:latin typeface="Rockwell Nova" panose="020B0604020202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golpeaste. </a:t>
            </a:r>
            <a:endParaRPr lang="es-ES_tradnl" dirty="0">
              <a:latin typeface="Rockwell Nova" panose="020B0604020202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ES" sz="1800" dirty="0">
              <a:effectLst/>
              <a:latin typeface="Rockwell Nova" panose="020B0604020202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sz="1800" dirty="0">
                <a:effectLst/>
                <a:latin typeface="Rockwell Nova" panose="020B0604020202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3.Para </a:t>
            </a:r>
            <a:r>
              <a:rPr lang="es-ES_tradnl" sz="1800" dirty="0" smtClean="0">
                <a:effectLst/>
                <a:latin typeface="Rockwell Nova" panose="020B0604020202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finalizar </a:t>
            </a:r>
            <a:r>
              <a:rPr lang="es-ES_tradnl" sz="1800" dirty="0">
                <a:effectLst/>
                <a:latin typeface="Rockwell Nova" panose="020B0604020202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vamos a marcar en el piso una línea </a:t>
            </a:r>
            <a:r>
              <a:rPr lang="es-ES_tradnl" sz="1800" dirty="0" smtClean="0">
                <a:effectLst/>
                <a:latin typeface="Rockwell Nova" panose="020B0604020202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800" dirty="0">
                <a:effectLst/>
                <a:latin typeface="Rockwell Nova" panose="020B0604020202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y nos alejamos 5 pasos. Luego vamos a lanzar las pelotas una a una, llegando lo mas cerca de la línea.  </a:t>
            </a:r>
            <a:endParaRPr lang="es-ES" sz="1800" dirty="0">
              <a:effectLst/>
              <a:latin typeface="Rockwell Nova" panose="020B0604020202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F403C6E-97A8-4A5B-84E5-B91F16B4E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271" y="764704"/>
            <a:ext cx="2740078" cy="1738199"/>
          </a:xfrm>
          <a:prstGeom prst="rect">
            <a:avLst/>
          </a:prstGeom>
        </p:spPr>
      </p:pic>
      <p:sp>
        <p:nvSpPr>
          <p:cNvPr id="12" name="2 Título">
            <a:extLst>
              <a:ext uri="{FF2B5EF4-FFF2-40B4-BE49-F238E27FC236}">
                <a16:creationId xmlns:a16="http://schemas.microsoft.com/office/drawing/2014/main" xmlns="" id="{171EF648-7D4B-415D-86BD-FA6864112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8" cy="36004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latin typeface="Britannic Bold" panose="020B0903060703020204" pitchFamily="34" charset="0"/>
                <a:ea typeface="+mn-ea"/>
                <a:cs typeface="+mn-cs"/>
              </a:rPr>
              <a:t>Desarrollo de la clase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41AF1F78-C689-4DF4-B9BD-A958EDCE4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271" y="4737170"/>
            <a:ext cx="2740078" cy="182339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AB6D0816-8A3C-4777-B1D9-FD7BBFD3ED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716" y="2726323"/>
            <a:ext cx="28098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43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762532" y="272063"/>
            <a:ext cx="4176464" cy="10101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/>
              <a:t>TICKET DE SALIDA</a:t>
            </a:r>
          </a:p>
          <a:p>
            <a:pPr algn="ctr"/>
            <a:r>
              <a:rPr lang="es-CL" sz="1600" b="1" dirty="0" smtClean="0"/>
              <a:t>TALLER </a:t>
            </a:r>
            <a:r>
              <a:rPr lang="es-CL" sz="1600" b="1" dirty="0"/>
              <a:t>DE PSICOMOTRICIDAD </a:t>
            </a:r>
          </a:p>
          <a:p>
            <a:pPr algn="ctr"/>
            <a:r>
              <a:rPr lang="es-CL" sz="1600" b="1" dirty="0"/>
              <a:t>SEMANA </a:t>
            </a:r>
            <a:r>
              <a:rPr lang="es-CL" sz="1600" b="1" dirty="0" smtClean="0"/>
              <a:t>23</a:t>
            </a:r>
            <a:endParaRPr lang="es-CL" sz="16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3" y="1530444"/>
            <a:ext cx="6456915" cy="7598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dirty="0"/>
              <a:t>Nombre del Alumno :________________________________</a:t>
            </a:r>
          </a:p>
          <a:p>
            <a:pPr algn="just"/>
            <a:r>
              <a:rPr lang="es-CL" dirty="0"/>
              <a:t>Curso :____________</a:t>
            </a:r>
          </a:p>
          <a:p>
            <a:pPr algn="just"/>
            <a:r>
              <a:rPr lang="es-CL" dirty="0"/>
              <a:t>Fecha: 01-09-2020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31978" y="2942891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1.¿ Con </a:t>
            </a:r>
            <a:r>
              <a:rPr lang="es-ES_tradnl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qué </a:t>
            </a:r>
            <a:r>
              <a:rPr lang="es-ES_trad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mano tienes mejor control para lanzar la pelota ? </a:t>
            </a:r>
            <a:r>
              <a:rPr lang="es-ES_trad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Comenta.</a:t>
            </a:r>
            <a:endParaRPr lang="es-ES_trad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¿Qué necesitas para hacer un buen lanzamiento ? Explica .</a:t>
            </a:r>
          </a:p>
          <a:p>
            <a:pPr algn="just"/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¿Cuál de los </a:t>
            </a:r>
            <a:r>
              <a:rPr lang="es-ES_tradnl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juegos </a:t>
            </a:r>
            <a:r>
              <a:rPr lang="es-ES_trad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</a:t>
            </a:r>
            <a:r>
              <a:rPr lang="es-ES_tradnl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hiciste </a:t>
            </a:r>
            <a:r>
              <a:rPr lang="es-ES_trad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 </a:t>
            </a:r>
            <a:r>
              <a:rPr lang="es-ES_tradnl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gustó </a:t>
            </a:r>
            <a:r>
              <a:rPr lang="es-ES_trad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 ? Por </a:t>
            </a:r>
            <a:r>
              <a:rPr lang="es-ES_tradnl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qué </a:t>
            </a:r>
            <a:r>
              <a:rPr lang="es-ES_trad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dirty="0"/>
              <a:t> 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4572000" y="5231238"/>
            <a:ext cx="4572000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  <a:p>
            <a:pPr algn="ctr"/>
            <a:r>
              <a:rPr lang="es-CL" dirty="0"/>
              <a:t>Enviar fotografía de este ticket salida al</a:t>
            </a:r>
          </a:p>
          <a:p>
            <a:pPr algn="ctr"/>
            <a:r>
              <a:rPr lang="es-CL" dirty="0"/>
              <a:t>Correo: </a:t>
            </a:r>
            <a:r>
              <a:rPr lang="es-CL" dirty="0">
                <a:hlinkClick r:id="rId2"/>
              </a:rPr>
              <a:t>juan.medina@colegio-jeanpiaget.cl</a:t>
            </a:r>
            <a:endParaRPr lang="es-CL" dirty="0"/>
          </a:p>
          <a:p>
            <a:pPr algn="ctr"/>
            <a:r>
              <a:rPr lang="es-CL" dirty="0"/>
              <a:t> o vía WhatsApp al Numero </a:t>
            </a:r>
            <a:r>
              <a:rPr lang="es-CL" b="1" i="1" dirty="0"/>
              <a:t>+56962285806 </a:t>
            </a:r>
            <a:r>
              <a:rPr lang="es-CL" dirty="0"/>
              <a:t>(Indicando </a:t>
            </a:r>
            <a:r>
              <a:rPr lang="es-CL" dirty="0" smtClean="0"/>
              <a:t>nombre </a:t>
            </a:r>
            <a:r>
              <a:rPr lang="es-CL" dirty="0"/>
              <a:t>del </a:t>
            </a:r>
            <a:r>
              <a:rPr lang="es-CL" dirty="0" smtClean="0"/>
              <a:t>alumno </a:t>
            </a:r>
            <a:r>
              <a:rPr lang="es-CL" dirty="0"/>
              <a:t>, </a:t>
            </a:r>
            <a:r>
              <a:rPr lang="es-CL" dirty="0" smtClean="0"/>
              <a:t>curso </a:t>
            </a:r>
            <a:r>
              <a:rPr lang="es-CL" dirty="0"/>
              <a:t>al que pertenece y </a:t>
            </a:r>
            <a:r>
              <a:rPr lang="es-CL" dirty="0" smtClean="0"/>
              <a:t>semana </a:t>
            </a:r>
            <a:r>
              <a:rPr lang="es-CL" dirty="0"/>
              <a:t>t</a:t>
            </a:r>
            <a:r>
              <a:rPr lang="es-CL" dirty="0" smtClean="0"/>
              <a:t>rabajada</a:t>
            </a:r>
            <a:r>
              <a:rPr lang="es-CL" dirty="0"/>
              <a:t>).</a:t>
            </a:r>
            <a:endParaRPr lang="es-ES" dirty="0"/>
          </a:p>
          <a:p>
            <a:pPr algn="ctr"/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64326" y="215141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Atención</a:t>
            </a:r>
          </a:p>
        </p:txBody>
      </p:sp>
      <p:pic>
        <p:nvPicPr>
          <p:cNvPr id="8" name="Picture 8" descr="Film Camera Sticker by Martina Martian for iOS &amp; Android | GIPHY">
            <a:extLst>
              <a:ext uri="{FF2B5EF4-FFF2-40B4-BE49-F238E27FC236}">
                <a16:creationId xmlns:a16="http://schemas.microsoft.com/office/drawing/2014/main" xmlns="" id="{0EEC77A5-8463-45CB-8693-0B5A9C53B4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755" y="4581128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igno de Interrogación Animado (con imágenes) | Preguntas al azar ...">
            <a:extLst>
              <a:ext uri="{FF2B5EF4-FFF2-40B4-BE49-F238E27FC236}">
                <a16:creationId xmlns:a16="http://schemas.microsoft.com/office/drawing/2014/main" xmlns="" id="{5AC7A21E-D53F-4410-80D0-F8839EE72F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611" y="1752406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 descr="quedate en casa">
            <a:extLst>
              <a:ext uri="{FF2B5EF4-FFF2-40B4-BE49-F238E27FC236}">
                <a16:creationId xmlns:a16="http://schemas.microsoft.com/office/drawing/2014/main" xmlns="" id="{FDBB291E-E51C-4345-97C6-1A3A46E8993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153" y="4941168"/>
            <a:ext cx="1793589" cy="16447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356</Words>
  <Application>Microsoft Office PowerPoint</Application>
  <PresentationFormat>Presentación en pantalla (4:3)</PresentationFormat>
  <Paragraphs>64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1" baseType="lpstr">
      <vt:lpstr>Tema de Office</vt:lpstr>
      <vt:lpstr>1_Tema de Office</vt:lpstr>
      <vt:lpstr>Taller de Educación Física  Psicomotricidad  Profesor Juan Medina  SEMANA N°23 FECHA :01 de Septiembre  2020</vt:lpstr>
      <vt:lpstr>Presentación de PowerPoint</vt:lpstr>
      <vt:lpstr>Normas  para nuestras Clases Virtuales </vt:lpstr>
      <vt:lpstr>Importante:</vt:lpstr>
      <vt:lpstr> Activación Conocimientos Previos</vt:lpstr>
      <vt:lpstr>Motivación </vt:lpstr>
      <vt:lpstr>Materiales  </vt:lpstr>
      <vt:lpstr>Desarrollo de la clase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Educación Física  Psicomotricidad  Profesor Juan Medina  SEMANA N°20 FECHA : 10 al 14 Agosto 2020</dc:title>
  <dc:creator>juan francisco javier medina allendes</dc:creator>
  <cp:lastModifiedBy>Colegio Jean Piaget</cp:lastModifiedBy>
  <cp:revision>43</cp:revision>
  <dcterms:created xsi:type="dcterms:W3CDTF">2020-08-10T09:48:21Z</dcterms:created>
  <dcterms:modified xsi:type="dcterms:W3CDTF">2020-08-27T04:03:13Z</dcterms:modified>
</cp:coreProperties>
</file>