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61" r:id="rId3"/>
    <p:sldId id="258" r:id="rId4"/>
    <p:sldId id="259" r:id="rId5"/>
    <p:sldId id="260" r:id="rId6"/>
    <p:sldId id="263" r:id="rId7"/>
    <p:sldId id="264" r:id="rId8"/>
    <p:sldId id="273" r:id="rId9"/>
    <p:sldId id="281" r:id="rId10"/>
    <p:sldId id="282" r:id="rId11"/>
    <p:sldId id="283" r:id="rId12"/>
    <p:sldId id="287" r:id="rId13"/>
    <p:sldId id="286" r:id="rId14"/>
    <p:sldId id="289" r:id="rId15"/>
    <p:sldId id="278" r:id="rId16"/>
    <p:sldId id="272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81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76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72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13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1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9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65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7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824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5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7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88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gif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emf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hyperlink" Target="mailto:pia.caceres@colegio-jeanpiaget.c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8.wdp"/><Relationship Id="rId7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8.png"/><Relationship Id="rId5" Type="http://schemas.microsoft.com/office/2007/relationships/hdphoto" Target="../media/hdphoto1.wdp"/><Relationship Id="rId10" Type="http://schemas.microsoft.com/office/2007/relationships/hdphoto" Target="../media/hdphoto5.wdp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20.png"/><Relationship Id="rId7" Type="http://schemas.openxmlformats.org/officeDocument/2006/relationships/image" Target="../media/image23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1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35776" y="1551552"/>
            <a:ext cx="9144000" cy="3073865"/>
          </a:xfrm>
        </p:spPr>
        <p:txBody>
          <a:bodyPr>
            <a:normAutofit fontScale="90000"/>
          </a:bodyPr>
          <a:lstStyle/>
          <a:p>
            <a:r>
              <a:rPr lang="es-CL" sz="5300" dirty="0" smtClean="0">
                <a:latin typeface="Comic Sans MS" panose="030F0702030302020204" pitchFamily="66" charset="0"/>
              </a:rPr>
              <a:t>PRE-KINDER </a:t>
            </a:r>
            <a:br>
              <a:rPr lang="es-CL" sz="5300" dirty="0" smtClean="0">
                <a:latin typeface="Comic Sans MS" panose="030F0702030302020204" pitchFamily="66" charset="0"/>
              </a:rPr>
            </a:br>
            <a:r>
              <a:rPr lang="es-CL" sz="5300" dirty="0" smtClean="0">
                <a:latin typeface="Comic Sans MS" panose="030F0702030302020204" pitchFamily="66" charset="0"/>
              </a:rPr>
              <a:t> ONLINE CLASS</a:t>
            </a:r>
            <a:r>
              <a:rPr lang="es-CL" sz="5300" dirty="0">
                <a:latin typeface="Comic Sans MS" panose="030F0702030302020204" pitchFamily="66" charset="0"/>
              </a:rPr>
              <a:t/>
            </a:r>
            <a:br>
              <a:rPr lang="es-CL" sz="5300" dirty="0">
                <a:latin typeface="Comic Sans MS" panose="030F0702030302020204" pitchFamily="66" charset="0"/>
              </a:rPr>
            </a:br>
            <a:r>
              <a:rPr lang="es-CL" sz="5300" dirty="0" smtClean="0">
                <a:latin typeface="Comic Sans MS" panose="030F0702030302020204" pitchFamily="66" charset="0"/>
              </a:rPr>
              <a:t>WEEK N°24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sz="5300" dirty="0" smtClean="0">
                <a:latin typeface="Comic Sans MS" panose="030F0702030302020204" pitchFamily="66" charset="0"/>
              </a:rPr>
              <a:t>DATE: </a:t>
            </a:r>
            <a:r>
              <a:rPr lang="es-CL" sz="5300" dirty="0" err="1" smtClean="0">
                <a:latin typeface="Comic Sans MS" panose="030F0702030302020204" pitchFamily="66" charset="0"/>
              </a:rPr>
              <a:t>September</a:t>
            </a:r>
            <a:r>
              <a:rPr lang="es-CL" sz="5300" dirty="0" smtClean="0">
                <a:latin typeface="Comic Sans MS" panose="030F0702030302020204" pitchFamily="66" charset="0"/>
              </a:rPr>
              <a:t> 07 </a:t>
            </a:r>
            <a:r>
              <a:rPr lang="es-CL" sz="5300" dirty="0" err="1" smtClean="0">
                <a:latin typeface="Comic Sans MS" panose="030F0702030302020204" pitchFamily="66" charset="0"/>
              </a:rPr>
              <a:t>th</a:t>
            </a:r>
            <a:r>
              <a:rPr lang="es-CL" sz="5300" dirty="0" smtClean="0">
                <a:latin typeface="Comic Sans MS" panose="030F0702030302020204" pitchFamily="66" charset="0"/>
              </a:rPr>
              <a:t>, 2020</a:t>
            </a:r>
            <a:endParaRPr lang="es-MX" sz="5300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</a:t>
            </a: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85" y="426288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anose="030F0702030302020204" pitchFamily="66" charset="0"/>
              </a:rPr>
              <a:t>Miss Pía Cáceres G.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Marcador de contenido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234290">
            <a:off x="789575" y="4668954"/>
            <a:ext cx="1583675" cy="1755505"/>
          </a:xfrm>
          <a:prstGeom prst="rect">
            <a:avLst/>
          </a:prstGeom>
        </p:spPr>
      </p:pic>
      <p:pic>
        <p:nvPicPr>
          <p:cNvPr id="1028" name="Picture 4" descr="Chile flag drawing | Chile flag drawing — Stock Photo © marinini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96" b="89974" l="9961" r="100000">
                        <a14:foregroundMark x1="67188" y1="37891" x2="67188" y2="37891"/>
                        <a14:foregroundMark x1="53906" y1="45182" x2="53906" y2="45182"/>
                        <a14:foregroundMark x1="79590" y1="42057" x2="79590" y2="42057"/>
                        <a14:foregroundMark x1="85059" y1="27474" x2="85059" y2="27474"/>
                        <a14:foregroundMark x1="77344" y1="31641" x2="77344" y2="31641"/>
                        <a14:foregroundMark x1="84277" y1="44141" x2="84277" y2="44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647" y="4427167"/>
            <a:ext cx="1963859" cy="147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54630" y1="34074" x2="54630" y2="34074"/>
                        <a14:foregroundMark x1="54167" y1="44722" x2="54167" y2="44722"/>
                        <a14:foregroundMark x1="58704" y1="34074" x2="58704" y2="34074"/>
                        <a14:foregroundMark x1="50648" y1="35556" x2="50648" y2="35556"/>
                        <a14:foregroundMark x1="50093" y1="31574" x2="50093" y2="31574"/>
                        <a14:foregroundMark x1="54630" y1="31019" x2="54630" y2="31019"/>
                        <a14:foregroundMark x1="57685" y1="31019" x2="57685" y2="31019"/>
                        <a14:foregroundMark x1="61296" y1="31574" x2="61296" y2="31574"/>
                        <a14:foregroundMark x1="60741" y1="37593" x2="60741" y2="37593"/>
                        <a14:foregroundMark x1="51667" y1="39167" x2="51667" y2="39167"/>
                        <a14:foregroundMark x1="55648" y1="38148" x2="55648" y2="381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4748" y="3925607"/>
            <a:ext cx="2755174" cy="275517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89804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286698">
            <a:off x="362257" y="4282826"/>
            <a:ext cx="1956662" cy="129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42189">
            <a:off x="9930104" y="4533277"/>
            <a:ext cx="1852594" cy="232359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3865">
            <a:off x="9651629" y="3726667"/>
            <a:ext cx="2932430" cy="276782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5042" y="4208806"/>
            <a:ext cx="3834716" cy="38347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5588" y="1168598"/>
            <a:ext cx="3185664" cy="2920448"/>
          </a:xfrm>
          <a:prstGeom prst="rect">
            <a:avLst/>
          </a:prstGeom>
        </p:spPr>
      </p:pic>
      <p:pic>
        <p:nvPicPr>
          <p:cNvPr id="2050" name="Picture 2" descr="Measuring High School Sticker by JCPenney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412" y="481549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52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42189">
            <a:off x="9930104" y="4533277"/>
            <a:ext cx="1852594" cy="232359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3865">
            <a:off x="9651629" y="3726667"/>
            <a:ext cx="2932430" cy="276782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5042" y="4208806"/>
            <a:ext cx="3834716" cy="3834716"/>
          </a:xfrm>
          <a:prstGeom prst="rect">
            <a:avLst/>
          </a:prstGeom>
        </p:spPr>
      </p:pic>
      <p:pic>
        <p:nvPicPr>
          <p:cNvPr id="3074" name="Picture 2" descr="From PUA to eternity: marzo 201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27" y="1434345"/>
            <a:ext cx="32004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n en bit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936" y="1434345"/>
            <a:ext cx="3312734" cy="331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15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42189">
            <a:off x="9930104" y="4533277"/>
            <a:ext cx="1852594" cy="232359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3865">
            <a:off x="9651629" y="3726667"/>
            <a:ext cx="2932430" cy="276782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5042" y="4208806"/>
            <a:ext cx="3834716" cy="3834716"/>
          </a:xfrm>
          <a:prstGeom prst="rect">
            <a:avLst/>
          </a:prstGeom>
        </p:spPr>
      </p:pic>
      <p:pic>
        <p:nvPicPr>
          <p:cNvPr id="4098" name="Picture 2" descr="Crayons Pointing GIF - Crayons Pointing Hey - Descubre &amp; Comparte GIF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756" y="1515291"/>
            <a:ext cx="4743450" cy="318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37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Can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bring</a:t>
            </a:r>
            <a:r>
              <a:rPr lang="es-MX" dirty="0" smtClean="0"/>
              <a:t>…… ?</a:t>
            </a:r>
            <a:endParaRPr lang="es-MX" dirty="0"/>
          </a:p>
        </p:txBody>
      </p:sp>
      <p:pic>
        <p:nvPicPr>
          <p:cNvPr id="2" name="Marcador de contenido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979" y="2437764"/>
            <a:ext cx="4340728" cy="3542083"/>
          </a:xfrm>
          <a:prstGeom prst="rect">
            <a:avLst/>
          </a:prstGeom>
        </p:spPr>
      </p:pic>
      <p:sp>
        <p:nvSpPr>
          <p:cNvPr id="3" name="Llamada de nube 2"/>
          <p:cNvSpPr/>
          <p:nvPr/>
        </p:nvSpPr>
        <p:spPr>
          <a:xfrm>
            <a:off x="3542211" y="1141011"/>
            <a:ext cx="5107578" cy="2593505"/>
          </a:xfrm>
          <a:prstGeom prst="cloudCallout">
            <a:avLst>
              <a:gd name="adj1" fmla="val -65846"/>
              <a:gd name="adj2" fmla="val 4436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EX: YOU HAVE TO BRING A  BOOK </a:t>
            </a:r>
            <a:endParaRPr lang="es-MX" b="1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0677" y="3311777"/>
            <a:ext cx="2901723" cy="3639449"/>
          </a:xfrm>
          <a:prstGeom prst="rect">
            <a:avLst/>
          </a:prstGeom>
        </p:spPr>
      </p:pic>
      <p:sp>
        <p:nvSpPr>
          <p:cNvPr id="5" name="Llamada ovalada 4"/>
          <p:cNvSpPr/>
          <p:nvPr/>
        </p:nvSpPr>
        <p:spPr>
          <a:xfrm>
            <a:off x="6167846" y="3734516"/>
            <a:ext cx="2481943" cy="1973953"/>
          </a:xfrm>
          <a:prstGeom prst="wedgeEllipseCallout">
            <a:avLst>
              <a:gd name="adj1" fmla="val 72324"/>
              <a:gd name="adj2" fmla="val 402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13" b="100000" l="2041" r="100000">
                        <a14:foregroundMark x1="60408" y1="75728" x2="60408" y2="75728"/>
                        <a14:foregroundMark x1="88571" y1="66505" x2="88571" y2="66505"/>
                        <a14:foregroundMark x1="49796" y1="82524" x2="49796" y2="825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1165" y="4178094"/>
            <a:ext cx="1615304" cy="135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3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apecio 9"/>
          <p:cNvSpPr/>
          <p:nvPr/>
        </p:nvSpPr>
        <p:spPr>
          <a:xfrm>
            <a:off x="7134618" y="5055261"/>
            <a:ext cx="2156852" cy="1570304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42189">
            <a:off x="9930104" y="4533277"/>
            <a:ext cx="1852594" cy="232359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3865">
            <a:off x="9651629" y="3726667"/>
            <a:ext cx="2932430" cy="276782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5042" y="4431849"/>
            <a:ext cx="3834716" cy="383471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307758" y="224180"/>
            <a:ext cx="10972800" cy="1143000"/>
          </a:xfrm>
        </p:spPr>
        <p:txBody>
          <a:bodyPr/>
          <a:lstStyle/>
          <a:p>
            <a:r>
              <a:rPr lang="es-MX" dirty="0" smtClean="0"/>
              <a:t>TIME TO PLAY </a:t>
            </a:r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609600" y="846138"/>
            <a:ext cx="28607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INSTRUCCIONES:</a:t>
            </a:r>
          </a:p>
          <a:p>
            <a:endParaRPr lang="es-MX" dirty="0"/>
          </a:p>
          <a:p>
            <a:endParaRPr lang="es-MX" dirty="0" smtClean="0"/>
          </a:p>
          <a:p>
            <a:pPr marL="342900" indent="-342900">
              <a:buAutoNum type="arabicPeriod"/>
            </a:pPr>
            <a:r>
              <a:rPr lang="es-MX" b="1" dirty="0" smtClean="0"/>
              <a:t>GIRA LA RUEDA</a:t>
            </a:r>
          </a:p>
          <a:p>
            <a:pPr marL="342900" indent="-342900">
              <a:buAutoNum type="arabicPeriod"/>
            </a:pPr>
            <a:r>
              <a:rPr lang="es-MX" b="1" dirty="0" smtClean="0"/>
              <a:t>PARA LA RUEDA</a:t>
            </a:r>
          </a:p>
          <a:p>
            <a:pPr marL="342900" indent="-342900">
              <a:buAutoNum type="arabicPeriod"/>
            </a:pPr>
            <a:r>
              <a:rPr lang="es-MX" b="1" dirty="0" smtClean="0"/>
              <a:t>SEGÚN LA IMAGEN QUE APAREZCA MENCIONA EL SCHOOL SUPPLOES EN INGLÉS</a:t>
            </a:r>
            <a:endParaRPr lang="es-MX" b="1" dirty="0"/>
          </a:p>
        </p:txBody>
      </p:sp>
      <p:sp>
        <p:nvSpPr>
          <p:cNvPr id="35" name="Flecha a la derecha con muesca 34"/>
          <p:cNvSpPr/>
          <p:nvPr/>
        </p:nvSpPr>
        <p:spPr>
          <a:xfrm rot="20609061">
            <a:off x="3406718" y="3167848"/>
            <a:ext cx="1838670" cy="1034797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BOTON"/>
          <p:cNvSpPr/>
          <p:nvPr/>
        </p:nvSpPr>
        <p:spPr>
          <a:xfrm>
            <a:off x="469338" y="4639696"/>
            <a:ext cx="1517155" cy="1200717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PARAR </a:t>
            </a:r>
            <a:endParaRPr lang="es-MX" dirty="0"/>
          </a:p>
        </p:txBody>
      </p:sp>
      <p:pic>
        <p:nvPicPr>
          <p:cNvPr id="67" name="Imagen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9983" y="414338"/>
            <a:ext cx="9326126" cy="5160677"/>
          </a:xfrm>
          <a:prstGeom prst="rect">
            <a:avLst/>
          </a:prstGeom>
        </p:spPr>
      </p:pic>
      <p:sp>
        <p:nvSpPr>
          <p:cNvPr id="68" name="Flecha abajo 67"/>
          <p:cNvSpPr/>
          <p:nvPr/>
        </p:nvSpPr>
        <p:spPr>
          <a:xfrm rot="15139764">
            <a:off x="3263170" y="2619363"/>
            <a:ext cx="1921788" cy="21840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881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/>
              <a:t>EXIT TICKET </a:t>
            </a:r>
            <a:r>
              <a:rPr lang="es-CL" sz="7300" dirty="0" smtClean="0"/>
              <a:t>24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949304" y="1792425"/>
            <a:ext cx="8876714" cy="40466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CL" sz="2800" dirty="0" smtClean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es-CL" sz="2800" dirty="0">
              <a:solidFill>
                <a:schemeClr val="tx1"/>
              </a:solidFill>
            </a:endParaRPr>
          </a:p>
          <a:p>
            <a:pPr lvl="0"/>
            <a:r>
              <a:rPr lang="es-CL" sz="2800" dirty="0" smtClean="0">
                <a:solidFill>
                  <a:schemeClr val="tx1"/>
                </a:solidFill>
              </a:rPr>
              <a:t>1- </a:t>
            </a:r>
            <a:r>
              <a:rPr lang="es-CL" sz="2800" dirty="0" err="1" smtClean="0">
                <a:solidFill>
                  <a:schemeClr val="tx1"/>
                </a:solidFill>
              </a:rPr>
              <a:t>What</a:t>
            </a:r>
            <a:r>
              <a:rPr lang="es-CL" sz="2800" dirty="0" smtClean="0">
                <a:solidFill>
                  <a:schemeClr val="tx1"/>
                </a:solidFill>
              </a:rPr>
              <a:t> do </a:t>
            </a:r>
            <a:r>
              <a:rPr lang="es-CL" sz="2800" dirty="0" err="1" smtClean="0">
                <a:solidFill>
                  <a:schemeClr val="tx1"/>
                </a:solidFill>
              </a:rPr>
              <a:t>you</a:t>
            </a:r>
            <a:r>
              <a:rPr lang="es-CL" sz="2800" dirty="0" smtClean="0">
                <a:solidFill>
                  <a:schemeClr val="tx1"/>
                </a:solidFill>
              </a:rPr>
              <a:t> use to color?</a:t>
            </a:r>
          </a:p>
          <a:p>
            <a:pPr lvl="0"/>
            <a:endParaRPr lang="es-CL" sz="2800" dirty="0" smtClean="0">
              <a:solidFill>
                <a:schemeClr val="tx1"/>
              </a:solidFill>
            </a:endParaRPr>
          </a:p>
          <a:p>
            <a:pPr lvl="0"/>
            <a:endParaRPr lang="es-CL" sz="2800" dirty="0">
              <a:solidFill>
                <a:schemeClr val="tx1"/>
              </a:solidFill>
            </a:endParaRPr>
          </a:p>
          <a:p>
            <a:pPr lvl="0"/>
            <a:r>
              <a:rPr lang="es-CL" sz="2800" dirty="0" smtClean="0">
                <a:solidFill>
                  <a:schemeClr val="tx1"/>
                </a:solidFill>
              </a:rPr>
              <a:t>2- </a:t>
            </a:r>
            <a:r>
              <a:rPr lang="es-CL" sz="2800" dirty="0" err="1" smtClean="0">
                <a:solidFill>
                  <a:schemeClr val="tx1"/>
                </a:solidFill>
              </a:rPr>
              <a:t>What</a:t>
            </a:r>
            <a:r>
              <a:rPr lang="es-CL" sz="2800" dirty="0" smtClean="0">
                <a:solidFill>
                  <a:schemeClr val="tx1"/>
                </a:solidFill>
              </a:rPr>
              <a:t> do </a:t>
            </a:r>
            <a:r>
              <a:rPr lang="es-CL" sz="2800" dirty="0" err="1" smtClean="0">
                <a:solidFill>
                  <a:schemeClr val="tx1"/>
                </a:solidFill>
              </a:rPr>
              <a:t>you</a:t>
            </a:r>
            <a:r>
              <a:rPr lang="es-CL" sz="2800" dirty="0" smtClean="0">
                <a:solidFill>
                  <a:schemeClr val="tx1"/>
                </a:solidFill>
              </a:rPr>
              <a:t> use to </a:t>
            </a:r>
            <a:r>
              <a:rPr lang="es-CL" sz="2800" dirty="0" err="1" smtClean="0">
                <a:solidFill>
                  <a:schemeClr val="tx1"/>
                </a:solidFill>
              </a:rPr>
              <a:t>cut</a:t>
            </a:r>
            <a:r>
              <a:rPr lang="es-CL" sz="2800" dirty="0" smtClean="0">
                <a:solidFill>
                  <a:schemeClr val="tx1"/>
                </a:solidFill>
              </a:rPr>
              <a:t>? </a:t>
            </a:r>
          </a:p>
          <a:p>
            <a:pPr lvl="0"/>
            <a:r>
              <a:rPr lang="es-CL" sz="2800" dirty="0" smtClean="0">
                <a:solidFill>
                  <a:schemeClr val="tx1"/>
                </a:solidFill>
              </a:rPr>
              <a:t> </a:t>
            </a:r>
          </a:p>
          <a:p>
            <a:pPr lvl="0"/>
            <a:endParaRPr lang="es-CL" sz="2800" dirty="0">
              <a:solidFill>
                <a:schemeClr val="tx1"/>
              </a:solidFill>
            </a:endParaRPr>
          </a:p>
          <a:p>
            <a:pPr lvl="0"/>
            <a:r>
              <a:rPr lang="es-CL" sz="2800" dirty="0" smtClean="0">
                <a:solidFill>
                  <a:schemeClr val="tx1"/>
                </a:solidFill>
              </a:rPr>
              <a:t>3-  </a:t>
            </a:r>
            <a:r>
              <a:rPr lang="es-CL" sz="2800" dirty="0" err="1" smtClean="0">
                <a:solidFill>
                  <a:schemeClr val="tx1"/>
                </a:solidFill>
              </a:rPr>
              <a:t>What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is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your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favorite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school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supply</a:t>
            </a:r>
            <a:r>
              <a:rPr lang="es-CL" sz="2800" dirty="0" smtClean="0">
                <a:solidFill>
                  <a:schemeClr val="tx1"/>
                </a:solidFill>
              </a:rPr>
              <a:t> and </a:t>
            </a:r>
            <a:r>
              <a:rPr lang="es-CL" sz="2800" dirty="0" err="1" smtClean="0">
                <a:solidFill>
                  <a:schemeClr val="tx1"/>
                </a:solidFill>
              </a:rPr>
              <a:t>why</a:t>
            </a:r>
            <a:r>
              <a:rPr lang="es-CL" sz="2800" dirty="0" smtClean="0">
                <a:solidFill>
                  <a:schemeClr val="tx1"/>
                </a:solidFill>
              </a:rPr>
              <a:t>?</a:t>
            </a:r>
            <a:endParaRPr lang="es-CL" sz="28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s-CL" sz="2800" dirty="0" smtClean="0">
              <a:solidFill>
                <a:schemeClr val="tx1"/>
              </a:solidFill>
            </a:endParaRPr>
          </a:p>
          <a:p>
            <a:endParaRPr lang="es-CL" dirty="0" smtClean="0"/>
          </a:p>
          <a:p>
            <a:endParaRPr lang="es-MX" dirty="0" smtClean="0"/>
          </a:p>
          <a:p>
            <a:pPr lvl="0"/>
            <a:endParaRPr lang="es-MX" dirty="0"/>
          </a:p>
        </p:txBody>
      </p:sp>
      <p:pic>
        <p:nvPicPr>
          <p:cNvPr id="7" name="Imagen 6" descr="Colorido icono de cámara fotográfica, estilo de dibujos animados ...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186">
            <a:off x="342839" y="210298"/>
            <a:ext cx="2609909" cy="18521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redondeado 7"/>
          <p:cNvSpPr/>
          <p:nvPr/>
        </p:nvSpPr>
        <p:spPr>
          <a:xfrm rot="296078">
            <a:off x="9473357" y="3568072"/>
            <a:ext cx="2656896" cy="15501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Email: </a:t>
            </a:r>
            <a:r>
              <a:rPr lang="es-MX" dirty="0" smtClean="0">
                <a:solidFill>
                  <a:schemeClr val="tx1"/>
                </a:solidFill>
                <a:hlinkClick r:id="rId4"/>
              </a:rPr>
              <a:t>pia.caceres@colegio-jeanpiaget.cl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MX" dirty="0" err="1" smtClean="0">
                <a:solidFill>
                  <a:schemeClr val="tx1"/>
                </a:solidFill>
              </a:rPr>
              <a:t>Telefono</a:t>
            </a:r>
            <a:r>
              <a:rPr lang="es-MX" dirty="0" smtClean="0">
                <a:solidFill>
                  <a:schemeClr val="tx1"/>
                </a:solidFill>
              </a:rPr>
              <a:t>: +569 32735472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07" y="50006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6018" y="1746214"/>
            <a:ext cx="131685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de nube 2"/>
          <p:cNvSpPr/>
          <p:nvPr/>
        </p:nvSpPr>
        <p:spPr>
          <a:xfrm>
            <a:off x="6006904" y="770204"/>
            <a:ext cx="4979964" cy="3872134"/>
          </a:xfrm>
          <a:prstGeom prst="cloudCallout">
            <a:avLst>
              <a:gd name="adj1" fmla="val -96365"/>
              <a:gd name="adj2" fmla="val 2874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job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!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See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you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class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bye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s-MX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n 3" descr="Well done! Congratulations Good Job | Congratulations image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33" y="1376826"/>
            <a:ext cx="3204698" cy="247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647" y="524281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04733">
            <a:off x="944103" y="1972473"/>
            <a:ext cx="2818163" cy="376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806013"/>
              </p:ext>
            </p:extLst>
          </p:nvPr>
        </p:nvGraphicFramePr>
        <p:xfrm>
          <a:off x="469408" y="548641"/>
          <a:ext cx="11347454" cy="6231528"/>
        </p:xfrm>
        <a:graphic>
          <a:graphicData uri="http://schemas.openxmlformats.org/drawingml/2006/table">
            <a:tbl>
              <a:tblPr firstRow="1" firstCol="1" bandRow="1"/>
              <a:tblGrid>
                <a:gridCol w="3591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5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0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Inglés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PRE-KINDER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47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OA</a:t>
                      </a:r>
                      <a:r>
                        <a:rPr lang="es-CL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Comprender textos orales acompañados de imágenes o gestos, relacionados con temas familiares y del entorno cercano, que contengan las siguientes funciones: - Seguir y dar instrucciones (</a:t>
                      </a:r>
                      <a:r>
                        <a:rPr lang="es-MX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sit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dowm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stand up, </a:t>
                      </a:r>
                      <a:r>
                        <a:rPr lang="es-MX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touch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…) - Seguir normas de comportamiento en clases (</a:t>
                      </a:r>
                      <a:r>
                        <a:rPr lang="es-MX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silence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quiet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line up…) - Saludar, despedirse, identificarse, estableciendo rutinas diarias. - Identificar objetos o materiales de la sala, partes del cuerpo, colores (rojo, verde, azul, amarillo, blanco, negro), días de la semana, alimentos (propios de la colación) - Expresar cantidades hasta tres - Describir miembros de la familia (nuclear), lugares comunes y familiares (</a:t>
                      </a:r>
                      <a:r>
                        <a:rPr lang="es-MX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school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house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park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), objetos de la sala, animales domésticos y de la granja, acciones cotidianas (ir al baño, vestirse).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3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v"/>
                      </a:pP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Relacionan objetos mencionados en textos o imágenes, con los de la sala como: "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table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door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window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</a:t>
                      </a:r>
                    </a:p>
                    <a:p>
                      <a:pPr marL="171450" lvl="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v"/>
                      </a:pP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Escuchan y siguen instrucciones simples mencionadas en textos orales.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5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Contenido: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L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School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L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supplies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2  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: 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Comprensión auditiva de textos variados (como exposiciones orales, conversaciones, descripciones, instrucciones, procedimientos, narraciones, rimas y juegos de palabras, canciones), adaptados y auténticos breves y simples.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Identificar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y relación objetos de la sala de clases en textos orales y escritos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 a través de preguntas del ticket de salida.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hile flag drawing | Chile flag drawing — Stock Photo © marinini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6" b="89974" l="9961" r="100000">
                        <a14:foregroundMark x1="67188" y1="37891" x2="67188" y2="37891"/>
                        <a14:foregroundMark x1="53906" y1="45182" x2="53906" y2="45182"/>
                        <a14:foregroundMark x1="79590" y1="42057" x2="79590" y2="42057"/>
                        <a14:foregroundMark x1="85059" y1="27474" x2="85059" y2="27474"/>
                        <a14:foregroundMark x1="77344" y1="31641" x2="77344" y2="31641"/>
                        <a14:foregroundMark x1="84277" y1="44141" x2="84277" y2="44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875" y="-367114"/>
            <a:ext cx="1963859" cy="147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4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Reglas de la clase virtual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6674" y="193304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Llego contento a clases y trabajo con alegría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Me Identifico con mi nombre y apellido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Soy puntual al entrar a clases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Me presento con ropa adecuada para la clase (no con pijama)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Silencio mi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micrófono </a:t>
            </a:r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Enciendo mi cámara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Recuerdo que la clase es  grabada de inicio a fin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Uso SOLO el chat para preguntas a la profesora </a:t>
            </a:r>
          </a:p>
          <a:p>
            <a:pPr marL="0" indent="0">
              <a:buNone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 smtClean="0"/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EE Classroom Rules- color and black and white | Decoración de un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2422">
            <a:off x="95397" y="126039"/>
            <a:ext cx="2090028" cy="163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6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8877" y="604910"/>
            <a:ext cx="10515600" cy="56001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Sigo las instrucciones y explicaciones de la profesora y tías presentes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 respetuosos con todos las personas presentes en la clase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Levantar mi mano para participar o preguntar</a:t>
            </a: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226442">
            <a:off x="9196424" y="3914102"/>
            <a:ext cx="3217097" cy="335418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313632">
            <a:off x="9796306" y="3673020"/>
            <a:ext cx="2518141" cy="211843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4630" y1="34074" x2="54630" y2="34074"/>
                        <a14:foregroundMark x1="54167" y1="44722" x2="54167" y2="44722"/>
                        <a14:foregroundMark x1="58704" y1="34074" x2="58704" y2="34074"/>
                        <a14:foregroundMark x1="50648" y1="35556" x2="50648" y2="35556"/>
                        <a14:foregroundMark x1="50093" y1="31574" x2="50093" y2="31574"/>
                        <a14:foregroundMark x1="54630" y1="31019" x2="54630" y2="31019"/>
                        <a14:foregroundMark x1="57685" y1="31019" x2="57685" y2="31019"/>
                        <a14:foregroundMark x1="61296" y1="31574" x2="61296" y2="31574"/>
                        <a14:foregroundMark x1="60741" y1="37593" x2="60741" y2="37593"/>
                        <a14:foregroundMark x1="51667" y1="39167" x2="51667" y2="39167"/>
                        <a14:foregroundMark x1="55648" y1="38148" x2="55648" y2="381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5505">
            <a:off x="10198365" y="4897624"/>
            <a:ext cx="2755174" cy="275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4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4" y="161667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Importante </a:t>
            </a:r>
            <a:endParaRPr lang="es-MX" dirty="0"/>
          </a:p>
        </p:txBody>
      </p:sp>
      <p:pic>
        <p:nvPicPr>
          <p:cNvPr id="3074" name="Picture 2" descr="Lápiz De Dibujo Escribir Ilustración De Vector De Sombra De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9" b="94637" l="3470" r="899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50" y="2125726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 descr="Colorido icono de cámara fotográfica, estilo de dibujos animados ...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3" y="4730288"/>
            <a:ext cx="2609909" cy="13474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Llamada de flecha a la izquierda"/>
          <p:cNvSpPr/>
          <p:nvPr/>
        </p:nvSpPr>
        <p:spPr>
          <a:xfrm>
            <a:off x="2797947" y="2120147"/>
            <a:ext cx="6043262" cy="1232509"/>
          </a:xfrm>
          <a:prstGeom prst="left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11" name="6 Llamada de flecha a la izquierda"/>
          <p:cNvSpPr/>
          <p:nvPr/>
        </p:nvSpPr>
        <p:spPr>
          <a:xfrm>
            <a:off x="2934198" y="4884244"/>
            <a:ext cx="5829974" cy="1193467"/>
          </a:xfrm>
          <a:prstGeom prst="left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</a:t>
            </a:r>
            <a:r>
              <a:rPr lang="es-CL" dirty="0" smtClean="0">
                <a:solidFill>
                  <a:prstClr val="black"/>
                </a:solidFill>
              </a:rPr>
              <a:t>la imagen </a:t>
            </a:r>
            <a:r>
              <a:rPr lang="es-CL" dirty="0">
                <a:solidFill>
                  <a:prstClr val="black"/>
                </a:solidFill>
              </a:rPr>
              <a:t>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22041">
            <a:off x="9271220" y="2067025"/>
            <a:ext cx="2145978" cy="223742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022346">
            <a:off x="412471" y="139837"/>
            <a:ext cx="1969179" cy="147536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86419" y="1690688"/>
            <a:ext cx="3840813" cy="383471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77393" y="1186985"/>
            <a:ext cx="2709162" cy="265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8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de nube 3"/>
          <p:cNvSpPr/>
          <p:nvPr/>
        </p:nvSpPr>
        <p:spPr>
          <a:xfrm>
            <a:off x="6361611" y="836023"/>
            <a:ext cx="4010298" cy="2690948"/>
          </a:xfrm>
          <a:prstGeom prst="cloudCallout">
            <a:avLst>
              <a:gd name="adj1" fmla="val -141860"/>
              <a:gd name="adj2" fmla="val 3288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WHO REMEMBER WHAT WE SAW THE LAST CLASS? </a:t>
            </a:r>
            <a:endParaRPr lang="es-MX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4132" y="205595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I</a:t>
            </a:r>
            <a:r>
              <a:rPr lang="es-MX" dirty="0" smtClean="0"/>
              <a:t>nicio</a:t>
            </a:r>
            <a:endParaRPr lang="es-MX" dirty="0"/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9" y="2044467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67647">
            <a:off x="5394562" y="3182784"/>
            <a:ext cx="2876022" cy="2998580"/>
          </a:xfrm>
          <a:prstGeom prst="rect">
            <a:avLst/>
          </a:prstGeom>
        </p:spPr>
      </p:pic>
      <p:pic>
        <p:nvPicPr>
          <p:cNvPr id="8" name="Picture 4" descr="Chile flag drawing | Chile flag drawing — Stock Photo © marinini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96" b="89974" l="9961" r="100000">
                        <a14:foregroundMark x1="67188" y1="37891" x2="67188" y2="37891"/>
                        <a14:foregroundMark x1="53906" y1="45182" x2="53906" y2="45182"/>
                        <a14:foregroundMark x1="79590" y1="42057" x2="79590" y2="42057"/>
                        <a14:foregroundMark x1="85059" y1="27474" x2="85059" y2="27474"/>
                        <a14:foregroundMark x1="77344" y1="31641" x2="77344" y2="31641"/>
                        <a14:foregroundMark x1="84277" y1="44141" x2="84277" y2="44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4258">
            <a:off x="647083" y="58264"/>
            <a:ext cx="1963859" cy="147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205047">
            <a:off x="5565852" y="2743029"/>
            <a:ext cx="2514189" cy="211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457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dirty="0" err="1" smtClean="0"/>
              <a:t>School</a:t>
            </a:r>
            <a:r>
              <a:rPr lang="es-MX" dirty="0" smtClean="0"/>
              <a:t> </a:t>
            </a:r>
            <a:r>
              <a:rPr lang="es-MX" dirty="0" err="1" smtClean="0"/>
              <a:t>supplies</a:t>
            </a:r>
            <a:r>
              <a:rPr lang="es-MX" dirty="0" smtClean="0"/>
              <a:t> </a:t>
            </a:r>
            <a:r>
              <a:rPr lang="es-MX" dirty="0"/>
              <a:t>2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8985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s-MX" dirty="0"/>
          </a:p>
          <a:p>
            <a:pPr algn="just"/>
            <a:r>
              <a:rPr lang="es-MX" sz="3600" dirty="0" smtClean="0"/>
              <a:t>Objetivo: </a:t>
            </a:r>
            <a:r>
              <a:rPr lang="es-MX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Identificar y relación objetos de la sala de clases en textos orales y escritos</a:t>
            </a:r>
          </a:p>
          <a:p>
            <a:pPr algn="just">
              <a:spcAft>
                <a:spcPts val="0"/>
              </a:spcAft>
            </a:pPr>
            <a:endParaRPr lang="es-CL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MX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553663" y="411990"/>
            <a:ext cx="4188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err="1" smtClean="0"/>
              <a:t>September</a:t>
            </a:r>
            <a:r>
              <a:rPr lang="es-MX" sz="3200" dirty="0" smtClean="0"/>
              <a:t> 7 </a:t>
            </a:r>
            <a:r>
              <a:rPr lang="es-MX" sz="3200" dirty="0" err="1" smtClean="0"/>
              <a:t>th</a:t>
            </a:r>
            <a:r>
              <a:rPr lang="es-MX" sz="3200" dirty="0" smtClean="0"/>
              <a:t>, 2020</a:t>
            </a:r>
            <a:endParaRPr lang="es-MX" sz="32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54980">
            <a:off x="353699" y="981832"/>
            <a:ext cx="2397477" cy="22374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4630" y1="34074" x2="54630" y2="34074"/>
                        <a14:foregroundMark x1="54167" y1="44722" x2="54167" y2="44722"/>
                        <a14:foregroundMark x1="58704" y1="34074" x2="58704" y2="34074"/>
                        <a14:foregroundMark x1="50648" y1="35556" x2="50648" y2="35556"/>
                        <a14:foregroundMark x1="50093" y1="31574" x2="50093" y2="31574"/>
                        <a14:foregroundMark x1="54630" y1="31019" x2="54630" y2="31019"/>
                        <a14:foregroundMark x1="57685" y1="31019" x2="57685" y2="31019"/>
                        <a14:foregroundMark x1="61296" y1="31574" x2="61296" y2="31574"/>
                        <a14:foregroundMark x1="60741" y1="37593" x2="60741" y2="37593"/>
                        <a14:foregroundMark x1="51667" y1="39167" x2="51667" y2="39167"/>
                        <a14:foregroundMark x1="55648" y1="38148" x2="55648" y2="381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5505">
            <a:off x="1375727" y="947277"/>
            <a:ext cx="2755174" cy="275517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85583">
            <a:off x="489385" y="552475"/>
            <a:ext cx="2304488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7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MOTIVACIÓN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2312126" y="1690688"/>
            <a:ext cx="5357780" cy="26984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603885" algn="l"/>
              </a:tabLst>
            </a:pPr>
            <a:endParaRPr lang="es-MX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L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</a:t>
            </a:r>
            <a:r>
              <a:rPr lang="es-C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morning</a:t>
            </a:r>
            <a:r>
              <a:rPr lang="es-C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Espero que </a:t>
            </a:r>
            <a:r>
              <a:rPr lang="es-CL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encuentres muy bien, hoy </a:t>
            </a:r>
            <a:r>
              <a:rPr lang="es-CL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recordaremos </a:t>
            </a:r>
            <a:r>
              <a:rPr lang="es-CL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útiles escolares correspondiente a la semana 24, </a:t>
            </a:r>
            <a:r>
              <a:rPr lang="es-C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pero antes de comenzar quiero que </a:t>
            </a:r>
            <a:r>
              <a:rPr lang="es-CL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 acompañes a cantar la </a:t>
            </a:r>
            <a:r>
              <a:rPr lang="es-CL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siguiente canción:</a:t>
            </a:r>
            <a:endParaRPr lang="es-MX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L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</a:t>
            </a:r>
            <a:r>
              <a:rPr lang="es-CL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https://www.youtube.com/watch?v=iNCFUBKFzcs</a:t>
            </a:r>
            <a:endParaRPr lang="es-MX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Profesor PNG Clipart | PNGOcea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087" y="2096086"/>
            <a:ext cx="4374686" cy="351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Marcador de contenido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57248">
            <a:off x="391187" y="313912"/>
            <a:ext cx="1583675" cy="175550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90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665216">
            <a:off x="2279771" y="835622"/>
            <a:ext cx="626965" cy="18400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9804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286698">
            <a:off x="173695" y="27971"/>
            <a:ext cx="1814111" cy="120468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11"/>
          <a:srcRect l="13975" t="21309" r="43714" b="24887"/>
          <a:stretch/>
        </p:blipFill>
        <p:spPr>
          <a:xfrm>
            <a:off x="2312126" y="4609011"/>
            <a:ext cx="5150282" cy="199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3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SCHOOL SUPPLIES </a:t>
            </a:r>
            <a:endParaRPr lang="es-MX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42189">
            <a:off x="9930104" y="4533277"/>
            <a:ext cx="1852594" cy="232359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3865">
            <a:off x="9651629" y="3726667"/>
            <a:ext cx="2932430" cy="276782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5042" y="4208806"/>
            <a:ext cx="3834716" cy="3834716"/>
          </a:xfrm>
          <a:prstGeom prst="rect">
            <a:avLst/>
          </a:prstGeom>
        </p:spPr>
      </p:pic>
      <p:sp>
        <p:nvSpPr>
          <p:cNvPr id="2" name="AutoShape 2" descr="REMEMBER”: Surviving the Pandemic with your Children! - IACAP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0" name="Picture 6" descr="remember | Briz Brain &amp; Spine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40" l="3358" r="973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23" y="160338"/>
            <a:ext cx="25527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riting In Pencil GIFs - Get the best GIF on GIPH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073" y="2065339"/>
            <a:ext cx="2480938" cy="304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nk Rose Sticker by SrBurns for iOS &amp; Android | GIPHY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93" y="2193747"/>
            <a:ext cx="3386302" cy="338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8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</TotalTime>
  <Words>601</Words>
  <Application>Microsoft Office PowerPoint</Application>
  <PresentationFormat>Panorámica</PresentationFormat>
  <Paragraphs>80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Bell MT</vt:lpstr>
      <vt:lpstr>Calibri</vt:lpstr>
      <vt:lpstr>Comic Sans MS</vt:lpstr>
      <vt:lpstr>Times New Roman</vt:lpstr>
      <vt:lpstr>Wingdings</vt:lpstr>
      <vt:lpstr>1_Tema de Office</vt:lpstr>
      <vt:lpstr>PRE-KINDER   ONLINE CLASS WEEK N°24 DATE: September 07 th, 2020</vt:lpstr>
      <vt:lpstr>Presentación de PowerPoint</vt:lpstr>
      <vt:lpstr>Reglas de la clase virtual </vt:lpstr>
      <vt:lpstr>Presentación de PowerPoint</vt:lpstr>
      <vt:lpstr>Importante </vt:lpstr>
      <vt:lpstr>Inicio</vt:lpstr>
      <vt:lpstr>School supplies 2</vt:lpstr>
      <vt:lpstr>MOTIVACIÓN</vt:lpstr>
      <vt:lpstr>SCHOOL SUPPLIES </vt:lpstr>
      <vt:lpstr>Presentación de PowerPoint</vt:lpstr>
      <vt:lpstr>Presentación de PowerPoint</vt:lpstr>
      <vt:lpstr>Presentación de PowerPoint</vt:lpstr>
      <vt:lpstr>Can you bring…… ?</vt:lpstr>
      <vt:lpstr>TIME TO PLAY </vt:lpstr>
      <vt:lpstr>EXIT TICKET 24  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Equipo Jean Piaget</cp:lastModifiedBy>
  <cp:revision>60</cp:revision>
  <dcterms:created xsi:type="dcterms:W3CDTF">2020-08-03T02:54:47Z</dcterms:created>
  <dcterms:modified xsi:type="dcterms:W3CDTF">2020-09-02T20:18:37Z</dcterms:modified>
</cp:coreProperties>
</file>