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8" r:id="rId2"/>
    <p:sldId id="256" r:id="rId3"/>
    <p:sldId id="307" r:id="rId4"/>
    <p:sldId id="295" r:id="rId5"/>
    <p:sldId id="313" r:id="rId6"/>
    <p:sldId id="289" r:id="rId7"/>
    <p:sldId id="304" r:id="rId8"/>
    <p:sldId id="314" r:id="rId9"/>
    <p:sldId id="315" r:id="rId10"/>
    <p:sldId id="316" r:id="rId11"/>
    <p:sldId id="317" r:id="rId12"/>
    <p:sldId id="319" r:id="rId13"/>
    <p:sldId id="321" r:id="rId14"/>
    <p:sldId id="329" r:id="rId15"/>
    <p:sldId id="325" r:id="rId16"/>
    <p:sldId id="327" r:id="rId17"/>
    <p:sldId id="300" r:id="rId18"/>
    <p:sldId id="322" r:id="rId19"/>
    <p:sldId id="323" r:id="rId20"/>
    <p:sldId id="331" r:id="rId21"/>
    <p:sldId id="306" r:id="rId2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Muñoz Saldaña" initials="CMS" lastIdx="2" clrIdx="0">
    <p:extLst>
      <p:ext uri="{19B8F6BF-5375-455C-9EA6-DF929625EA0E}">
        <p15:presenceInfo xmlns:p15="http://schemas.microsoft.com/office/powerpoint/2012/main" userId="7b77d342f28f10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86477" autoAdjust="0"/>
  </p:normalViewPr>
  <p:slideViewPr>
    <p:cSldViewPr>
      <p:cViewPr varScale="1">
        <p:scale>
          <a:sx n="74" d="100"/>
          <a:sy n="74" d="100"/>
        </p:scale>
        <p:origin x="12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08-09-2020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980728"/>
            <a:ext cx="7772400" cy="2880320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N°24</a:t>
            </a:r>
            <a:br>
              <a:rPr lang="es-CL" sz="2800" dirty="0"/>
            </a:br>
            <a:r>
              <a:rPr lang="es-CL" sz="2800" dirty="0"/>
              <a:t>FECHA : 23-09-2020</a:t>
            </a:r>
            <a:br>
              <a:rPr lang="es-CL" sz="2800" dirty="0"/>
            </a:br>
            <a:r>
              <a:rPr lang="es-CL" sz="2800" dirty="0"/>
              <a:t>Ámbito Interacción y Comprensión del Entorno.</a:t>
            </a:r>
            <a:br>
              <a:rPr lang="es-CL" sz="2800" dirty="0"/>
            </a:br>
            <a:r>
              <a:rPr lang="es-CL" sz="2800" dirty="0"/>
              <a:t>Núcleo:  Pensamiento Matemático. </a:t>
            </a:r>
            <a:br>
              <a:rPr lang="es-CL" sz="2800" dirty="0"/>
            </a:br>
            <a:r>
              <a:rPr lang="es-CL" sz="2800" dirty="0"/>
              <a:t>NT 1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seguro y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85256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FF0C01-5AA6-45A1-90AA-C09DC4D6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DA0B9F3-7A73-4B25-8E59-AD41C2D9C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0A933B9-B2D2-4125-866C-C59F8513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60546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5DCF03E-0194-4B41-929D-E5EA35C7E068}"/>
              </a:ext>
            </a:extLst>
          </p:cNvPr>
          <p:cNvSpPr/>
          <p:nvPr/>
        </p:nvSpPr>
        <p:spPr>
          <a:xfrm>
            <a:off x="1475656" y="476673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ME DICEN QUE SOY LA E AL REVÉS ¿QUIÉN SOY?</a:t>
            </a:r>
          </a:p>
        </p:txBody>
      </p:sp>
      <p:pic>
        <p:nvPicPr>
          <p:cNvPr id="3074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E98FC2C4-9E9B-4093-AE3C-50C7CEEF21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4" y="846004"/>
            <a:ext cx="1733550" cy="28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A69D4AA-AE78-4792-ADB0-2A7339D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0" t="7107" r="4640" b="17830"/>
          <a:stretch/>
        </p:blipFill>
        <p:spPr>
          <a:xfrm>
            <a:off x="5583162" y="1610582"/>
            <a:ext cx="1274838" cy="24323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E4AF50C-F649-419B-B294-71C1CF56C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400" y="1891678"/>
            <a:ext cx="1733551" cy="1733551"/>
          </a:xfrm>
          <a:prstGeom prst="rect">
            <a:avLst/>
          </a:prstGeom>
        </p:spPr>
      </p:pic>
      <p:pic>
        <p:nvPicPr>
          <p:cNvPr id="9" name="Picture 2" descr="Pin en FIESTAS PATRIAS CHILE">
            <a:extLst>
              <a:ext uri="{FF2B5EF4-FFF2-40B4-BE49-F238E27FC236}">
                <a16:creationId xmlns:a16="http://schemas.microsoft.com/office/drawing/2014/main" xmlns="" id="{D50A2FB4-0108-41D5-83F2-68B93A73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821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54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C04B7108-A761-4A48-9285-4DFF75DA7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" y="1417638"/>
            <a:ext cx="1895475" cy="273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A0541FA-9296-4F29-BB0C-31D93E983EB1}"/>
              </a:ext>
            </a:extLst>
          </p:cNvPr>
          <p:cNvSpPr/>
          <p:nvPr/>
        </p:nvSpPr>
        <p:spPr>
          <a:xfrm>
            <a:off x="1331640" y="714616"/>
            <a:ext cx="516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SOY LA SILLA AL REVÉS ¿CUÁL SERÉ?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C830728-637A-4752-AC5A-171CA2B6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2790486" y="2636912"/>
            <a:ext cx="2517853" cy="14401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689D250-30B9-49D7-987E-F3CF767E7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53" t="6617" r="18993" b="36868"/>
          <a:stretch/>
        </p:blipFill>
        <p:spPr>
          <a:xfrm>
            <a:off x="7092280" y="3717032"/>
            <a:ext cx="1368152" cy="2169368"/>
          </a:xfrm>
          <a:prstGeom prst="rect">
            <a:avLst/>
          </a:prstGeom>
        </p:spPr>
      </p:pic>
      <p:pic>
        <p:nvPicPr>
          <p:cNvPr id="9" name="Picture 2" descr="Pin en FIESTAS PATRIAS CHILE">
            <a:extLst>
              <a:ext uri="{FF2B5EF4-FFF2-40B4-BE49-F238E27FC236}">
                <a16:creationId xmlns:a16="http://schemas.microsoft.com/office/drawing/2014/main" xmlns="" id="{148C22E5-7CC4-42BD-8776-A7C1BCD6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350356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4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44000" cy="6957393"/>
          </a:xfrm>
          <a:prstGeom prst="rect">
            <a:avLst/>
          </a:prstGeom>
        </p:spPr>
      </p:pic>
      <p:pic>
        <p:nvPicPr>
          <p:cNvPr id="614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C157A1E4-4661-46EE-8686-23B7794B59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" y="643971"/>
            <a:ext cx="1828800" cy="29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B9B58FB-EC26-4871-BD47-3F43CA1002BD}"/>
              </a:ext>
            </a:extLst>
          </p:cNvPr>
          <p:cNvSpPr/>
          <p:nvPr/>
        </p:nvSpPr>
        <p:spPr>
          <a:xfrm>
            <a:off x="1375211" y="71164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ME DICEN  QUE SOY LA BOCA DEL SAPO  ¿CÚAL SERÉ?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D24DA90-7B04-4DE4-BDE8-C3E65D43E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6"/>
          <a:stretch/>
        </p:blipFill>
        <p:spPr>
          <a:xfrm>
            <a:off x="2987824" y="2229972"/>
            <a:ext cx="2004616" cy="19911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EFC4A43-33E8-4C54-BE03-F22103906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2" t="27012" r="63803" b="23875"/>
          <a:stretch/>
        </p:blipFill>
        <p:spPr>
          <a:xfrm>
            <a:off x="6826018" y="2780928"/>
            <a:ext cx="1634414" cy="2196243"/>
          </a:xfrm>
          <a:prstGeom prst="rect">
            <a:avLst/>
          </a:prstGeom>
        </p:spPr>
      </p:pic>
      <p:pic>
        <p:nvPicPr>
          <p:cNvPr id="9" name="Picture 2" descr="Pin en FIESTAS PATRIAS CHILE">
            <a:extLst>
              <a:ext uri="{FF2B5EF4-FFF2-40B4-BE49-F238E27FC236}">
                <a16:creationId xmlns:a16="http://schemas.microsoft.com/office/drawing/2014/main" xmlns="" id="{148C22E5-7CC4-42BD-8776-A7C1BCD6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350356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5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684" y="-345900"/>
            <a:ext cx="9282766" cy="769546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566970" y="664934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>
                <a:solidFill>
                  <a:schemeClr val="accent2">
                    <a:lumMod val="75000"/>
                  </a:schemeClr>
                </a:solidFill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566970" y="1684763"/>
            <a:ext cx="478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Me dicen que parezco la cola del GATO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3538D65-5FCD-4554-9EB3-7F4E32710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8" t="2799" r="46395" b="38446"/>
          <a:stretch/>
        </p:blipFill>
        <p:spPr>
          <a:xfrm>
            <a:off x="6588224" y="2204864"/>
            <a:ext cx="1728192" cy="3528392"/>
          </a:xfrm>
          <a:prstGeom prst="rect">
            <a:avLst/>
          </a:prstGeom>
        </p:spPr>
      </p:pic>
      <p:pic>
        <p:nvPicPr>
          <p:cNvPr id="5122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2C213123-A1E8-479A-8B14-199E424A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648" y="476672"/>
            <a:ext cx="2088218" cy="5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ACAE1CC-2E0D-4C50-A8B6-A9D24ADB2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127" y="2742497"/>
            <a:ext cx="3368560" cy="1766623"/>
          </a:xfrm>
          <a:prstGeom prst="rect">
            <a:avLst/>
          </a:prstGeom>
        </p:spPr>
      </p:pic>
      <p:pic>
        <p:nvPicPr>
          <p:cNvPr id="12" name="Picture 2" descr="Pin en FIESTAS PATRIAS CHILE">
            <a:extLst>
              <a:ext uri="{FF2B5EF4-FFF2-40B4-BE49-F238E27FC236}">
                <a16:creationId xmlns:a16="http://schemas.microsoft.com/office/drawing/2014/main" xmlns="" id="{3B75DCA5-336D-434B-BC83-A6CA7E4B8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684" y="-203242"/>
            <a:ext cx="9309735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73" y="-34439"/>
            <a:ext cx="9163473" cy="68674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B6B0595-5EC4-4552-B178-631F30F4A111}"/>
              </a:ext>
            </a:extLst>
          </p:cNvPr>
          <p:cNvSpPr/>
          <p:nvPr/>
        </p:nvSpPr>
        <p:spPr>
          <a:xfrm>
            <a:off x="1259632" y="476672"/>
            <a:ext cx="5525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HOY  CONOCEREMOS UN NÚMERO NUEVO !!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 dicen que soy el uno con palito</a:t>
            </a: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7BA8C44-12FE-43C5-8024-59D3BBA3D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1" t="3677" r="27087" b="41243"/>
          <a:stretch/>
        </p:blipFill>
        <p:spPr>
          <a:xfrm>
            <a:off x="6069844" y="2240876"/>
            <a:ext cx="2066747" cy="4140452"/>
          </a:xfrm>
          <a:prstGeom prst="rect">
            <a:avLst/>
          </a:prstGeom>
        </p:spPr>
      </p:pic>
      <p:pic>
        <p:nvPicPr>
          <p:cNvPr id="4098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1170C61A-4651-4575-9988-1A6370E6B3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4" y="511518"/>
            <a:ext cx="1470199" cy="39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njunto De Lápices De Colores De Los Siete Colores Ilustraciones  Vectoriales, Clip Art Vectorizado Libre De Derechos. Image 15191101.">
            <a:extLst>
              <a:ext uri="{FF2B5EF4-FFF2-40B4-BE49-F238E27FC236}">
                <a16:creationId xmlns:a16="http://schemas.microsoft.com/office/drawing/2014/main" xmlns="" id="{248AAB3F-9E3D-4A93-AEDC-86B46ABB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70" y="2813136"/>
            <a:ext cx="3220865" cy="14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en FIESTAS PATRIAS CHILE">
            <a:extLst>
              <a:ext uri="{FF2B5EF4-FFF2-40B4-BE49-F238E27FC236}">
                <a16:creationId xmlns:a16="http://schemas.microsoft.com/office/drawing/2014/main" xmlns="" id="{B8CA484C-75C7-4053-9703-8FDCA5D12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29713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C2E3FD-6081-45F2-B05F-64B7140C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2BEA37-674E-402F-82BF-7EEA35E05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A9901-B2AF-423F-81A4-3275AEB07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5" y="0"/>
            <a:ext cx="9073815" cy="68091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B6B0595-5EC4-4552-B178-631F30F4A111}"/>
              </a:ext>
            </a:extLst>
          </p:cNvPr>
          <p:cNvSpPr/>
          <p:nvPr/>
        </p:nvSpPr>
        <p:spPr>
          <a:xfrm>
            <a:off x="1259632" y="476672"/>
            <a:ext cx="5525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HOY  CONOCEREMOS UN NÚMERO NUEVO !!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1482945-89E0-482C-BB8C-179A9091E5B0}"/>
              </a:ext>
            </a:extLst>
          </p:cNvPr>
          <p:cNvSpPr/>
          <p:nvPr/>
        </p:nvSpPr>
        <p:spPr>
          <a:xfrm>
            <a:off x="1547664" y="980728"/>
            <a:ext cx="3800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daré Pistas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17F4D88A-57C7-4C1F-95A3-C355E94D613C}"/>
              </a:ext>
            </a:extLst>
          </p:cNvPr>
          <p:cNvSpPr/>
          <p:nvPr/>
        </p:nvSpPr>
        <p:spPr>
          <a:xfrm>
            <a:off x="1547664" y="1735872"/>
            <a:ext cx="493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rPr>
              <a:t>Me dicen </a:t>
            </a:r>
            <a:r>
              <a:rPr lang="es-CL" b="1" noProof="0" dirty="0">
                <a:solidFill>
                  <a:srgbClr val="FFFF00"/>
                </a:solidFill>
                <a:latin typeface="Calibri"/>
              </a:rPr>
              <a:t>que soy los Lentes de </a:t>
            </a:r>
            <a:r>
              <a:rPr lang="es-CL" b="1" noProof="0" dirty="0" smtClean="0">
                <a:solidFill>
                  <a:srgbClr val="FFFF00"/>
                </a:solidFill>
                <a:latin typeface="Calibri"/>
              </a:rPr>
              <a:t>Andrés</a:t>
            </a: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A180A5EC-4658-4182-8E0F-9DFE925178E0}"/>
              </a:ext>
            </a:extLst>
          </p:cNvPr>
          <p:cNvSpPr/>
          <p:nvPr/>
        </p:nvSpPr>
        <p:spPr>
          <a:xfrm>
            <a:off x="1007409" y="1575445"/>
            <a:ext cx="4788727" cy="773435"/>
          </a:xfrm>
          <a:prstGeom prst="cloudCallout">
            <a:avLst>
              <a:gd name="adj1" fmla="val -28285"/>
              <a:gd name="adj2" fmla="val 161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AA3C6A9A-C8ED-4A79-9B39-41AA2ED1D2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2" y="1461595"/>
            <a:ext cx="1799158" cy="30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da Saludable Eclean GIF by E-clean &amp; Health - Find &amp; Share on GIPHY">
            <a:extLst>
              <a:ext uri="{FF2B5EF4-FFF2-40B4-BE49-F238E27FC236}">
                <a16:creationId xmlns:a16="http://schemas.microsoft.com/office/drawing/2014/main" xmlns="" id="{60A3E592-B34E-47C6-99EE-64418D339C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85" y="5111748"/>
            <a:ext cx="1008112" cy="12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EF53F7C-B9A5-43E5-8E4B-82C22133B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1" t="15737" r="65949" b="56632"/>
          <a:stretch/>
        </p:blipFill>
        <p:spPr>
          <a:xfrm>
            <a:off x="6886600" y="1280360"/>
            <a:ext cx="1276795" cy="4297279"/>
          </a:xfrm>
          <a:prstGeom prst="rect">
            <a:avLst/>
          </a:prstGeom>
        </p:spPr>
      </p:pic>
      <p:pic>
        <p:nvPicPr>
          <p:cNvPr id="2052" name="Picture 4" descr="Comprar Bandera Chile - Comprarbanderas.es">
            <a:extLst>
              <a:ext uri="{FF2B5EF4-FFF2-40B4-BE49-F238E27FC236}">
                <a16:creationId xmlns:a16="http://schemas.microsoft.com/office/drawing/2014/main" xmlns="" id="{0333E2F8-84FC-485A-B6E0-2FC28492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mprar Bandera Chile - Comprarbanderas.es">
            <a:extLst>
              <a:ext uri="{FF2B5EF4-FFF2-40B4-BE49-F238E27FC236}">
                <a16:creationId xmlns:a16="http://schemas.microsoft.com/office/drawing/2014/main" xmlns="" id="{A42CBD4C-1556-4ADB-AB81-D5A48FD6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34" y="2264980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mprar Bandera Chile - Comprarbanderas.es">
            <a:extLst>
              <a:ext uri="{FF2B5EF4-FFF2-40B4-BE49-F238E27FC236}">
                <a16:creationId xmlns:a16="http://schemas.microsoft.com/office/drawing/2014/main" xmlns="" id="{08F5D342-5C48-4986-8357-B12AE94F2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79" y="224246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omprar Bandera Chile - Comprarbanderas.es">
            <a:extLst>
              <a:ext uri="{FF2B5EF4-FFF2-40B4-BE49-F238E27FC236}">
                <a16:creationId xmlns:a16="http://schemas.microsoft.com/office/drawing/2014/main" xmlns="" id="{6AD98A37-83B8-49DC-AB97-D0040B1C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60" y="2242745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omprar Bandera Chile - Comprarbanderas.es">
            <a:extLst>
              <a:ext uri="{FF2B5EF4-FFF2-40B4-BE49-F238E27FC236}">
                <a16:creationId xmlns:a16="http://schemas.microsoft.com/office/drawing/2014/main" xmlns="" id="{B67FE61B-F4D7-43AD-A11C-10AA400D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63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mprar Bandera Chile - Comprarbanderas.es">
            <a:extLst>
              <a:ext uri="{FF2B5EF4-FFF2-40B4-BE49-F238E27FC236}">
                <a16:creationId xmlns:a16="http://schemas.microsoft.com/office/drawing/2014/main" xmlns="" id="{DDC3058C-88C7-4BEF-9838-44EDD821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81" y="2851681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omprar Bandera Chile - Comprarbanderas.es">
            <a:extLst>
              <a:ext uri="{FF2B5EF4-FFF2-40B4-BE49-F238E27FC236}">
                <a16:creationId xmlns:a16="http://schemas.microsoft.com/office/drawing/2014/main" xmlns="" id="{8E232E96-FB68-43D9-8853-4F33FC4E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22" y="2879856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omprar Bandera Chile - Comprarbanderas.es">
            <a:extLst>
              <a:ext uri="{FF2B5EF4-FFF2-40B4-BE49-F238E27FC236}">
                <a16:creationId xmlns:a16="http://schemas.microsoft.com/office/drawing/2014/main" xmlns="" id="{FF4D93FE-8E68-4957-8762-D4677327B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84" y="2893352"/>
            <a:ext cx="720320" cy="4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 en FIESTAS PATRIAS CHILE">
            <a:extLst>
              <a:ext uri="{FF2B5EF4-FFF2-40B4-BE49-F238E27FC236}">
                <a16:creationId xmlns:a16="http://schemas.microsoft.com/office/drawing/2014/main" xmlns="" id="{37D9B9A3-5FF2-4BA5-9EC2-7879553E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400051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581934" y="1628800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90265" y="4581128"/>
            <a:ext cx="316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¿Busca 8 objetos que tengas cerca en tu casa?</a:t>
            </a:r>
          </a:p>
        </p:txBody>
      </p:sp>
    </p:spTree>
    <p:extLst>
      <p:ext uri="{BB962C8B-B14F-4D97-AF65-F5344CB8AC3E}">
        <p14:creationId xmlns:p14="http://schemas.microsoft.com/office/powerpoint/2010/main" val="18887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Motivación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22E1237-65BC-4969-9558-A8031E0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" y="24056"/>
            <a:ext cx="9144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8CF03ED-1082-41FB-A076-106B712246F3}"/>
              </a:ext>
            </a:extLst>
          </p:cNvPr>
          <p:cNvSpPr/>
          <p:nvPr/>
        </p:nvSpPr>
        <p:spPr>
          <a:xfrm>
            <a:off x="3131840" y="1668220"/>
            <a:ext cx="4032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AHORA VEAMOS ESTE VIDEO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41353D2-C72D-4445-BF72-05BED076A596}"/>
              </a:ext>
            </a:extLst>
          </p:cNvPr>
          <p:cNvSpPr/>
          <p:nvPr/>
        </p:nvSpPr>
        <p:spPr>
          <a:xfrm>
            <a:off x="3033117" y="3244334"/>
            <a:ext cx="3077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https://youtu.be/ZFRl_XMFJDY</a:t>
            </a:r>
          </a:p>
        </p:txBody>
      </p:sp>
      <p:pic>
        <p:nvPicPr>
          <p:cNvPr id="8" name="Picture 2" descr="Pin en FIESTAS PATRIAS CHILE">
            <a:extLst>
              <a:ext uri="{FF2B5EF4-FFF2-40B4-BE49-F238E27FC236}">
                <a16:creationId xmlns:a16="http://schemas.microsoft.com/office/drawing/2014/main" xmlns="" id="{BC2D2957-F7CB-489E-8341-9AFAB0A7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1D53CE-F6A6-4EAA-9969-677BCB3E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89681A8F-96E8-4DA4-87DD-766BC90A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5" y="-819472"/>
            <a:ext cx="9396535" cy="740283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06812B47-0595-455F-95CC-F28BAB13BA26}"/>
              </a:ext>
            </a:extLst>
          </p:cNvPr>
          <p:cNvSpPr/>
          <p:nvPr/>
        </p:nvSpPr>
        <p:spPr>
          <a:xfrm>
            <a:off x="1763688" y="764704"/>
            <a:ext cx="5112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</a:rPr>
              <a:t>AHORA VAMOS A CONTAR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6753B2F-8833-4FA0-ACE6-942DD478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6" t="1816" r="66430" b="64995"/>
          <a:stretch/>
        </p:blipFill>
        <p:spPr>
          <a:xfrm>
            <a:off x="2483768" y="1934879"/>
            <a:ext cx="1512168" cy="1718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3956A9E-7DD2-4029-AB9C-2B51A4A9A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93" r="3078" b="49702"/>
          <a:stretch/>
        </p:blipFill>
        <p:spPr>
          <a:xfrm>
            <a:off x="899593" y="3882987"/>
            <a:ext cx="7632848" cy="698141"/>
          </a:xfrm>
          <a:prstGeom prst="rect">
            <a:avLst/>
          </a:prstGeom>
        </p:spPr>
      </p:pic>
      <p:pic>
        <p:nvPicPr>
          <p:cNvPr id="14" name="Gráfico 13" descr="Cara sonriente sin relleno">
            <a:extLst>
              <a:ext uri="{FF2B5EF4-FFF2-40B4-BE49-F238E27FC236}">
                <a16:creationId xmlns:a16="http://schemas.microsoft.com/office/drawing/2014/main" xmlns="" id="{F844F53A-0214-4CF1-AA22-EF56B2013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84168" y="3774857"/>
            <a:ext cx="914400" cy="914400"/>
          </a:xfrm>
          <a:prstGeom prst="rect">
            <a:avLst/>
          </a:prstGeom>
        </p:spPr>
      </p:pic>
      <p:pic>
        <p:nvPicPr>
          <p:cNvPr id="6146" name="Picture 2" descr="Mano, dedo de la mano de dibujos animados, tres dedos, cara, gente png |  PNGEgg">
            <a:extLst>
              <a:ext uri="{FF2B5EF4-FFF2-40B4-BE49-F238E27FC236}">
                <a16:creationId xmlns:a16="http://schemas.microsoft.com/office/drawing/2014/main" xmlns="" id="{E06B3C20-5C0C-483D-A9E3-1D482439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76" y="2017338"/>
            <a:ext cx="1573812" cy="15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 en FIESTAS PATRIAS CHILE">
            <a:extLst>
              <a:ext uri="{FF2B5EF4-FFF2-40B4-BE49-F238E27FC236}">
                <a16:creationId xmlns:a16="http://schemas.microsoft.com/office/drawing/2014/main" xmlns="" id="{1BDF7079-D84A-4A8E-AA6D-CE663150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08" y="-800100"/>
            <a:ext cx="9713735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l número 8: 5 años - Material de Aprendizaje | Aprendizaje, Recursos de  aprendizaje, Actividades de aprendizaje preescolares">
            <a:extLst>
              <a:ext uri="{FF2B5EF4-FFF2-40B4-BE49-F238E27FC236}">
                <a16:creationId xmlns:a16="http://schemas.microsoft.com/office/drawing/2014/main" xmlns="" id="{02DA00E4-A895-4D2B-8755-AE2F4FBE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6050" r="-2939" b="-470"/>
          <a:stretch/>
        </p:blipFill>
        <p:spPr bwMode="auto">
          <a:xfrm>
            <a:off x="2354287" y="1324562"/>
            <a:ext cx="3985121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9F69F08-D3F0-40AF-AD82-78275E06D57F}"/>
              </a:ext>
            </a:extLst>
          </p:cNvPr>
          <p:cNvSpPr/>
          <p:nvPr/>
        </p:nvSpPr>
        <p:spPr>
          <a:xfrm>
            <a:off x="1835696" y="358350"/>
            <a:ext cx="5022304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GUIA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Nombre____________________________ PK 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FICHAS DE EDUCACIÓN PREESCOLAR: DESAPARECIERON ALGUNOS NÚMEROS. Secuencias  numéricas para completar.">
            <a:extLst>
              <a:ext uri="{FF2B5EF4-FFF2-40B4-BE49-F238E27FC236}">
                <a16:creationId xmlns:a16="http://schemas.microsoft.com/office/drawing/2014/main" xmlns="" id="{463CC1A0-F65F-486A-B1A6-F686A3269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50000" r="12570" b="32190"/>
          <a:stretch/>
        </p:blipFill>
        <p:spPr bwMode="auto">
          <a:xfrm>
            <a:off x="2354287" y="6033087"/>
            <a:ext cx="3883260" cy="7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28A90F2-905F-4F3F-BCD5-7A99C65E9515}"/>
              </a:ext>
            </a:extLst>
          </p:cNvPr>
          <p:cNvSpPr/>
          <p:nvPr/>
        </p:nvSpPr>
        <p:spPr>
          <a:xfrm>
            <a:off x="2637200" y="5697475"/>
            <a:ext cx="321421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Completa la Recta numérica.</a:t>
            </a:r>
            <a:endParaRPr lang="es-C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Pin en FIESTAS PATRIAS CHILE">
            <a:extLst>
              <a:ext uri="{FF2B5EF4-FFF2-40B4-BE49-F238E27FC236}">
                <a16:creationId xmlns:a16="http://schemas.microsoft.com/office/drawing/2014/main" xmlns="" id="{6E4FE20C-E415-412E-8751-38DB4B6A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40" y="-2375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41588"/>
              </p:ext>
            </p:extLst>
          </p:nvPr>
        </p:nvGraphicFramePr>
        <p:xfrm>
          <a:off x="323528" y="965102"/>
          <a:ext cx="8280920" cy="5419404"/>
        </p:xfrm>
        <a:graphic>
          <a:graphicData uri="http://schemas.openxmlformats.org/drawingml/2006/table">
            <a:tbl>
              <a:tblPr firstRow="1" firstCol="1" bandRow="1"/>
              <a:tblGrid>
                <a:gridCol w="26211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59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Pensamiento Matemático/ Pre Kínder  Retroalimentación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PROFESOR/A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Carla Muñoz Saldaña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EDUCADORA</a:t>
                      </a:r>
                      <a:r>
                        <a:rPr lang="es-CL" sz="1200" b="1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2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Judith Figueroa Correa.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46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" sz="14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err="1"/>
                        <a:t>Oa</a:t>
                      </a:r>
                      <a:r>
                        <a:rPr lang="es-ES" sz="1400" baseline="0" dirty="0"/>
                        <a:t> 6</a:t>
                      </a:r>
                      <a:r>
                        <a:rPr lang="es-ES" sz="1400" dirty="0"/>
                        <a:t> Emplear números para contar, identificar, cuantificar, y comparar cantidades hasta 20 e indicar orden oposición de algunos elementos en situaciones cotidianas o juegos.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7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baseline="0" dirty="0"/>
                        <a:t>  </a:t>
                      </a: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ES" sz="1400" dirty="0"/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/>
                        <a:t>Cuenta elementos concretos ( entre 1 y 10) determinando la cantidad, en situaciones cotidianas.   </a:t>
                      </a:r>
                      <a:endParaRPr lang="es-CL" sz="1400" dirty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15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Número del 1 al 10    /  Identificar</a:t>
                      </a:r>
                    </a:p>
                    <a:p>
                      <a:pPr marL="285750" indent="-2857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Emplear números  para contar , identificar hasta el 8 en situaciones cotidianas,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30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+mn-lt"/>
                        </a:rPr>
                        <a:t> </a:t>
                      </a:r>
                      <a:endParaRPr lang="es-CL" sz="1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+mn-lt"/>
                        </a:rPr>
                        <a:t>   formativa   Ticket de salida</a:t>
                      </a:r>
                      <a:endParaRPr lang="es-CL" sz="16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D8EB012-4806-4270-9812-89A48C3F6FB0}"/>
              </a:ext>
            </a:extLst>
          </p:cNvPr>
          <p:cNvSpPr/>
          <p:nvPr/>
        </p:nvSpPr>
        <p:spPr>
          <a:xfrm>
            <a:off x="1319549" y="917669"/>
            <a:ext cx="1584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accent2"/>
                </a:solidFill>
              </a:rPr>
              <a:t>TICKET DE SALIDA</a:t>
            </a:r>
            <a:br>
              <a:rPr lang="es-CL" b="1" dirty="0">
                <a:solidFill>
                  <a:schemeClr val="accent2"/>
                </a:solidFill>
              </a:rPr>
            </a:br>
            <a:r>
              <a:rPr lang="es-CL" b="1" dirty="0">
                <a:solidFill>
                  <a:schemeClr val="accent2"/>
                </a:solidFill>
              </a:rPr>
              <a:t>SEMANA </a:t>
            </a:r>
            <a:r>
              <a:rPr lang="es-CL" b="1" dirty="0" smtClean="0">
                <a:solidFill>
                  <a:schemeClr val="accent2"/>
                </a:solidFill>
              </a:rPr>
              <a:t>26</a:t>
            </a:r>
            <a:endParaRPr lang="es-CL" b="1" dirty="0">
              <a:solidFill>
                <a:schemeClr val="accent2"/>
              </a:solidFill>
            </a:endParaRPr>
          </a:p>
        </p:txBody>
      </p:sp>
      <p:sp>
        <p:nvSpPr>
          <p:cNvPr id="12" name="Bocadillo nube: nube 11">
            <a:extLst>
              <a:ext uri="{FF2B5EF4-FFF2-40B4-BE49-F238E27FC236}">
                <a16:creationId xmlns:a16="http://schemas.microsoft.com/office/drawing/2014/main" xmlns="" id="{864D392F-0E3C-4A4B-A197-70DDA9AC94E5}"/>
              </a:ext>
            </a:extLst>
          </p:cNvPr>
          <p:cNvSpPr/>
          <p:nvPr/>
        </p:nvSpPr>
        <p:spPr>
          <a:xfrm>
            <a:off x="1043608" y="748225"/>
            <a:ext cx="2088231" cy="1312623"/>
          </a:xfrm>
          <a:prstGeom prst="cloudCallout">
            <a:avLst>
              <a:gd name="adj1" fmla="val -20833"/>
              <a:gd name="adj2" fmla="val 14351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52DD2689-9D6C-49FF-A6FD-C3FD8183C7F8}"/>
              </a:ext>
            </a:extLst>
          </p:cNvPr>
          <p:cNvSpPr/>
          <p:nvPr/>
        </p:nvSpPr>
        <p:spPr>
          <a:xfrm>
            <a:off x="3347864" y="1052737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1.- Marca con un X la colección  de 8 elementos</a:t>
            </a:r>
          </a:p>
          <a:p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D7D4F44-33C5-4A9C-BCBA-F8B857AA37AC}"/>
              </a:ext>
            </a:extLst>
          </p:cNvPr>
          <p:cNvSpPr/>
          <p:nvPr/>
        </p:nvSpPr>
        <p:spPr>
          <a:xfrm rot="10800000" flipV="1">
            <a:off x="4096509" y="5133867"/>
            <a:ext cx="2767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637A861-33D0-406C-8A8B-379B24B38379}"/>
              </a:ext>
            </a:extLst>
          </p:cNvPr>
          <p:cNvSpPr/>
          <p:nvPr/>
        </p:nvSpPr>
        <p:spPr>
          <a:xfrm>
            <a:off x="2411760" y="1976065"/>
            <a:ext cx="1814435" cy="15009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08702F9B-EFCD-4584-B3F8-6462BA0F646C}"/>
              </a:ext>
            </a:extLst>
          </p:cNvPr>
          <p:cNvSpPr/>
          <p:nvPr/>
        </p:nvSpPr>
        <p:spPr>
          <a:xfrm>
            <a:off x="4571999" y="1866201"/>
            <a:ext cx="1893572" cy="16551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B880C19-072E-4FDC-B68D-E4823CA8A65E}"/>
              </a:ext>
            </a:extLst>
          </p:cNvPr>
          <p:cNvSpPr/>
          <p:nvPr/>
        </p:nvSpPr>
        <p:spPr>
          <a:xfrm>
            <a:off x="6690895" y="1628798"/>
            <a:ext cx="2181604" cy="17761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D12ACDD2-5C39-4BF6-952B-83AC64346D1E}"/>
              </a:ext>
            </a:extLst>
          </p:cNvPr>
          <p:cNvSpPr/>
          <p:nvPr/>
        </p:nvSpPr>
        <p:spPr>
          <a:xfrm rot="10800000" flipV="1">
            <a:off x="1303074" y="4071021"/>
            <a:ext cx="1828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2.- Dibuja  una colección de 8 elementos.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982819F7-7253-46AB-A56D-46018569C9AB}"/>
              </a:ext>
            </a:extLst>
          </p:cNvPr>
          <p:cNvSpPr/>
          <p:nvPr/>
        </p:nvSpPr>
        <p:spPr>
          <a:xfrm>
            <a:off x="3923928" y="4212018"/>
            <a:ext cx="3744417" cy="159324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0C023478-C967-4671-9D51-4E0E174BAC60}"/>
              </a:ext>
            </a:extLst>
          </p:cNvPr>
          <p:cNvSpPr/>
          <p:nvPr/>
        </p:nvSpPr>
        <p:spPr>
          <a:xfrm>
            <a:off x="3779914" y="4125046"/>
            <a:ext cx="4061013" cy="24002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Picture 2" descr="Pin en FIESTAS PATRIAS CHILE">
            <a:extLst>
              <a:ext uri="{FF2B5EF4-FFF2-40B4-BE49-F238E27FC236}">
                <a16:creationId xmlns:a16="http://schemas.microsoft.com/office/drawing/2014/main" xmlns="" id="{FB8732C7-2AF1-4A72-8298-EAF67F9E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19" y="0"/>
            <a:ext cx="9229236" cy="71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tillón | Sodimac.com">
            <a:extLst>
              <a:ext uri="{FF2B5EF4-FFF2-40B4-BE49-F238E27FC236}">
                <a16:creationId xmlns:a16="http://schemas.microsoft.com/office/drawing/2014/main" xmlns="" id="{B869ECCC-9CEA-4D54-B990-78CC67F2B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93556"/>
            <a:ext cx="637390" cy="6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tillón | Sodimac.com">
            <a:extLst>
              <a:ext uri="{FF2B5EF4-FFF2-40B4-BE49-F238E27FC236}">
                <a16:creationId xmlns:a16="http://schemas.microsoft.com/office/drawing/2014/main" xmlns="" id="{4E5DF5F4-40DB-4984-8A17-7F99D5D3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697" y="1866201"/>
            <a:ext cx="637390" cy="6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tillón | Sodimac.com">
            <a:extLst>
              <a:ext uri="{FF2B5EF4-FFF2-40B4-BE49-F238E27FC236}">
                <a16:creationId xmlns:a16="http://schemas.microsoft.com/office/drawing/2014/main" xmlns="" id="{61B83C80-30D0-4FF2-9FD9-0CF5E43B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07" y="2577200"/>
            <a:ext cx="637390" cy="6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tillón | Sodimac.com">
            <a:extLst>
              <a:ext uri="{FF2B5EF4-FFF2-40B4-BE49-F238E27FC236}">
                <a16:creationId xmlns:a16="http://schemas.microsoft.com/office/drawing/2014/main" xmlns="" id="{C82B16D6-1A75-42E6-B668-65934478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04" y="2502967"/>
            <a:ext cx="637390" cy="6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rompo – Recrearte Juegos">
            <a:extLst>
              <a:ext uri="{FF2B5EF4-FFF2-40B4-BE49-F238E27FC236}">
                <a16:creationId xmlns:a16="http://schemas.microsoft.com/office/drawing/2014/main" xmlns="" id="{33569B82-EFC2-4F32-9FA3-DFB4A05B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60" y="2037387"/>
            <a:ext cx="1691680" cy="12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MBOQUE DE MADERA - INNOVACIÓN - Ushop">
            <a:extLst>
              <a:ext uri="{FF2B5EF4-FFF2-40B4-BE49-F238E27FC236}">
                <a16:creationId xmlns:a16="http://schemas.microsoft.com/office/drawing/2014/main" xmlns="" id="{1D0D1779-D0A0-4DEF-BA72-8863E5E9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43" y="2221489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61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9650AA-4B6C-4B51-9581-C97F19267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3" y="0"/>
            <a:ext cx="9144000" cy="685866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6B009C7-F79D-4A80-98FD-823F08749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760" y="764705"/>
            <a:ext cx="4320480" cy="2808311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Enviar fotografía de este ticket de salida a: Educadora Carla Muñoz Saldaña	</a:t>
            </a:r>
          </a:p>
          <a:p>
            <a:r>
              <a:rPr lang="es-ES" dirty="0" err="1"/>
              <a:t>Correo:carla.munoz@colegio-jeanpiaget.cl</a:t>
            </a:r>
            <a:r>
              <a:rPr lang="es-ES" dirty="0"/>
              <a:t>	</a:t>
            </a:r>
          </a:p>
          <a:p>
            <a:r>
              <a:rPr lang="es-ES" dirty="0"/>
              <a:t>Celular: 972188895	</a:t>
            </a:r>
          </a:p>
          <a:p>
            <a:pPr marL="0" indent="0">
              <a:buNone/>
            </a:pPr>
            <a:r>
              <a:rPr lang="es-ES" dirty="0"/>
              <a:t>	</a:t>
            </a:r>
          </a:p>
          <a:p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4613"/>
            <a:ext cx="1071332" cy="85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Pin en FIESTAS PATRIAS CHILE">
            <a:extLst>
              <a:ext uri="{FF2B5EF4-FFF2-40B4-BE49-F238E27FC236}">
                <a16:creationId xmlns:a16="http://schemas.microsoft.com/office/drawing/2014/main" xmlns="" id="{114A4E4F-A62B-4B4E-A595-369265F9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63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196374"/>
              </p:ext>
            </p:extLst>
          </p:nvPr>
        </p:nvGraphicFramePr>
        <p:xfrm>
          <a:off x="0" y="74611"/>
          <a:ext cx="9144000" cy="65139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01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24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6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ACTIVIDAD(ES) Y RECURSOS PEDAGÓGICOS 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ES_tradn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Se motiva a los estudiantes a ubicarse en un lugar cómodo y limpio para realizar la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u="sng" dirty="0">
                          <a:effectLst/>
                        </a:rPr>
                        <a:t>Motivación: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Actividades: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Recomendaciones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Desafío Matemático.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Realizan guía, relacionados con el contenido 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Recursos: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Guía en forma digital (</a:t>
                      </a:r>
                      <a:r>
                        <a:rPr lang="es-ES" sz="1200" dirty="0" err="1">
                          <a:effectLst/>
                        </a:rPr>
                        <a:t>ppt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Video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Lápiz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• Goma 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7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EVALUACIÓN FORMATIVA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s-CL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Se evaluará a través del ticket de salida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Evaluación Formativa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</a:rPr>
                        <a:t>Monitoreo a partir de participación en clases virtuales.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CL" sz="1200" dirty="0">
                        <a:effectLst/>
                      </a:endParaRP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7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>
                          <a:effectLst/>
                        </a:rPr>
                        <a:t>ESTE MÓDULO DEBE SER ENVIADO AL SIGUIENTE CORREO ELECTRÓNICO</a:t>
                      </a:r>
                      <a:endParaRPr lang="es-CL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1866" marR="41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1200" dirty="0">
                          <a:effectLst/>
                        </a:rPr>
                        <a:t> Correo</a:t>
                      </a:r>
                      <a:r>
                        <a:rPr lang="es-ES_tradnl" sz="1200" baseline="0" dirty="0">
                          <a:effectLst/>
                        </a:rPr>
                        <a:t> electrónico: carla.munoz@colegio-jeanpiaget.cl</a:t>
                      </a:r>
                      <a:endParaRPr lang="es-CL" sz="12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L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WhatsApp profesor  972188895</a:t>
                      </a:r>
                    </a:p>
                  </a:txBody>
                  <a:tcPr marL="41866" marR="4186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41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Acuerdos de la clase</a:t>
            </a:r>
            <a:br>
              <a:rPr lang="es-CL" dirty="0"/>
            </a:b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3C00D81-1F74-4489-9F60-982BCFD6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628800"/>
            <a:ext cx="2249619" cy="161558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1313DDA-8707-4334-9208-EB9F4FE16488}"/>
              </a:ext>
            </a:extLst>
          </p:cNvPr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PUNTUALIDAD.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1910DE-07E4-4F29-98BD-F588DCAB9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775117"/>
            <a:ext cx="1469263" cy="146926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5B350D37-88D5-4DDA-833A-CB4FE46EB57A}"/>
              </a:ext>
            </a:extLst>
          </p:cNvPr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SILENCIAR MICROFONO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1C090F2-1F83-4727-A3ED-D4F88BE8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648175"/>
            <a:ext cx="1889924" cy="136562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03FFA69-E20D-4688-8B11-1E3357C9CFD5}"/>
              </a:ext>
            </a:extLst>
          </p:cNvPr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MANTENER EL MATERIAL QUE SE SOLICITA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5EAF6D0C-C725-4853-B265-B8E8DDB24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05064"/>
            <a:ext cx="1201016" cy="131075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960258D-FBDE-4856-B003-C75B7FFEF1A6}"/>
              </a:ext>
            </a:extLst>
          </p:cNvPr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ATENCIÓN Y RESPETO A QUIEN HABLA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9712734-2E51-4899-B367-209FC84DA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337" y="3840673"/>
            <a:ext cx="1079086" cy="146926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960BE42D-7821-4DA5-9F89-196EE10F5212}"/>
              </a:ext>
            </a:extLst>
          </p:cNvPr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LEVANTAR LA MANO, PARA OPINAR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389B7E15-85AD-4808-9037-43C681898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641" y="4167664"/>
            <a:ext cx="1889924" cy="142320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01CFD87-60CE-4444-AD38-743AD449A7D9}"/>
              </a:ext>
            </a:extLst>
          </p:cNvPr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PARTICIPA ACTIVAMENTE</a:t>
            </a: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7BF484-BD43-49EF-A0FE-03CE691C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AB79CBA-584F-4AFC-A7D9-996FDFF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1844824"/>
            <a:ext cx="4392488" cy="4281339"/>
          </a:xfrm>
        </p:spPr>
        <p:txBody>
          <a:bodyPr/>
          <a:lstStyle/>
          <a:p>
            <a:r>
              <a:rPr lang="es-CL" dirty="0"/>
              <a:t>Emplear números , para contar, identificar y cuantificar hasta 7 en situaciones cotidianas.</a:t>
            </a:r>
          </a:p>
        </p:txBody>
      </p:sp>
      <p:pic>
        <p:nvPicPr>
          <p:cNvPr id="1026" name="Picture 2" descr="Ilustración de Realista Vector Aislado Banderas De Partido Para El Día De  La Independencia En Chile Con Confeti Para Decoración Y Revestimiento En El  Fondo Blanco Concepto De Felices Fiestas Patrias y">
            <a:extLst>
              <a:ext uri="{FF2B5EF4-FFF2-40B4-BE49-F238E27FC236}">
                <a16:creationId xmlns:a16="http://schemas.microsoft.com/office/drawing/2014/main" xmlns="" id="{8FBA3E8B-7BBE-417A-9542-D0A4F23F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42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DC0C54DE-9CBF-4F28-AFFD-278F6C22F997}"/>
              </a:ext>
            </a:extLst>
          </p:cNvPr>
          <p:cNvSpPr/>
          <p:nvPr/>
        </p:nvSpPr>
        <p:spPr>
          <a:xfrm rot="10800000" flipV="1">
            <a:off x="827584" y="3150921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400" dirty="0">
                <a:solidFill>
                  <a:prstClr val="black"/>
                </a:solidFill>
                <a:ea typeface="+mj-ea"/>
                <a:cs typeface="+mj-cs"/>
              </a:rPr>
              <a:t>Objetivo de la Clase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8CB3D592-1127-4A6A-8F4C-E67C73311208}"/>
              </a:ext>
            </a:extLst>
          </p:cNvPr>
          <p:cNvSpPr/>
          <p:nvPr/>
        </p:nvSpPr>
        <p:spPr>
          <a:xfrm>
            <a:off x="827584" y="4363272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prstClr val="black"/>
                </a:solidFill>
              </a:rPr>
              <a:t>Emplear números , para contar, identificar y cuantificar hasta 8 en situaciones cotidianas.</a:t>
            </a:r>
            <a:endParaRPr lang="es-CL" dirty="0"/>
          </a:p>
        </p:txBody>
      </p:sp>
      <p:pic>
        <p:nvPicPr>
          <p:cNvPr id="4" name="Picture 2" descr="Gifs de Banderas de Chil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8920"/>
            <a:ext cx="2789508" cy="25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1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D79E60A-ABEC-4802-94DA-FECEF6023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235" y="1600200"/>
            <a:ext cx="8584565" cy="4525963"/>
          </a:xfrm>
        </p:spPr>
        <p:txBody>
          <a:bodyPr/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pPr marL="114300" indent="0">
              <a:buNone/>
            </a:pPr>
            <a:endParaRPr lang="es-CL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F7F9206-3979-4B40-B35A-C8354AE177A3}"/>
              </a:ext>
            </a:extLst>
          </p:cNvPr>
          <p:cNvGrpSpPr>
            <a:grpSpLocks/>
          </p:cNvGrpSpPr>
          <p:nvPr/>
        </p:nvGrpSpPr>
        <p:grpSpPr bwMode="auto">
          <a:xfrm>
            <a:off x="0" y="227337"/>
            <a:ext cx="8834756" cy="2475865"/>
            <a:chOff x="487" y="571"/>
            <a:chExt cx="13913" cy="3899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xmlns="" id="{551F498C-B6DA-4268-960A-2389328F9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" y="571"/>
              <a:ext cx="7306" cy="1419"/>
            </a:xfrm>
            <a:custGeom>
              <a:avLst/>
              <a:gdLst>
                <a:gd name="T0" fmla="+- 0 7957 7094"/>
                <a:gd name="T1" fmla="*/ T0 w 7306"/>
                <a:gd name="T2" fmla="+- 0 1206 571"/>
                <a:gd name="T3" fmla="*/ 1206 h 1419"/>
                <a:gd name="T4" fmla="+- 0 7850 7094"/>
                <a:gd name="T5" fmla="*/ T4 w 7306"/>
                <a:gd name="T6" fmla="+- 0 1005 571"/>
                <a:gd name="T7" fmla="*/ 1005 h 1419"/>
                <a:gd name="T8" fmla="+- 0 7677 7094"/>
                <a:gd name="T9" fmla="*/ T8 w 7306"/>
                <a:gd name="T10" fmla="+- 0 881 571"/>
                <a:gd name="T11" fmla="*/ 881 h 1419"/>
                <a:gd name="T12" fmla="+- 0 7465 7094"/>
                <a:gd name="T13" fmla="*/ T12 w 7306"/>
                <a:gd name="T14" fmla="+- 0 861 571"/>
                <a:gd name="T15" fmla="*/ 861 h 1419"/>
                <a:gd name="T16" fmla="+- 0 7276 7094"/>
                <a:gd name="T17" fmla="*/ T16 w 7306"/>
                <a:gd name="T18" fmla="+- 0 954 571"/>
                <a:gd name="T19" fmla="*/ 954 h 1419"/>
                <a:gd name="T20" fmla="+- 0 7144 7094"/>
                <a:gd name="T21" fmla="*/ T20 w 7306"/>
                <a:gd name="T22" fmla="+- 0 1132 571"/>
                <a:gd name="T23" fmla="*/ 1132 h 1419"/>
                <a:gd name="T24" fmla="+- 0 7094 7094"/>
                <a:gd name="T25" fmla="*/ T24 w 7306"/>
                <a:gd name="T26" fmla="+- 0 1368 571"/>
                <a:gd name="T27" fmla="*/ 1368 h 1419"/>
                <a:gd name="T28" fmla="+- 0 7144 7094"/>
                <a:gd name="T29" fmla="*/ T28 w 7306"/>
                <a:gd name="T30" fmla="+- 0 1604 571"/>
                <a:gd name="T31" fmla="*/ 1604 h 1419"/>
                <a:gd name="T32" fmla="+- 0 7276 7094"/>
                <a:gd name="T33" fmla="*/ T32 w 7306"/>
                <a:gd name="T34" fmla="+- 0 1782 571"/>
                <a:gd name="T35" fmla="*/ 1782 h 1419"/>
                <a:gd name="T36" fmla="+- 0 7465 7094"/>
                <a:gd name="T37" fmla="*/ T36 w 7306"/>
                <a:gd name="T38" fmla="+- 0 1875 571"/>
                <a:gd name="T39" fmla="*/ 1875 h 1419"/>
                <a:gd name="T40" fmla="+- 0 7677 7094"/>
                <a:gd name="T41" fmla="*/ T40 w 7306"/>
                <a:gd name="T42" fmla="+- 0 1855 571"/>
                <a:gd name="T43" fmla="*/ 1855 h 1419"/>
                <a:gd name="T44" fmla="+- 0 7850 7094"/>
                <a:gd name="T45" fmla="*/ T44 w 7306"/>
                <a:gd name="T46" fmla="+- 0 1731 571"/>
                <a:gd name="T47" fmla="*/ 1731 h 1419"/>
                <a:gd name="T48" fmla="+- 0 7957 7094"/>
                <a:gd name="T49" fmla="*/ T48 w 7306"/>
                <a:gd name="T50" fmla="+- 0 1530 571"/>
                <a:gd name="T51" fmla="*/ 1530 h 1419"/>
                <a:gd name="T52" fmla="+- 0 14400 7094"/>
                <a:gd name="T53" fmla="*/ T52 w 7306"/>
                <a:gd name="T54" fmla="+- 0 787 571"/>
                <a:gd name="T55" fmla="*/ 787 h 1419"/>
                <a:gd name="T56" fmla="+- 0 14227 7094"/>
                <a:gd name="T57" fmla="*/ T56 w 7306"/>
                <a:gd name="T58" fmla="+- 0 736 571"/>
                <a:gd name="T59" fmla="*/ 736 h 1419"/>
                <a:gd name="T60" fmla="+- 0 14204 7094"/>
                <a:gd name="T61" fmla="*/ T60 w 7306"/>
                <a:gd name="T62" fmla="+- 0 737 571"/>
                <a:gd name="T63" fmla="*/ 737 h 1419"/>
                <a:gd name="T64" fmla="+- 0 14072 7094"/>
                <a:gd name="T65" fmla="*/ T64 w 7306"/>
                <a:gd name="T66" fmla="+- 0 776 571"/>
                <a:gd name="T67" fmla="*/ 776 h 1419"/>
                <a:gd name="T68" fmla="+- 0 13959 7094"/>
                <a:gd name="T69" fmla="*/ T68 w 7306"/>
                <a:gd name="T70" fmla="+- 0 755 571"/>
                <a:gd name="T71" fmla="*/ 755 h 1419"/>
                <a:gd name="T72" fmla="+- 0 13768 7094"/>
                <a:gd name="T73" fmla="*/ T72 w 7306"/>
                <a:gd name="T74" fmla="+- 0 710 571"/>
                <a:gd name="T75" fmla="*/ 710 h 1419"/>
                <a:gd name="T76" fmla="+- 0 13734 7094"/>
                <a:gd name="T77" fmla="*/ T76 w 7306"/>
                <a:gd name="T78" fmla="+- 0 712 571"/>
                <a:gd name="T79" fmla="*/ 712 h 1419"/>
                <a:gd name="T80" fmla="+- 0 13608 7094"/>
                <a:gd name="T81" fmla="*/ T80 w 7306"/>
                <a:gd name="T82" fmla="+- 0 739 571"/>
                <a:gd name="T83" fmla="*/ 739 h 1419"/>
                <a:gd name="T84" fmla="+- 0 13472 7094"/>
                <a:gd name="T85" fmla="*/ T84 w 7306"/>
                <a:gd name="T86" fmla="+- 0 643 571"/>
                <a:gd name="T87" fmla="*/ 643 h 1419"/>
                <a:gd name="T88" fmla="+- 0 13257 7094"/>
                <a:gd name="T89" fmla="*/ T88 w 7306"/>
                <a:gd name="T90" fmla="+- 0 571 571"/>
                <a:gd name="T91" fmla="*/ 571 h 1419"/>
                <a:gd name="T92" fmla="+- 0 13161 7094"/>
                <a:gd name="T93" fmla="*/ T92 w 7306"/>
                <a:gd name="T94" fmla="+- 0 584 571"/>
                <a:gd name="T95" fmla="*/ 584 h 1419"/>
                <a:gd name="T96" fmla="+- 0 12990 7094"/>
                <a:gd name="T97" fmla="*/ T96 w 7306"/>
                <a:gd name="T98" fmla="+- 0 694 571"/>
                <a:gd name="T99" fmla="*/ 694 h 1419"/>
                <a:gd name="T100" fmla="+- 0 12906 7094"/>
                <a:gd name="T101" fmla="*/ T100 w 7306"/>
                <a:gd name="T102" fmla="+- 0 880 571"/>
                <a:gd name="T103" fmla="*/ 880 h 1419"/>
                <a:gd name="T104" fmla="+- 0 12905 7094"/>
                <a:gd name="T105" fmla="*/ T104 w 7306"/>
                <a:gd name="T106" fmla="+- 0 960 571"/>
                <a:gd name="T107" fmla="*/ 960 h 1419"/>
                <a:gd name="T108" fmla="+- 0 12874 7094"/>
                <a:gd name="T109" fmla="*/ T108 w 7306"/>
                <a:gd name="T110" fmla="+- 0 959 571"/>
                <a:gd name="T111" fmla="*/ 959 h 1419"/>
                <a:gd name="T112" fmla="+- 0 12832 7094"/>
                <a:gd name="T113" fmla="*/ T112 w 7306"/>
                <a:gd name="T114" fmla="+- 0 958 571"/>
                <a:gd name="T115" fmla="*/ 958 h 1419"/>
                <a:gd name="T116" fmla="+- 0 12676 7094"/>
                <a:gd name="T117" fmla="*/ T116 w 7306"/>
                <a:gd name="T118" fmla="+- 0 996 571"/>
                <a:gd name="T119" fmla="*/ 996 h 1419"/>
                <a:gd name="T120" fmla="+- 0 12529 7094"/>
                <a:gd name="T121" fmla="*/ T120 w 7306"/>
                <a:gd name="T122" fmla="+- 0 1135 571"/>
                <a:gd name="T123" fmla="*/ 1135 h 1419"/>
                <a:gd name="T124" fmla="+- 0 12483 7094"/>
                <a:gd name="T125" fmla="*/ T124 w 7306"/>
                <a:gd name="T126" fmla="+- 0 1337 571"/>
                <a:gd name="T127" fmla="*/ 1337 h 1419"/>
                <a:gd name="T128" fmla="+- 0 12569 7094"/>
                <a:gd name="T129" fmla="*/ T128 w 7306"/>
                <a:gd name="T130" fmla="+- 0 1546 571"/>
                <a:gd name="T131" fmla="*/ 1546 h 1419"/>
                <a:gd name="T132" fmla="+- 0 12760 7094"/>
                <a:gd name="T133" fmla="*/ T132 w 7306"/>
                <a:gd name="T134" fmla="+- 0 1659 571"/>
                <a:gd name="T135" fmla="*/ 1659 h 1419"/>
                <a:gd name="T136" fmla="+- 0 12854 7094"/>
                <a:gd name="T137" fmla="*/ T136 w 7306"/>
                <a:gd name="T138" fmla="+- 0 1668 571"/>
                <a:gd name="T139" fmla="*/ 1668 h 1419"/>
                <a:gd name="T140" fmla="+- 0 12889 7094"/>
                <a:gd name="T141" fmla="*/ T140 w 7306"/>
                <a:gd name="T142" fmla="+- 0 1664 571"/>
                <a:gd name="T143" fmla="*/ 1664 h 1419"/>
                <a:gd name="T144" fmla="+- 0 12940 7094"/>
                <a:gd name="T145" fmla="*/ T144 w 7306"/>
                <a:gd name="T146" fmla="+- 0 1728 571"/>
                <a:gd name="T147" fmla="*/ 1728 h 1419"/>
                <a:gd name="T148" fmla="+- 0 13073 7094"/>
                <a:gd name="T149" fmla="*/ T148 w 7306"/>
                <a:gd name="T150" fmla="+- 0 1897 571"/>
                <a:gd name="T151" fmla="*/ 1897 h 1419"/>
                <a:gd name="T152" fmla="+- 0 13270 7094"/>
                <a:gd name="T153" fmla="*/ T152 w 7306"/>
                <a:gd name="T154" fmla="+- 0 1983 571"/>
                <a:gd name="T155" fmla="*/ 1983 h 1419"/>
                <a:gd name="T156" fmla="+- 0 13367 7094"/>
                <a:gd name="T157" fmla="*/ T156 w 7306"/>
                <a:gd name="T158" fmla="+- 0 1989 571"/>
                <a:gd name="T159" fmla="*/ 1989 h 1419"/>
                <a:gd name="T160" fmla="+- 0 13530 7094"/>
                <a:gd name="T161" fmla="*/ T160 w 7306"/>
                <a:gd name="T162" fmla="+- 0 1951 571"/>
                <a:gd name="T163" fmla="*/ 1951 h 1419"/>
                <a:gd name="T164" fmla="+- 0 13705 7094"/>
                <a:gd name="T165" fmla="*/ T164 w 7306"/>
                <a:gd name="T166" fmla="+- 0 1810 571"/>
                <a:gd name="T167" fmla="*/ 1810 h 1419"/>
                <a:gd name="T168" fmla="+- 0 13835 7094"/>
                <a:gd name="T169" fmla="*/ T168 w 7306"/>
                <a:gd name="T170" fmla="+- 0 1864 571"/>
                <a:gd name="T171" fmla="*/ 1864 h 1419"/>
                <a:gd name="T172" fmla="+- 0 14046 7094"/>
                <a:gd name="T173" fmla="*/ T172 w 7306"/>
                <a:gd name="T174" fmla="+- 0 1941 571"/>
                <a:gd name="T175" fmla="*/ 1941 h 1419"/>
                <a:gd name="T176" fmla="+- 0 14069 7094"/>
                <a:gd name="T177" fmla="*/ T176 w 7306"/>
                <a:gd name="T178" fmla="+- 0 1940 571"/>
                <a:gd name="T179" fmla="*/ 1940 h 1419"/>
                <a:gd name="T180" fmla="+- 0 14286 7094"/>
                <a:gd name="T181" fmla="*/ T180 w 7306"/>
                <a:gd name="T182" fmla="+- 0 1837 571"/>
                <a:gd name="T183" fmla="*/ 1837 h 1419"/>
                <a:gd name="T184" fmla="+- 0 14400 7094"/>
                <a:gd name="T185" fmla="*/ T184 w 7306"/>
                <a:gd name="T186" fmla="+- 0 1804 571"/>
                <a:gd name="T187" fmla="*/ 1804 h 1419"/>
                <a:gd name="T188" fmla="+- 0 14400 7094"/>
                <a:gd name="T189" fmla="*/ T188 w 7306"/>
                <a:gd name="T190" fmla="+- 0 1659 571"/>
                <a:gd name="T191" fmla="*/ 1659 h 1419"/>
                <a:gd name="T192" fmla="+- 0 14400 7094"/>
                <a:gd name="T193" fmla="*/ T192 w 7306"/>
                <a:gd name="T194" fmla="+- 0 787 571"/>
                <a:gd name="T195" fmla="*/ 787 h 141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7306" h="1419">
                  <a:moveTo>
                    <a:pt x="886" y="797"/>
                  </a:moveTo>
                  <a:lnTo>
                    <a:pt x="880" y="714"/>
                  </a:lnTo>
                  <a:lnTo>
                    <a:pt x="863" y="635"/>
                  </a:lnTo>
                  <a:lnTo>
                    <a:pt x="837" y="561"/>
                  </a:lnTo>
                  <a:lnTo>
                    <a:pt x="801" y="494"/>
                  </a:lnTo>
                  <a:lnTo>
                    <a:pt x="756" y="434"/>
                  </a:lnTo>
                  <a:lnTo>
                    <a:pt x="705" y="383"/>
                  </a:lnTo>
                  <a:lnTo>
                    <a:pt x="647" y="341"/>
                  </a:lnTo>
                  <a:lnTo>
                    <a:pt x="583" y="310"/>
                  </a:lnTo>
                  <a:lnTo>
                    <a:pt x="515" y="290"/>
                  </a:lnTo>
                  <a:lnTo>
                    <a:pt x="443" y="283"/>
                  </a:lnTo>
                  <a:lnTo>
                    <a:pt x="371" y="290"/>
                  </a:lnTo>
                  <a:lnTo>
                    <a:pt x="303" y="310"/>
                  </a:lnTo>
                  <a:lnTo>
                    <a:pt x="240" y="341"/>
                  </a:lnTo>
                  <a:lnTo>
                    <a:pt x="182" y="383"/>
                  </a:lnTo>
                  <a:lnTo>
                    <a:pt x="130" y="434"/>
                  </a:lnTo>
                  <a:lnTo>
                    <a:pt x="86" y="494"/>
                  </a:lnTo>
                  <a:lnTo>
                    <a:pt x="50" y="561"/>
                  </a:lnTo>
                  <a:lnTo>
                    <a:pt x="23" y="635"/>
                  </a:lnTo>
                  <a:lnTo>
                    <a:pt x="6" y="714"/>
                  </a:lnTo>
                  <a:lnTo>
                    <a:pt x="0" y="797"/>
                  </a:lnTo>
                  <a:lnTo>
                    <a:pt x="6" y="880"/>
                  </a:lnTo>
                  <a:lnTo>
                    <a:pt x="23" y="959"/>
                  </a:lnTo>
                  <a:lnTo>
                    <a:pt x="50" y="1033"/>
                  </a:lnTo>
                  <a:lnTo>
                    <a:pt x="86" y="1100"/>
                  </a:lnTo>
                  <a:lnTo>
                    <a:pt x="130" y="1160"/>
                  </a:lnTo>
                  <a:lnTo>
                    <a:pt x="182" y="1211"/>
                  </a:lnTo>
                  <a:lnTo>
                    <a:pt x="240" y="1253"/>
                  </a:lnTo>
                  <a:lnTo>
                    <a:pt x="303" y="1284"/>
                  </a:lnTo>
                  <a:lnTo>
                    <a:pt x="371" y="1304"/>
                  </a:lnTo>
                  <a:lnTo>
                    <a:pt x="443" y="1311"/>
                  </a:lnTo>
                  <a:lnTo>
                    <a:pt x="515" y="1304"/>
                  </a:lnTo>
                  <a:lnTo>
                    <a:pt x="583" y="1284"/>
                  </a:lnTo>
                  <a:lnTo>
                    <a:pt x="647" y="1253"/>
                  </a:lnTo>
                  <a:lnTo>
                    <a:pt x="705" y="1211"/>
                  </a:lnTo>
                  <a:lnTo>
                    <a:pt x="756" y="1160"/>
                  </a:lnTo>
                  <a:lnTo>
                    <a:pt x="801" y="1100"/>
                  </a:lnTo>
                  <a:lnTo>
                    <a:pt x="837" y="1033"/>
                  </a:lnTo>
                  <a:lnTo>
                    <a:pt x="863" y="959"/>
                  </a:lnTo>
                  <a:lnTo>
                    <a:pt x="880" y="880"/>
                  </a:lnTo>
                  <a:lnTo>
                    <a:pt x="886" y="797"/>
                  </a:lnTo>
                  <a:close/>
                  <a:moveTo>
                    <a:pt x="7306" y="216"/>
                  </a:moveTo>
                  <a:lnTo>
                    <a:pt x="7271" y="195"/>
                  </a:lnTo>
                  <a:lnTo>
                    <a:pt x="7204" y="173"/>
                  </a:lnTo>
                  <a:lnTo>
                    <a:pt x="7133" y="165"/>
                  </a:lnTo>
                  <a:lnTo>
                    <a:pt x="7125" y="165"/>
                  </a:lnTo>
                  <a:lnTo>
                    <a:pt x="7118" y="165"/>
                  </a:lnTo>
                  <a:lnTo>
                    <a:pt x="7110" y="166"/>
                  </a:lnTo>
                  <a:lnTo>
                    <a:pt x="7064" y="173"/>
                  </a:lnTo>
                  <a:lnTo>
                    <a:pt x="7020" y="186"/>
                  </a:lnTo>
                  <a:lnTo>
                    <a:pt x="6978" y="205"/>
                  </a:lnTo>
                  <a:lnTo>
                    <a:pt x="6940" y="229"/>
                  </a:lnTo>
                  <a:lnTo>
                    <a:pt x="6881" y="191"/>
                  </a:lnTo>
                  <a:lnTo>
                    <a:pt x="6865" y="184"/>
                  </a:lnTo>
                  <a:lnTo>
                    <a:pt x="6817" y="163"/>
                  </a:lnTo>
                  <a:lnTo>
                    <a:pt x="6747" y="145"/>
                  </a:lnTo>
                  <a:lnTo>
                    <a:pt x="6674" y="139"/>
                  </a:lnTo>
                  <a:lnTo>
                    <a:pt x="6663" y="139"/>
                  </a:lnTo>
                  <a:lnTo>
                    <a:pt x="6652" y="140"/>
                  </a:lnTo>
                  <a:lnTo>
                    <a:pt x="6640" y="141"/>
                  </a:lnTo>
                  <a:lnTo>
                    <a:pt x="6597" y="145"/>
                  </a:lnTo>
                  <a:lnTo>
                    <a:pt x="6554" y="155"/>
                  </a:lnTo>
                  <a:lnTo>
                    <a:pt x="6514" y="168"/>
                  </a:lnTo>
                  <a:lnTo>
                    <a:pt x="6476" y="184"/>
                  </a:lnTo>
                  <a:lnTo>
                    <a:pt x="6433" y="123"/>
                  </a:lnTo>
                  <a:lnTo>
                    <a:pt x="6378" y="72"/>
                  </a:lnTo>
                  <a:lnTo>
                    <a:pt x="6313" y="33"/>
                  </a:lnTo>
                  <a:lnTo>
                    <a:pt x="6241" y="9"/>
                  </a:lnTo>
                  <a:lnTo>
                    <a:pt x="6163" y="0"/>
                  </a:lnTo>
                  <a:lnTo>
                    <a:pt x="6155" y="0"/>
                  </a:lnTo>
                  <a:lnTo>
                    <a:pt x="6138" y="1"/>
                  </a:lnTo>
                  <a:lnTo>
                    <a:pt x="6067" y="13"/>
                  </a:lnTo>
                  <a:lnTo>
                    <a:pt x="6003" y="39"/>
                  </a:lnTo>
                  <a:lnTo>
                    <a:pt x="5945" y="76"/>
                  </a:lnTo>
                  <a:lnTo>
                    <a:pt x="5896" y="123"/>
                  </a:lnTo>
                  <a:lnTo>
                    <a:pt x="5856" y="179"/>
                  </a:lnTo>
                  <a:lnTo>
                    <a:pt x="5828" y="241"/>
                  </a:lnTo>
                  <a:lnTo>
                    <a:pt x="5812" y="309"/>
                  </a:lnTo>
                  <a:lnTo>
                    <a:pt x="5810" y="381"/>
                  </a:lnTo>
                  <a:lnTo>
                    <a:pt x="5810" y="385"/>
                  </a:lnTo>
                  <a:lnTo>
                    <a:pt x="5811" y="389"/>
                  </a:lnTo>
                  <a:lnTo>
                    <a:pt x="5811" y="393"/>
                  </a:lnTo>
                  <a:lnTo>
                    <a:pt x="5795" y="390"/>
                  </a:lnTo>
                  <a:lnTo>
                    <a:pt x="5780" y="388"/>
                  </a:lnTo>
                  <a:lnTo>
                    <a:pt x="5764" y="387"/>
                  </a:lnTo>
                  <a:lnTo>
                    <a:pt x="5748" y="387"/>
                  </a:lnTo>
                  <a:lnTo>
                    <a:pt x="5738" y="387"/>
                  </a:lnTo>
                  <a:lnTo>
                    <a:pt x="5717" y="388"/>
                  </a:lnTo>
                  <a:lnTo>
                    <a:pt x="5647" y="400"/>
                  </a:lnTo>
                  <a:lnTo>
                    <a:pt x="5582" y="425"/>
                  </a:lnTo>
                  <a:lnTo>
                    <a:pt x="5524" y="462"/>
                  </a:lnTo>
                  <a:lnTo>
                    <a:pt x="5474" y="509"/>
                  </a:lnTo>
                  <a:lnTo>
                    <a:pt x="5435" y="564"/>
                  </a:lnTo>
                  <a:lnTo>
                    <a:pt x="5406" y="627"/>
                  </a:lnTo>
                  <a:lnTo>
                    <a:pt x="5391" y="694"/>
                  </a:lnTo>
                  <a:lnTo>
                    <a:pt x="5389" y="766"/>
                  </a:lnTo>
                  <a:lnTo>
                    <a:pt x="5403" y="844"/>
                  </a:lnTo>
                  <a:lnTo>
                    <a:pt x="5432" y="914"/>
                  </a:lnTo>
                  <a:lnTo>
                    <a:pt x="5475" y="975"/>
                  </a:lnTo>
                  <a:lnTo>
                    <a:pt x="5530" y="1026"/>
                  </a:lnTo>
                  <a:lnTo>
                    <a:pt x="5594" y="1064"/>
                  </a:lnTo>
                  <a:lnTo>
                    <a:pt x="5666" y="1088"/>
                  </a:lnTo>
                  <a:lnTo>
                    <a:pt x="5743" y="1097"/>
                  </a:lnTo>
                  <a:lnTo>
                    <a:pt x="5752" y="1097"/>
                  </a:lnTo>
                  <a:lnTo>
                    <a:pt x="5760" y="1097"/>
                  </a:lnTo>
                  <a:lnTo>
                    <a:pt x="5768" y="1096"/>
                  </a:lnTo>
                  <a:lnTo>
                    <a:pt x="5782" y="1095"/>
                  </a:lnTo>
                  <a:lnTo>
                    <a:pt x="5795" y="1093"/>
                  </a:lnTo>
                  <a:lnTo>
                    <a:pt x="5809" y="1091"/>
                  </a:lnTo>
                  <a:lnTo>
                    <a:pt x="5822" y="1088"/>
                  </a:lnTo>
                  <a:lnTo>
                    <a:pt x="5846" y="1157"/>
                  </a:lnTo>
                  <a:lnTo>
                    <a:pt x="5882" y="1221"/>
                  </a:lnTo>
                  <a:lnTo>
                    <a:pt x="5926" y="1277"/>
                  </a:lnTo>
                  <a:lnTo>
                    <a:pt x="5979" y="1326"/>
                  </a:lnTo>
                  <a:lnTo>
                    <a:pt x="6039" y="1365"/>
                  </a:lnTo>
                  <a:lnTo>
                    <a:pt x="6105" y="1394"/>
                  </a:lnTo>
                  <a:lnTo>
                    <a:pt x="6176" y="1412"/>
                  </a:lnTo>
                  <a:lnTo>
                    <a:pt x="6251" y="1419"/>
                  </a:lnTo>
                  <a:lnTo>
                    <a:pt x="6262" y="1419"/>
                  </a:lnTo>
                  <a:lnTo>
                    <a:pt x="6273" y="1418"/>
                  </a:lnTo>
                  <a:lnTo>
                    <a:pt x="6284" y="1417"/>
                  </a:lnTo>
                  <a:lnTo>
                    <a:pt x="6363" y="1405"/>
                  </a:lnTo>
                  <a:lnTo>
                    <a:pt x="6436" y="1380"/>
                  </a:lnTo>
                  <a:lnTo>
                    <a:pt x="6502" y="1342"/>
                  </a:lnTo>
                  <a:lnTo>
                    <a:pt x="6561" y="1295"/>
                  </a:lnTo>
                  <a:lnTo>
                    <a:pt x="6611" y="1239"/>
                  </a:lnTo>
                  <a:lnTo>
                    <a:pt x="6650" y="1175"/>
                  </a:lnTo>
                  <a:lnTo>
                    <a:pt x="6689" y="1240"/>
                  </a:lnTo>
                  <a:lnTo>
                    <a:pt x="6741" y="1293"/>
                  </a:lnTo>
                  <a:lnTo>
                    <a:pt x="6804" y="1334"/>
                  </a:lnTo>
                  <a:lnTo>
                    <a:pt x="6875" y="1360"/>
                  </a:lnTo>
                  <a:lnTo>
                    <a:pt x="6952" y="1370"/>
                  </a:lnTo>
                  <a:lnTo>
                    <a:pt x="6960" y="1370"/>
                  </a:lnTo>
                  <a:lnTo>
                    <a:pt x="6968" y="1369"/>
                  </a:lnTo>
                  <a:lnTo>
                    <a:pt x="6975" y="1369"/>
                  </a:lnTo>
                  <a:lnTo>
                    <a:pt x="7058" y="1352"/>
                  </a:lnTo>
                  <a:lnTo>
                    <a:pt x="7131" y="1317"/>
                  </a:lnTo>
                  <a:lnTo>
                    <a:pt x="7192" y="1266"/>
                  </a:lnTo>
                  <a:lnTo>
                    <a:pt x="7240" y="1202"/>
                  </a:lnTo>
                  <a:lnTo>
                    <a:pt x="7284" y="1225"/>
                  </a:lnTo>
                  <a:lnTo>
                    <a:pt x="7306" y="1233"/>
                  </a:lnTo>
                  <a:lnTo>
                    <a:pt x="7306" y="1202"/>
                  </a:lnTo>
                  <a:lnTo>
                    <a:pt x="7306" y="1175"/>
                  </a:lnTo>
                  <a:lnTo>
                    <a:pt x="7306" y="1088"/>
                  </a:lnTo>
                  <a:lnTo>
                    <a:pt x="7306" y="393"/>
                  </a:lnTo>
                  <a:lnTo>
                    <a:pt x="7306" y="229"/>
                  </a:lnTo>
                  <a:lnTo>
                    <a:pt x="7306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xmlns="" id="{08937589-4EA1-4534-84B8-DA4DB3F5A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" y="3278"/>
              <a:ext cx="9163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Imágenes, fotos de stock y vectores sobre 18世紀 | Shutterstock">
              <a:extLst>
                <a:ext uri="{FF2B5EF4-FFF2-40B4-BE49-F238E27FC236}">
                  <a16:creationId xmlns:a16="http://schemas.microsoft.com/office/drawing/2014/main" xmlns="" id="{020B4779-5290-40FF-8BBC-7F99D01E6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" y="921"/>
              <a:ext cx="5369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9808DC72-2744-45DE-9E39-ACB6FE447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" y="571"/>
              <a:ext cx="2272" cy="1491"/>
            </a:xfrm>
            <a:custGeom>
              <a:avLst/>
              <a:gdLst>
                <a:gd name="T0" fmla="+- 0 2325 649"/>
                <a:gd name="T1" fmla="*/ T0 w 2272"/>
                <a:gd name="T2" fmla="+- 0 1523 571"/>
                <a:gd name="T3" fmla="*/ 1523 h 1491"/>
                <a:gd name="T4" fmla="+- 0 2133 649"/>
                <a:gd name="T5" fmla="*/ T4 w 2272"/>
                <a:gd name="T6" fmla="+- 0 1419 571"/>
                <a:gd name="T7" fmla="*/ 1419 h 1491"/>
                <a:gd name="T8" fmla="+- 0 2118 649"/>
                <a:gd name="T9" fmla="*/ T8 w 2272"/>
                <a:gd name="T10" fmla="+- 0 1311 571"/>
                <a:gd name="T11" fmla="*/ 1311 h 1491"/>
                <a:gd name="T12" fmla="+- 0 1969 649"/>
                <a:gd name="T13" fmla="*/ T12 w 2272"/>
                <a:gd name="T14" fmla="+- 0 1173 571"/>
                <a:gd name="T15" fmla="*/ 1173 h 1491"/>
                <a:gd name="T16" fmla="+- 0 1848 649"/>
                <a:gd name="T17" fmla="*/ T16 w 2272"/>
                <a:gd name="T18" fmla="+- 0 1168 571"/>
                <a:gd name="T19" fmla="*/ 1168 h 1491"/>
                <a:gd name="T20" fmla="+- 0 1760 649"/>
                <a:gd name="T21" fmla="*/ T20 w 2272"/>
                <a:gd name="T22" fmla="+- 0 1208 571"/>
                <a:gd name="T23" fmla="*/ 1208 h 1491"/>
                <a:gd name="T24" fmla="+- 0 1622 649"/>
                <a:gd name="T25" fmla="*/ T24 w 2272"/>
                <a:gd name="T26" fmla="+- 0 1148 571"/>
                <a:gd name="T27" fmla="*/ 1148 h 1491"/>
                <a:gd name="T28" fmla="+- 0 1545 649"/>
                <a:gd name="T29" fmla="*/ T28 w 2272"/>
                <a:gd name="T30" fmla="+- 0 1145 571"/>
                <a:gd name="T31" fmla="*/ 1145 h 1491"/>
                <a:gd name="T32" fmla="+- 0 1455 649"/>
                <a:gd name="T33" fmla="*/ T32 w 2272"/>
                <a:gd name="T34" fmla="+- 0 1164 571"/>
                <a:gd name="T35" fmla="*/ 1164 h 1491"/>
                <a:gd name="T36" fmla="+- 0 1335 649"/>
                <a:gd name="T37" fmla="*/ T36 w 2272"/>
                <a:gd name="T38" fmla="+- 0 1080 571"/>
                <a:gd name="T39" fmla="*/ 1080 h 1491"/>
                <a:gd name="T40" fmla="+- 0 1186 649"/>
                <a:gd name="T41" fmla="*/ T40 w 2272"/>
                <a:gd name="T42" fmla="+- 0 1045 571"/>
                <a:gd name="T43" fmla="*/ 1045 h 1491"/>
                <a:gd name="T44" fmla="+- 0 1012 649"/>
                <a:gd name="T45" fmla="*/ T44 w 2272"/>
                <a:gd name="T46" fmla="+- 0 1132 571"/>
                <a:gd name="T47" fmla="*/ 1132 h 1491"/>
                <a:gd name="T48" fmla="+- 0 950 649"/>
                <a:gd name="T49" fmla="*/ T48 w 2272"/>
                <a:gd name="T50" fmla="+- 0 1317 571"/>
                <a:gd name="T51" fmla="*/ 1317 h 1491"/>
                <a:gd name="T52" fmla="+- 0 951 649"/>
                <a:gd name="T53" fmla="*/ T52 w 2272"/>
                <a:gd name="T54" fmla="+- 0 1326 571"/>
                <a:gd name="T55" fmla="*/ 1326 h 1491"/>
                <a:gd name="T56" fmla="+- 0 918 649"/>
                <a:gd name="T57" fmla="*/ T56 w 2272"/>
                <a:gd name="T58" fmla="+- 0 1321 571"/>
                <a:gd name="T59" fmla="*/ 1321 h 1491"/>
                <a:gd name="T60" fmla="+- 0 818 649"/>
                <a:gd name="T61" fmla="*/ T60 w 2272"/>
                <a:gd name="T62" fmla="+- 0 1336 571"/>
                <a:gd name="T63" fmla="*/ 1336 h 1491"/>
                <a:gd name="T64" fmla="+- 0 674 649"/>
                <a:gd name="T65" fmla="*/ T64 w 2272"/>
                <a:gd name="T66" fmla="+- 0 1463 571"/>
                <a:gd name="T67" fmla="*/ 1463 h 1491"/>
                <a:gd name="T68" fmla="+- 0 666 649"/>
                <a:gd name="T69" fmla="*/ T68 w 2272"/>
                <a:gd name="T70" fmla="+- 0 1670 571"/>
                <a:gd name="T71" fmla="*/ 1670 h 1491"/>
                <a:gd name="T72" fmla="+- 0 826 649"/>
                <a:gd name="T73" fmla="*/ T72 w 2272"/>
                <a:gd name="T74" fmla="+- 0 1819 571"/>
                <a:gd name="T75" fmla="*/ 1819 h 1491"/>
                <a:gd name="T76" fmla="+- 0 934 649"/>
                <a:gd name="T77" fmla="*/ T76 w 2272"/>
                <a:gd name="T78" fmla="+- 0 1829 571"/>
                <a:gd name="T79" fmla="*/ 1829 h 1491"/>
                <a:gd name="T80" fmla="+- 0 984 649"/>
                <a:gd name="T81" fmla="*/ T80 w 2272"/>
                <a:gd name="T82" fmla="+- 0 1890 571"/>
                <a:gd name="T83" fmla="*/ 1890 h 1491"/>
                <a:gd name="T84" fmla="+- 0 1130 649"/>
                <a:gd name="T85" fmla="*/ T84 w 2272"/>
                <a:gd name="T86" fmla="+- 0 2031 571"/>
                <a:gd name="T87" fmla="*/ 2031 h 1491"/>
                <a:gd name="T88" fmla="+- 0 1282 649"/>
                <a:gd name="T89" fmla="*/ T88 w 2272"/>
                <a:gd name="T90" fmla="+- 0 2061 571"/>
                <a:gd name="T91" fmla="*/ 2061 h 1491"/>
                <a:gd name="T92" fmla="+- 0 1447 649"/>
                <a:gd name="T93" fmla="*/ T92 w 2272"/>
                <a:gd name="T94" fmla="+- 0 2007 571"/>
                <a:gd name="T95" fmla="*/ 2007 h 1491"/>
                <a:gd name="T96" fmla="+- 0 1589 649"/>
                <a:gd name="T97" fmla="*/ T96 w 2272"/>
                <a:gd name="T98" fmla="+- 0 1944 571"/>
                <a:gd name="T99" fmla="*/ 1944 h 1491"/>
                <a:gd name="T100" fmla="+- 0 1769 649"/>
                <a:gd name="T101" fmla="*/ T100 w 2272"/>
                <a:gd name="T102" fmla="+- 0 2027 571"/>
                <a:gd name="T103" fmla="*/ 2027 h 1491"/>
                <a:gd name="T104" fmla="+- 0 1896 649"/>
                <a:gd name="T105" fmla="*/ T104 w 2272"/>
                <a:gd name="T106" fmla="+- 0 1989 571"/>
                <a:gd name="T107" fmla="*/ 1989 h 1491"/>
                <a:gd name="T108" fmla="+- 0 2006 649"/>
                <a:gd name="T109" fmla="*/ T108 w 2272"/>
                <a:gd name="T110" fmla="+- 0 1923 571"/>
                <a:gd name="T111" fmla="*/ 1923 h 1491"/>
                <a:gd name="T112" fmla="+- 0 2113 649"/>
                <a:gd name="T113" fmla="*/ T112 w 2272"/>
                <a:gd name="T114" fmla="+- 0 1946 571"/>
                <a:gd name="T115" fmla="*/ 1946 h 1491"/>
                <a:gd name="T116" fmla="+- 0 2202 649"/>
                <a:gd name="T117" fmla="*/ T116 w 2272"/>
                <a:gd name="T118" fmla="+- 0 1931 571"/>
                <a:gd name="T119" fmla="*/ 1931 h 1491"/>
                <a:gd name="T120" fmla="+- 0 2351 649"/>
                <a:gd name="T121" fmla="*/ T120 w 2272"/>
                <a:gd name="T122" fmla="+- 0 1798 571"/>
                <a:gd name="T123" fmla="*/ 1798 h 1491"/>
                <a:gd name="T124" fmla="+- 0 2921 649"/>
                <a:gd name="T125" fmla="*/ T124 w 2272"/>
                <a:gd name="T126" fmla="+- 0 942 571"/>
                <a:gd name="T127" fmla="*/ 942 h 1491"/>
                <a:gd name="T128" fmla="+- 0 2863 649"/>
                <a:gd name="T129" fmla="*/ T128 w 2272"/>
                <a:gd name="T130" fmla="+- 0 843 571"/>
                <a:gd name="T131" fmla="*/ 843 h 1491"/>
                <a:gd name="T132" fmla="+- 0 2830 649"/>
                <a:gd name="T133" fmla="*/ T132 w 2272"/>
                <a:gd name="T134" fmla="+- 0 804 571"/>
                <a:gd name="T135" fmla="*/ 804 h 1491"/>
                <a:gd name="T136" fmla="+- 0 2786 649"/>
                <a:gd name="T137" fmla="*/ T136 w 2272"/>
                <a:gd name="T138" fmla="+- 0 684 571"/>
                <a:gd name="T139" fmla="*/ 684 h 1491"/>
                <a:gd name="T140" fmla="+- 0 2655 649"/>
                <a:gd name="T141" fmla="*/ T140 w 2272"/>
                <a:gd name="T142" fmla="+- 0 642 571"/>
                <a:gd name="T143" fmla="*/ 642 h 1491"/>
                <a:gd name="T144" fmla="+- 0 2590 649"/>
                <a:gd name="T145" fmla="*/ T144 w 2272"/>
                <a:gd name="T146" fmla="+- 0 669 571"/>
                <a:gd name="T147" fmla="*/ 669 h 1491"/>
                <a:gd name="T148" fmla="+- 0 2496 649"/>
                <a:gd name="T149" fmla="*/ T148 w 2272"/>
                <a:gd name="T150" fmla="+- 0 578 571"/>
                <a:gd name="T151" fmla="*/ 578 h 1491"/>
                <a:gd name="T152" fmla="+- 0 2342 649"/>
                <a:gd name="T153" fmla="*/ T152 w 2272"/>
                <a:gd name="T154" fmla="+- 0 615 571"/>
                <a:gd name="T155" fmla="*/ 615 h 1491"/>
                <a:gd name="T156" fmla="+- 0 2298 649"/>
                <a:gd name="T157" fmla="*/ T156 w 2272"/>
                <a:gd name="T158" fmla="+- 0 735 571"/>
                <a:gd name="T159" fmla="*/ 735 h 1491"/>
                <a:gd name="T160" fmla="+- 0 2298 649"/>
                <a:gd name="T161" fmla="*/ T160 w 2272"/>
                <a:gd name="T162" fmla="+- 0 760 571"/>
                <a:gd name="T163" fmla="*/ 760 h 1491"/>
                <a:gd name="T164" fmla="+- 0 2177 649"/>
                <a:gd name="T165" fmla="*/ T164 w 2272"/>
                <a:gd name="T166" fmla="+- 0 840 571"/>
                <a:gd name="T167" fmla="*/ 840 h 1491"/>
                <a:gd name="T168" fmla="+- 0 2199 649"/>
                <a:gd name="T169" fmla="*/ T168 w 2272"/>
                <a:gd name="T170" fmla="+- 0 977 571"/>
                <a:gd name="T171" fmla="*/ 977 h 1491"/>
                <a:gd name="T172" fmla="+- 0 2278 649"/>
                <a:gd name="T173" fmla="*/ T172 w 2272"/>
                <a:gd name="T174" fmla="+- 0 1022 571"/>
                <a:gd name="T175" fmla="*/ 1022 h 1491"/>
                <a:gd name="T176" fmla="+- 0 2370 649"/>
                <a:gd name="T177" fmla="*/ T176 w 2272"/>
                <a:gd name="T178" fmla="+- 0 1162 571"/>
                <a:gd name="T179" fmla="*/ 1162 h 1491"/>
                <a:gd name="T180" fmla="+- 0 2499 649"/>
                <a:gd name="T181" fmla="*/ T180 w 2272"/>
                <a:gd name="T182" fmla="+- 0 1156 571"/>
                <a:gd name="T183" fmla="*/ 1156 h 1491"/>
                <a:gd name="T184" fmla="+- 0 2570 649"/>
                <a:gd name="T185" fmla="*/ T184 w 2272"/>
                <a:gd name="T186" fmla="+- 0 1128 571"/>
                <a:gd name="T187" fmla="*/ 1128 h 1491"/>
                <a:gd name="T188" fmla="+- 0 2642 649"/>
                <a:gd name="T189" fmla="*/ T188 w 2272"/>
                <a:gd name="T190" fmla="+- 0 1154 571"/>
                <a:gd name="T191" fmla="*/ 1154 h 1491"/>
                <a:gd name="T192" fmla="+- 0 2746 649"/>
                <a:gd name="T193" fmla="*/ T192 w 2272"/>
                <a:gd name="T194" fmla="+- 0 1089 571"/>
                <a:gd name="T195" fmla="*/ 1089 h 1491"/>
                <a:gd name="T196" fmla="+- 0 2780 649"/>
                <a:gd name="T197" fmla="*/ T196 w 2272"/>
                <a:gd name="T198" fmla="+- 0 1054 571"/>
                <a:gd name="T199" fmla="*/ 1054 h 1491"/>
                <a:gd name="T200" fmla="+- 0 2851 649"/>
                <a:gd name="T201" fmla="*/ T200 w 2272"/>
                <a:gd name="T202" fmla="+- 0 1048 571"/>
                <a:gd name="T203" fmla="*/ 1048 h 1491"/>
                <a:gd name="T204" fmla="+- 0 2921 649"/>
                <a:gd name="T205" fmla="*/ T204 w 2272"/>
                <a:gd name="T206" fmla="+- 0 942 571"/>
                <a:gd name="T207" fmla="*/ 942 h 14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</a:cxnLst>
              <a:rect l="0" t="0" r="r" b="b"/>
              <a:pathLst>
                <a:path w="2272" h="1491">
                  <a:moveTo>
                    <a:pt x="1729" y="1092"/>
                  </a:moveTo>
                  <a:lnTo>
                    <a:pt x="1712" y="1017"/>
                  </a:lnTo>
                  <a:lnTo>
                    <a:pt x="1676" y="952"/>
                  </a:lnTo>
                  <a:lnTo>
                    <a:pt x="1623" y="900"/>
                  </a:lnTo>
                  <a:lnTo>
                    <a:pt x="1558" y="864"/>
                  </a:lnTo>
                  <a:lnTo>
                    <a:pt x="1484" y="848"/>
                  </a:lnTo>
                  <a:lnTo>
                    <a:pt x="1486" y="823"/>
                  </a:lnTo>
                  <a:lnTo>
                    <a:pt x="1485" y="811"/>
                  </a:lnTo>
                  <a:lnTo>
                    <a:pt x="1469" y="740"/>
                  </a:lnTo>
                  <a:lnTo>
                    <a:pt x="1434" y="680"/>
                  </a:lnTo>
                  <a:lnTo>
                    <a:pt x="1383" y="633"/>
                  </a:lnTo>
                  <a:lnTo>
                    <a:pt x="1320" y="602"/>
                  </a:lnTo>
                  <a:lnTo>
                    <a:pt x="1249" y="591"/>
                  </a:lnTo>
                  <a:lnTo>
                    <a:pt x="1233" y="592"/>
                  </a:lnTo>
                  <a:lnTo>
                    <a:pt x="1199" y="597"/>
                  </a:lnTo>
                  <a:lnTo>
                    <a:pt x="1168" y="606"/>
                  </a:lnTo>
                  <a:lnTo>
                    <a:pt x="1138" y="620"/>
                  </a:lnTo>
                  <a:lnTo>
                    <a:pt x="1111" y="637"/>
                  </a:lnTo>
                  <a:lnTo>
                    <a:pt x="1069" y="610"/>
                  </a:lnTo>
                  <a:lnTo>
                    <a:pt x="1022" y="590"/>
                  </a:lnTo>
                  <a:lnTo>
                    <a:pt x="973" y="577"/>
                  </a:lnTo>
                  <a:lnTo>
                    <a:pt x="921" y="573"/>
                  </a:lnTo>
                  <a:lnTo>
                    <a:pt x="904" y="573"/>
                  </a:lnTo>
                  <a:lnTo>
                    <a:pt x="896" y="574"/>
                  </a:lnTo>
                  <a:lnTo>
                    <a:pt x="865" y="577"/>
                  </a:lnTo>
                  <a:lnTo>
                    <a:pt x="835" y="584"/>
                  </a:lnTo>
                  <a:lnTo>
                    <a:pt x="806" y="593"/>
                  </a:lnTo>
                  <a:lnTo>
                    <a:pt x="778" y="605"/>
                  </a:lnTo>
                  <a:lnTo>
                    <a:pt x="738" y="551"/>
                  </a:lnTo>
                  <a:lnTo>
                    <a:pt x="686" y="509"/>
                  </a:lnTo>
                  <a:lnTo>
                    <a:pt x="624" y="482"/>
                  </a:lnTo>
                  <a:lnTo>
                    <a:pt x="554" y="473"/>
                  </a:lnTo>
                  <a:lnTo>
                    <a:pt x="537" y="474"/>
                  </a:lnTo>
                  <a:lnTo>
                    <a:pt x="470" y="488"/>
                  </a:lnTo>
                  <a:lnTo>
                    <a:pt x="411" y="518"/>
                  </a:lnTo>
                  <a:lnTo>
                    <a:pt x="363" y="561"/>
                  </a:lnTo>
                  <a:lnTo>
                    <a:pt x="327" y="615"/>
                  </a:lnTo>
                  <a:lnTo>
                    <a:pt x="306" y="678"/>
                  </a:lnTo>
                  <a:lnTo>
                    <a:pt x="301" y="746"/>
                  </a:lnTo>
                  <a:lnTo>
                    <a:pt x="301" y="749"/>
                  </a:lnTo>
                  <a:lnTo>
                    <a:pt x="302" y="752"/>
                  </a:lnTo>
                  <a:lnTo>
                    <a:pt x="302" y="755"/>
                  </a:lnTo>
                  <a:lnTo>
                    <a:pt x="291" y="753"/>
                  </a:lnTo>
                  <a:lnTo>
                    <a:pt x="280" y="751"/>
                  </a:lnTo>
                  <a:lnTo>
                    <a:pt x="269" y="750"/>
                  </a:lnTo>
                  <a:lnTo>
                    <a:pt x="250" y="750"/>
                  </a:lnTo>
                  <a:lnTo>
                    <a:pt x="235" y="751"/>
                  </a:lnTo>
                  <a:lnTo>
                    <a:pt x="169" y="765"/>
                  </a:lnTo>
                  <a:lnTo>
                    <a:pt x="110" y="795"/>
                  </a:lnTo>
                  <a:lnTo>
                    <a:pt x="61" y="838"/>
                  </a:lnTo>
                  <a:lnTo>
                    <a:pt x="25" y="892"/>
                  </a:lnTo>
                  <a:lnTo>
                    <a:pt x="4" y="955"/>
                  </a:lnTo>
                  <a:lnTo>
                    <a:pt x="0" y="1023"/>
                  </a:lnTo>
                  <a:lnTo>
                    <a:pt x="17" y="1099"/>
                  </a:lnTo>
                  <a:lnTo>
                    <a:pt x="55" y="1164"/>
                  </a:lnTo>
                  <a:lnTo>
                    <a:pt x="110" y="1215"/>
                  </a:lnTo>
                  <a:lnTo>
                    <a:pt x="177" y="1248"/>
                  </a:lnTo>
                  <a:lnTo>
                    <a:pt x="254" y="1260"/>
                  </a:lnTo>
                  <a:lnTo>
                    <a:pt x="272" y="1259"/>
                  </a:lnTo>
                  <a:lnTo>
                    <a:pt x="285" y="1258"/>
                  </a:lnTo>
                  <a:lnTo>
                    <a:pt x="298" y="1257"/>
                  </a:lnTo>
                  <a:lnTo>
                    <a:pt x="310" y="1253"/>
                  </a:lnTo>
                  <a:lnTo>
                    <a:pt x="335" y="1319"/>
                  </a:lnTo>
                  <a:lnTo>
                    <a:pt x="373" y="1376"/>
                  </a:lnTo>
                  <a:lnTo>
                    <a:pt x="423" y="1424"/>
                  </a:lnTo>
                  <a:lnTo>
                    <a:pt x="481" y="1460"/>
                  </a:lnTo>
                  <a:lnTo>
                    <a:pt x="547" y="1483"/>
                  </a:lnTo>
                  <a:lnTo>
                    <a:pt x="617" y="1491"/>
                  </a:lnTo>
                  <a:lnTo>
                    <a:pt x="633" y="1490"/>
                  </a:lnTo>
                  <a:lnTo>
                    <a:pt x="641" y="1490"/>
                  </a:lnTo>
                  <a:lnTo>
                    <a:pt x="724" y="1473"/>
                  </a:lnTo>
                  <a:lnTo>
                    <a:pt x="798" y="1436"/>
                  </a:lnTo>
                  <a:lnTo>
                    <a:pt x="858" y="1383"/>
                  </a:lnTo>
                  <a:lnTo>
                    <a:pt x="903" y="1316"/>
                  </a:lnTo>
                  <a:lnTo>
                    <a:pt x="940" y="1373"/>
                  </a:lnTo>
                  <a:lnTo>
                    <a:pt x="990" y="1417"/>
                  </a:lnTo>
                  <a:lnTo>
                    <a:pt x="1051" y="1445"/>
                  </a:lnTo>
                  <a:lnTo>
                    <a:pt x="1120" y="1456"/>
                  </a:lnTo>
                  <a:lnTo>
                    <a:pt x="1136" y="1455"/>
                  </a:lnTo>
                  <a:lnTo>
                    <a:pt x="1195" y="1443"/>
                  </a:lnTo>
                  <a:lnTo>
                    <a:pt x="1247" y="1418"/>
                  </a:lnTo>
                  <a:lnTo>
                    <a:pt x="1291" y="1381"/>
                  </a:lnTo>
                  <a:lnTo>
                    <a:pt x="1325" y="1335"/>
                  </a:lnTo>
                  <a:lnTo>
                    <a:pt x="1357" y="1352"/>
                  </a:lnTo>
                  <a:lnTo>
                    <a:pt x="1391" y="1364"/>
                  </a:lnTo>
                  <a:lnTo>
                    <a:pt x="1427" y="1372"/>
                  </a:lnTo>
                  <a:lnTo>
                    <a:pt x="1464" y="1375"/>
                  </a:lnTo>
                  <a:lnTo>
                    <a:pt x="1477" y="1375"/>
                  </a:lnTo>
                  <a:lnTo>
                    <a:pt x="1484" y="1374"/>
                  </a:lnTo>
                  <a:lnTo>
                    <a:pt x="1553" y="1360"/>
                  </a:lnTo>
                  <a:lnTo>
                    <a:pt x="1614" y="1329"/>
                  </a:lnTo>
                  <a:lnTo>
                    <a:pt x="1665" y="1284"/>
                  </a:lnTo>
                  <a:lnTo>
                    <a:pt x="1702" y="1227"/>
                  </a:lnTo>
                  <a:lnTo>
                    <a:pt x="1724" y="1163"/>
                  </a:lnTo>
                  <a:lnTo>
                    <a:pt x="1729" y="1092"/>
                  </a:lnTo>
                  <a:close/>
                  <a:moveTo>
                    <a:pt x="2272" y="371"/>
                  </a:moveTo>
                  <a:lnTo>
                    <a:pt x="2264" y="331"/>
                  </a:lnTo>
                  <a:lnTo>
                    <a:pt x="2244" y="297"/>
                  </a:lnTo>
                  <a:lnTo>
                    <a:pt x="2214" y="272"/>
                  </a:lnTo>
                  <a:lnTo>
                    <a:pt x="2176" y="258"/>
                  </a:lnTo>
                  <a:lnTo>
                    <a:pt x="2179" y="246"/>
                  </a:lnTo>
                  <a:lnTo>
                    <a:pt x="2181" y="233"/>
                  </a:lnTo>
                  <a:lnTo>
                    <a:pt x="2181" y="220"/>
                  </a:lnTo>
                  <a:lnTo>
                    <a:pt x="2169" y="161"/>
                  </a:lnTo>
                  <a:lnTo>
                    <a:pt x="2137" y="113"/>
                  </a:lnTo>
                  <a:lnTo>
                    <a:pt x="2089" y="81"/>
                  </a:lnTo>
                  <a:lnTo>
                    <a:pt x="2030" y="69"/>
                  </a:lnTo>
                  <a:lnTo>
                    <a:pt x="2006" y="71"/>
                  </a:lnTo>
                  <a:lnTo>
                    <a:pt x="1983" y="77"/>
                  </a:lnTo>
                  <a:lnTo>
                    <a:pt x="1961" y="86"/>
                  </a:lnTo>
                  <a:lnTo>
                    <a:pt x="1941" y="98"/>
                  </a:lnTo>
                  <a:lnTo>
                    <a:pt x="1919" y="58"/>
                  </a:lnTo>
                  <a:lnTo>
                    <a:pt x="1887" y="28"/>
                  </a:lnTo>
                  <a:lnTo>
                    <a:pt x="1847" y="7"/>
                  </a:lnTo>
                  <a:lnTo>
                    <a:pt x="1800" y="0"/>
                  </a:lnTo>
                  <a:lnTo>
                    <a:pt x="1741" y="12"/>
                  </a:lnTo>
                  <a:lnTo>
                    <a:pt x="1693" y="44"/>
                  </a:lnTo>
                  <a:lnTo>
                    <a:pt x="1661" y="93"/>
                  </a:lnTo>
                  <a:lnTo>
                    <a:pt x="1649" y="151"/>
                  </a:lnTo>
                  <a:lnTo>
                    <a:pt x="1649" y="164"/>
                  </a:lnTo>
                  <a:lnTo>
                    <a:pt x="1651" y="177"/>
                  </a:lnTo>
                  <a:lnTo>
                    <a:pt x="1654" y="189"/>
                  </a:lnTo>
                  <a:lnTo>
                    <a:pt x="1649" y="189"/>
                  </a:lnTo>
                  <a:lnTo>
                    <a:pt x="1598" y="199"/>
                  </a:lnTo>
                  <a:lnTo>
                    <a:pt x="1557" y="227"/>
                  </a:lnTo>
                  <a:lnTo>
                    <a:pt x="1528" y="269"/>
                  </a:lnTo>
                  <a:lnTo>
                    <a:pt x="1518" y="320"/>
                  </a:lnTo>
                  <a:lnTo>
                    <a:pt x="1527" y="367"/>
                  </a:lnTo>
                  <a:lnTo>
                    <a:pt x="1550" y="406"/>
                  </a:lnTo>
                  <a:lnTo>
                    <a:pt x="1585" y="435"/>
                  </a:lnTo>
                  <a:lnTo>
                    <a:pt x="1629" y="450"/>
                  </a:lnTo>
                  <a:lnTo>
                    <a:pt x="1629" y="451"/>
                  </a:lnTo>
                  <a:lnTo>
                    <a:pt x="1641" y="510"/>
                  </a:lnTo>
                  <a:lnTo>
                    <a:pt x="1673" y="558"/>
                  </a:lnTo>
                  <a:lnTo>
                    <a:pt x="1721" y="591"/>
                  </a:lnTo>
                  <a:lnTo>
                    <a:pt x="1780" y="603"/>
                  </a:lnTo>
                  <a:lnTo>
                    <a:pt x="1817" y="598"/>
                  </a:lnTo>
                  <a:lnTo>
                    <a:pt x="1850" y="585"/>
                  </a:lnTo>
                  <a:lnTo>
                    <a:pt x="1879" y="565"/>
                  </a:lnTo>
                  <a:lnTo>
                    <a:pt x="1903" y="539"/>
                  </a:lnTo>
                  <a:lnTo>
                    <a:pt x="1921" y="557"/>
                  </a:lnTo>
                  <a:lnTo>
                    <a:pt x="1942" y="571"/>
                  </a:lnTo>
                  <a:lnTo>
                    <a:pt x="1967" y="580"/>
                  </a:lnTo>
                  <a:lnTo>
                    <a:pt x="1993" y="583"/>
                  </a:lnTo>
                  <a:lnTo>
                    <a:pt x="2037" y="575"/>
                  </a:lnTo>
                  <a:lnTo>
                    <a:pt x="2072" y="552"/>
                  </a:lnTo>
                  <a:lnTo>
                    <a:pt x="2097" y="518"/>
                  </a:lnTo>
                  <a:lnTo>
                    <a:pt x="2108" y="475"/>
                  </a:lnTo>
                  <a:lnTo>
                    <a:pt x="2120" y="480"/>
                  </a:lnTo>
                  <a:lnTo>
                    <a:pt x="2131" y="483"/>
                  </a:lnTo>
                  <a:lnTo>
                    <a:pt x="2144" y="485"/>
                  </a:lnTo>
                  <a:lnTo>
                    <a:pt x="2157" y="486"/>
                  </a:lnTo>
                  <a:lnTo>
                    <a:pt x="2202" y="477"/>
                  </a:lnTo>
                  <a:lnTo>
                    <a:pt x="2238" y="452"/>
                  </a:lnTo>
                  <a:lnTo>
                    <a:pt x="2263" y="416"/>
                  </a:lnTo>
                  <a:lnTo>
                    <a:pt x="2272" y="3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pic>
          <p:nvPicPr>
            <p:cNvPr id="2056" name="Picture 8" descr="Imágenes, fotos de stock y vectores sobre 18世紀 | Shutterstock">
              <a:extLst>
                <a:ext uri="{FF2B5EF4-FFF2-40B4-BE49-F238E27FC236}">
                  <a16:creationId xmlns:a16="http://schemas.microsoft.com/office/drawing/2014/main" xmlns="" id="{82B30C63-98D6-413C-AC21-651F9027E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" y="956"/>
              <a:ext cx="6431" cy="1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Google Shape;91;p13">
            <a:extLst>
              <a:ext uri="{FF2B5EF4-FFF2-40B4-BE49-F238E27FC236}">
                <a16:creationId xmlns:a16="http://schemas.microsoft.com/office/drawing/2014/main" xmlns="" id="{AC12F0B5-93B3-48B7-BF06-B76ACA3DBC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5748" y="-8001"/>
            <a:ext cx="2354425" cy="1910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xmlns="" id="{9EB55025-A7EE-4A03-91BC-01453BA12EC4}"/>
              </a:ext>
            </a:extLst>
          </p:cNvPr>
          <p:cNvSpPr/>
          <p:nvPr/>
        </p:nvSpPr>
        <p:spPr>
          <a:xfrm>
            <a:off x="302577" y="2888938"/>
            <a:ext cx="1440179" cy="285145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Escucha los objetivo del cuento. </a:t>
            </a:r>
            <a:endParaRPr lang="es-CL" dirty="0"/>
          </a:p>
        </p:txBody>
      </p:sp>
      <p:sp>
        <p:nvSpPr>
          <p:cNvPr id="18" name="Bocadillo nube: nube 17">
            <a:extLst>
              <a:ext uri="{FF2B5EF4-FFF2-40B4-BE49-F238E27FC236}">
                <a16:creationId xmlns:a16="http://schemas.microsoft.com/office/drawing/2014/main" xmlns="" id="{E611401C-35C4-4786-8695-B92157F8F39B}"/>
              </a:ext>
            </a:extLst>
          </p:cNvPr>
          <p:cNvSpPr/>
          <p:nvPr/>
        </p:nvSpPr>
        <p:spPr>
          <a:xfrm>
            <a:off x="1831181" y="3017845"/>
            <a:ext cx="1630363" cy="26514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Escucha con atención las instrucciones de la actividad </a:t>
            </a:r>
            <a:endParaRPr lang="es-CL" dirty="0"/>
          </a:p>
        </p:txBody>
      </p:sp>
      <p:sp>
        <p:nvSpPr>
          <p:cNvPr id="19" name="Bocadillo nube: nube 18">
            <a:extLst>
              <a:ext uri="{FF2B5EF4-FFF2-40B4-BE49-F238E27FC236}">
                <a16:creationId xmlns:a16="http://schemas.microsoft.com/office/drawing/2014/main" xmlns="" id="{BD68AAED-4830-492E-BF78-69052C36A3D7}"/>
              </a:ext>
            </a:extLst>
          </p:cNvPr>
          <p:cNvSpPr/>
          <p:nvPr/>
        </p:nvSpPr>
        <p:spPr>
          <a:xfrm>
            <a:off x="3527743" y="3017844"/>
            <a:ext cx="1857215" cy="249235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Recordemos aprendizajes previos </a:t>
            </a:r>
          </a:p>
        </p:txBody>
      </p:sp>
      <p:sp>
        <p:nvSpPr>
          <p:cNvPr id="20" name="Bocadillo nube: nube 19">
            <a:extLst>
              <a:ext uri="{FF2B5EF4-FFF2-40B4-BE49-F238E27FC236}">
                <a16:creationId xmlns:a16="http://schemas.microsoft.com/office/drawing/2014/main" xmlns="" id="{CB401DD7-C97E-4314-909F-76FB7B19D424}"/>
              </a:ext>
            </a:extLst>
          </p:cNvPr>
          <p:cNvSpPr/>
          <p:nvPr/>
        </p:nvSpPr>
        <p:spPr>
          <a:xfrm>
            <a:off x="5477507" y="2888938"/>
            <a:ext cx="1630363" cy="270634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Demuestra lo aprendido en la actividad </a:t>
            </a:r>
            <a:endParaRPr lang="es-CL"/>
          </a:p>
        </p:txBody>
      </p:sp>
      <p:sp>
        <p:nvSpPr>
          <p:cNvPr id="21" name="Bocadillo nube: nube 20">
            <a:extLst>
              <a:ext uri="{FF2B5EF4-FFF2-40B4-BE49-F238E27FC236}">
                <a16:creationId xmlns:a16="http://schemas.microsoft.com/office/drawing/2014/main" xmlns="" id="{07834C5D-0824-4E02-96B9-B9698D538405}"/>
              </a:ext>
            </a:extLst>
          </p:cNvPr>
          <p:cNvSpPr/>
          <p:nvPr/>
        </p:nvSpPr>
        <p:spPr>
          <a:xfrm>
            <a:off x="7200419" y="2943860"/>
            <a:ext cx="1641003" cy="26514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Revisemos la Actividad  , respondiendo el ticket de salida </a:t>
            </a:r>
            <a:endParaRPr lang="es-CL" dirty="0"/>
          </a:p>
        </p:txBody>
      </p:sp>
      <p:pic>
        <p:nvPicPr>
          <p:cNvPr id="22" name="Imagen 21" descr="Carros para niños - Canciones infantiles - Números del 1 a 5 - YouTube">
            <a:extLst>
              <a:ext uri="{FF2B5EF4-FFF2-40B4-BE49-F238E27FC236}">
                <a16:creationId xmlns:a16="http://schemas.microsoft.com/office/drawing/2014/main" xmlns="" id="{81B776B8-2D13-4559-821C-905598B56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7746" r="11759" b="64868"/>
          <a:stretch/>
        </p:blipFill>
        <p:spPr bwMode="auto">
          <a:xfrm>
            <a:off x="585470" y="5832735"/>
            <a:ext cx="7272655" cy="10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7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Activación Conocimientos Previos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9D35BB0-954C-486A-8C05-949BBA5E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278"/>
            <a:ext cx="9144261" cy="6894773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xmlns="" id="{D1E1B9AF-3CCC-47B3-B8EC-367E36F5BD66}"/>
              </a:ext>
            </a:extLst>
          </p:cNvPr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/>
              <a:t>Activo Mis Aprendizajes</a:t>
            </a:r>
          </a:p>
        </p:txBody>
      </p:sp>
      <p:sp>
        <p:nvSpPr>
          <p:cNvPr id="8" name="Globo: flecha hacia abajo 7">
            <a:extLst>
              <a:ext uri="{FF2B5EF4-FFF2-40B4-BE49-F238E27FC236}">
                <a16:creationId xmlns:a16="http://schemas.microsoft.com/office/drawing/2014/main" xmlns="" id="{61EEB738-11A9-42AC-A251-16742ACA74E0}"/>
              </a:ext>
            </a:extLst>
          </p:cNvPr>
          <p:cNvSpPr/>
          <p:nvPr/>
        </p:nvSpPr>
        <p:spPr>
          <a:xfrm>
            <a:off x="1619672" y="2102112"/>
            <a:ext cx="5904656" cy="24070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Recuerdan ¿ Qué hemos Aprendido en Matemáticas?</a:t>
            </a:r>
          </a:p>
          <a:p>
            <a:pPr algn="ctr"/>
            <a:r>
              <a:rPr lang="es-ES" dirty="0"/>
              <a:t>¿ Qué número hemos visto?</a:t>
            </a:r>
          </a:p>
          <a:p>
            <a:pPr algn="ctr"/>
            <a:r>
              <a:rPr lang="es-ES" dirty="0"/>
              <a:t>¿Qué es Contar?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¿Cómo lo Hacemos?</a:t>
            </a:r>
          </a:p>
        </p:txBody>
      </p:sp>
      <p:pic>
        <p:nvPicPr>
          <p:cNvPr id="9" name="Picture 2" descr="Pin en FIESTAS PATRIAS CHILE">
            <a:extLst>
              <a:ext uri="{FF2B5EF4-FFF2-40B4-BE49-F238E27FC236}">
                <a16:creationId xmlns:a16="http://schemas.microsoft.com/office/drawing/2014/main" xmlns="" id="{8B089C30-4A70-404B-B0E4-E93A21B0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66" y="-531440"/>
            <a:ext cx="9282766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31EADA-AA93-4B2D-8681-A9EF0E4A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6EBEB9D-A488-44C4-BEDD-96424DCE5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919AF8C-1142-4B7F-AA1E-489B5A048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711" y="0"/>
            <a:ext cx="9311711" cy="6858000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1923F2B-0D2E-413B-B5F5-B8832F67CE70}"/>
              </a:ext>
            </a:extLst>
          </p:cNvPr>
          <p:cNvSpPr/>
          <p:nvPr/>
        </p:nvSpPr>
        <p:spPr>
          <a:xfrm>
            <a:off x="1403648" y="731837"/>
            <a:ext cx="5300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/>
              <a:t>RECORDEMOS LOS NÚMEROS APRENDIDOS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0150950-E411-4AC4-9496-26F291713624}"/>
              </a:ext>
            </a:extLst>
          </p:cNvPr>
          <p:cNvSpPr/>
          <p:nvPr/>
        </p:nvSpPr>
        <p:spPr>
          <a:xfrm>
            <a:off x="1763688" y="155836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¿CUÁNDO TIENES QUE CONTAR POR MI TIENES QUE EMPEZAR ?</a:t>
            </a:r>
          </a:p>
        </p:txBody>
      </p:sp>
      <p:pic>
        <p:nvPicPr>
          <p:cNvPr id="1026" name="Picture 2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5F3AAD4C-8F8E-4417-B255-0A81575C3C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9" y="1874837"/>
            <a:ext cx="1625661" cy="2418259"/>
          </a:xfrm>
          <a:prstGeom prst="rect">
            <a:avLst/>
          </a:prstGeom>
          <a:noFill/>
        </p:spPr>
      </p:pic>
      <p:pic>
        <p:nvPicPr>
          <p:cNvPr id="1028" name="Picture 4" descr="▷ Camiones: Imágenes Animadas, Gifs y Animaciones ¡100% GRATIS!">
            <a:extLst>
              <a:ext uri="{FF2B5EF4-FFF2-40B4-BE49-F238E27FC236}">
                <a16:creationId xmlns:a16="http://schemas.microsoft.com/office/drawing/2014/main" xmlns="" id="{54CD5435-D6D7-471C-9B3C-27D4C671C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1D4973C-B16B-49D2-8FA0-C88D37642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9" t="5625" r="54942" b="54394"/>
          <a:stretch/>
        </p:blipFill>
        <p:spPr>
          <a:xfrm>
            <a:off x="6725227" y="3212976"/>
            <a:ext cx="1742217" cy="2520280"/>
          </a:xfrm>
          <a:prstGeom prst="rect">
            <a:avLst/>
          </a:prstGeom>
        </p:spPr>
      </p:pic>
      <p:pic>
        <p:nvPicPr>
          <p:cNvPr id="10" name="Picture 2" descr="Pin en FIESTAS PATRIAS CHILE">
            <a:extLst>
              <a:ext uri="{FF2B5EF4-FFF2-40B4-BE49-F238E27FC236}">
                <a16:creationId xmlns:a16="http://schemas.microsoft.com/office/drawing/2014/main" xmlns="" id="{29FC600E-C4B6-46E5-963E-491482BC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82" y="-616074"/>
            <a:ext cx="9657364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0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F59289-FDD4-44F2-88FC-973B0EBF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8EC641-B395-4822-BAD4-2F34ABC9F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DD4DBC2-7C47-4A48-9387-9955862EB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-693838"/>
            <a:ext cx="9513826" cy="75518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66400E7-9D8A-4016-BFBD-EFA2ED4CDCC3}"/>
              </a:ext>
            </a:extLst>
          </p:cNvPr>
          <p:cNvSpPr/>
          <p:nvPr/>
        </p:nvSpPr>
        <p:spPr>
          <a:xfrm>
            <a:off x="1463644" y="470298"/>
            <a:ext cx="6132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SOY  REDONDITO  , ME PAREZCO UN PATITO ¿ QUIÉN SOY 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3D8F5F7-065E-431F-A951-DC9B5ECC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0" t="23333" r="67672" b="42650"/>
          <a:stretch/>
        </p:blipFill>
        <p:spPr>
          <a:xfrm>
            <a:off x="6660232" y="2759435"/>
            <a:ext cx="1368153" cy="2332856"/>
          </a:xfrm>
          <a:prstGeom prst="rect">
            <a:avLst/>
          </a:prstGeom>
        </p:spPr>
      </p:pic>
      <p:pic>
        <p:nvPicPr>
          <p:cNvPr id="2050" name="Picture 2" descr="▷ Sol: Imágenes Animadas, Gifs y Animaciones ¡100% GRATIS!">
            <a:extLst>
              <a:ext uri="{FF2B5EF4-FFF2-40B4-BE49-F238E27FC236}">
                <a16:creationId xmlns:a16="http://schemas.microsoft.com/office/drawing/2014/main" xmlns="" id="{D344A48B-C236-4FEC-AE33-EFC032E4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50" y="2476930"/>
            <a:ext cx="947305" cy="10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A49805B-2E63-4BE8-B18C-CE70A449E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513" y="1927943"/>
            <a:ext cx="1081337" cy="1097973"/>
          </a:xfrm>
          <a:prstGeom prst="rect">
            <a:avLst/>
          </a:prstGeom>
        </p:spPr>
      </p:pic>
      <p:pic>
        <p:nvPicPr>
          <p:cNvPr id="2052" name="Picture 4" descr="▷ Números: Imágenes Animadas, Gifs y Animaciones ¡100% GRATIS!">
            <a:extLst>
              <a:ext uri="{FF2B5EF4-FFF2-40B4-BE49-F238E27FC236}">
                <a16:creationId xmlns:a16="http://schemas.microsoft.com/office/drawing/2014/main" xmlns="" id="{5B93B0F0-E803-4765-B672-433D97CCC9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5348"/>
            <a:ext cx="2100970" cy="16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 en FIESTAS PATRIAS CHILE">
            <a:extLst>
              <a:ext uri="{FF2B5EF4-FFF2-40B4-BE49-F238E27FC236}">
                <a16:creationId xmlns:a16="http://schemas.microsoft.com/office/drawing/2014/main" xmlns="" id="{1E27494E-E5E1-4F6A-A60C-BB74C3AC1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74" y="-459432"/>
            <a:ext cx="9548075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39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523</Words>
  <Application>Microsoft Office PowerPoint</Application>
  <PresentationFormat>Presentación en pantalla (4:3)</PresentationFormat>
  <Paragraphs>108</Paragraphs>
  <Slides>21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Verdana</vt:lpstr>
      <vt:lpstr>Tema de Office</vt:lpstr>
      <vt:lpstr>PLANIFICACIÓN  CLASES VIRTUALES SEMANA N°24 FECHA : 23-09-2020 Ámbito Interacción y Comprensión del Entorno. Núcleo:  Pensamiento Matemático.  NT 1</vt:lpstr>
      <vt:lpstr>Presentación de PowerPoint</vt:lpstr>
      <vt:lpstr>Presentación de PowerPoint</vt:lpstr>
      <vt:lpstr>Acuerdos de la clase </vt:lpstr>
      <vt:lpstr>Objetivo de la Clase</vt:lpstr>
      <vt:lpstr>Presentación de PowerPoint</vt:lpstr>
      <vt:lpstr>Inicio Activación Conocimientos Previos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Motivación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Cuenta Microsoft</cp:lastModifiedBy>
  <cp:revision>156</cp:revision>
  <dcterms:created xsi:type="dcterms:W3CDTF">2020-07-06T03:06:52Z</dcterms:created>
  <dcterms:modified xsi:type="dcterms:W3CDTF">2020-09-08T19:30:51Z</dcterms:modified>
</cp:coreProperties>
</file>