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67" r:id="rId14"/>
    <p:sldId id="268" r:id="rId15"/>
    <p:sldId id="269" r:id="rId1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4B05D10-0278-4F4D-B516-DED06117C5E7}">
  <a:tblStyle styleId="{D4B05D10-0278-4F4D-B516-DED06117C5E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C1CC313-B8B9-4017-9B6F-F7CF3DD30620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14256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0502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8337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5504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5752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7291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2411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6948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972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7288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071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9447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5690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524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691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0099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7B4E4"/>
            </a:gs>
            <a:gs pos="50000">
              <a:srgbClr val="BFCFEC"/>
            </a:gs>
            <a:gs pos="100000">
              <a:srgbClr val="E0E8F4"/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https://youtu.be/OPDDwgCbQj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dJ0JEyZCWTw" TargetMode="External"/><Relationship Id="rId5" Type="http://schemas.openxmlformats.org/officeDocument/2006/relationships/hyperlink" Target="https://youtu.be/WrJnIJfcX_0" TargetMode="Externa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ctrTitle"/>
          </p:nvPr>
        </p:nvSpPr>
        <p:spPr>
          <a:xfrm>
            <a:off x="916669" y="1602120"/>
            <a:ext cx="7772400" cy="270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ES" sz="2800" b="1" dirty="0"/>
              <a:t>PLANIFICACIÓN  CLASES VIRTUALES</a:t>
            </a:r>
            <a:br>
              <a:rPr lang="es-ES" sz="2800" dirty="0"/>
            </a:br>
            <a:r>
              <a:rPr lang="es-ES" sz="2800" dirty="0"/>
              <a:t>SEMANA N°27</a:t>
            </a:r>
            <a:br>
              <a:rPr lang="es-ES" sz="2800" dirty="0"/>
            </a:br>
            <a:r>
              <a:rPr lang="es-ES" sz="2800" dirty="0"/>
              <a:t>FECHA :28-09-2020</a:t>
            </a:r>
            <a:br>
              <a:rPr lang="es-ES" sz="2800" dirty="0"/>
            </a:br>
            <a:r>
              <a:rPr lang="es-ES" sz="2800" dirty="0"/>
              <a:t>30-09-2020</a:t>
            </a:r>
            <a:br>
              <a:rPr lang="es-ES" sz="2800" dirty="0"/>
            </a:br>
            <a:r>
              <a:rPr lang="es-ES" sz="2800" dirty="0"/>
              <a:t>Ámbito Comunicación Integral  </a:t>
            </a:r>
            <a:br>
              <a:rPr lang="es-ES" sz="2800" dirty="0"/>
            </a:br>
            <a:r>
              <a:rPr lang="es-ES" sz="2800" dirty="0"/>
              <a:t>Núcleo :Lenguaje Verbal</a:t>
            </a:r>
            <a:br>
              <a:rPr lang="es-ES" sz="2800" dirty="0"/>
            </a:br>
            <a:r>
              <a:rPr lang="es-ES" sz="2800" dirty="0"/>
              <a:t>NT 1 </a:t>
            </a:r>
            <a:endParaRPr dirty="0"/>
          </a:p>
        </p:txBody>
      </p:sp>
      <p:sp>
        <p:nvSpPr>
          <p:cNvPr id="89" name="Google Shape;89;p13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3"/>
          <p:cNvSpPr/>
          <p:nvPr/>
        </p:nvSpPr>
        <p:spPr>
          <a:xfrm>
            <a:off x="351196" y="5900081"/>
            <a:ext cx="802838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Colegio Jean Piaget</a:t>
            </a:r>
            <a:endParaRPr sz="1800" i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 escuela, un lugar para aprender y crecer en un ambiente seguro y  saludable</a:t>
            </a:r>
            <a:endParaRPr sz="1600" i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1" name="Google Shape;9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50261" y="457200"/>
            <a:ext cx="2354425" cy="1910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90663"/>
            <a:ext cx="9144000" cy="680923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2"/>
          <p:cNvSpPr/>
          <p:nvPr/>
        </p:nvSpPr>
        <p:spPr>
          <a:xfrm>
            <a:off x="683568" y="2201129"/>
            <a:ext cx="777686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2.-</a:t>
            </a:r>
            <a:r>
              <a:rPr lang="es-E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Separación de Sílabas</a:t>
            </a: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Instrucciones: observa cada dibujo. Luego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separa en sílabas las siguientes palabras apoyándote de aplausos y los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pies. Colorea los círculos según el número de silabas de cada elemento.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https://i1.wp.com/www.orientacionandujar.es/wp-content/uploads/2018/02/Conciencia-fonol%C3%B3gica-y-motricidad-gruesa-Puntea-el-n%C3%BAmero-de-s%C3%ADlabas-1.jpg?resize=386%2C500&amp;ssl=1">
            <a:extLst>
              <a:ext uri="{FF2B5EF4-FFF2-40B4-BE49-F238E27FC236}">
                <a16:creationId xmlns:a16="http://schemas.microsoft.com/office/drawing/2014/main" id="{E0A83201-9E40-41E9-853E-CA1B4122BA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7090" r="-2" b="5295"/>
          <a:stretch/>
        </p:blipFill>
        <p:spPr bwMode="auto">
          <a:xfrm>
            <a:off x="506438" y="3124459"/>
            <a:ext cx="3723778" cy="33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2.wp.com/www.orientacionandujar.es/wp-content/uploads/2018/02/Conciencia-fonol%C3%B3gica-y-motricidad-gruesa-Puntea-el-n%C3%BAmero-de-s%C3%ADlabas-4.jpg?resize=386%2C500&amp;ssl=1">
            <a:extLst>
              <a:ext uri="{FF2B5EF4-FFF2-40B4-BE49-F238E27FC236}">
                <a16:creationId xmlns:a16="http://schemas.microsoft.com/office/drawing/2014/main" id="{9C748DA0-E3C1-4214-BEEE-6A989EB119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" t="16662" r="999" b="4547"/>
          <a:stretch/>
        </p:blipFill>
        <p:spPr bwMode="auto">
          <a:xfrm>
            <a:off x="4572000" y="3124459"/>
            <a:ext cx="3877165" cy="335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82" name="Google Shape;182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83" name="Google Shape;18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9826"/>
            <a:ext cx="9144000" cy="680807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3"/>
          <p:cNvSpPr/>
          <p:nvPr/>
        </p:nvSpPr>
        <p:spPr>
          <a:xfrm>
            <a:off x="669920" y="2200834"/>
            <a:ext cx="617443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3.a </a:t>
            </a:r>
            <a:r>
              <a:rPr lang="es-E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Comprensión Lectora  </a:t>
            </a: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Escucha con atención  la lectura, responde. Siguiendo las instrucciones.</a:t>
            </a:r>
            <a:endParaRPr dirty="0"/>
          </a:p>
        </p:txBody>
      </p:sp>
      <p:pic>
        <p:nvPicPr>
          <p:cNvPr id="3076" name="Picture 4" descr="Lecturitas de comprensión para Infantil y primer ciclo de primaria |  Lectura de comprensión, Comprensión lectora, Lectura y escritura">
            <a:extLst>
              <a:ext uri="{FF2B5EF4-FFF2-40B4-BE49-F238E27FC236}">
                <a16:creationId xmlns:a16="http://schemas.microsoft.com/office/drawing/2014/main" id="{A013462E-8192-41A4-BD35-548C8A8AA1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21693" r="2660" b="3315"/>
          <a:stretch/>
        </p:blipFill>
        <p:spPr bwMode="auto">
          <a:xfrm>
            <a:off x="1402570" y="2924928"/>
            <a:ext cx="5441782" cy="34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82" name="Google Shape;182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83" name="Google Shape;18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80833"/>
            <a:ext cx="9144000" cy="680807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3"/>
          <p:cNvSpPr/>
          <p:nvPr/>
        </p:nvSpPr>
        <p:spPr>
          <a:xfrm>
            <a:off x="457200" y="1763973"/>
            <a:ext cx="7118252" cy="1505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3.b </a:t>
            </a:r>
            <a:r>
              <a:rPr lang="es-E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Comprensión Adivinanzas  </a:t>
            </a: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Escucha con atención  la Adivinanza , responde</a:t>
            </a:r>
            <a:endParaRPr dirty="0"/>
          </a:p>
        </p:txBody>
      </p:sp>
      <p:pic>
        <p:nvPicPr>
          <p:cNvPr id="4100" name="Picture 4" descr="Adivinanzas-para-Primero-de-Primaria.doc">
            <a:extLst>
              <a:ext uri="{FF2B5EF4-FFF2-40B4-BE49-F238E27FC236}">
                <a16:creationId xmlns:a16="http://schemas.microsoft.com/office/drawing/2014/main" id="{DB5B47A8-CB8A-4E97-9117-F7AF70F96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" t="9889" r="7880" b="12162"/>
          <a:stretch/>
        </p:blipFill>
        <p:spPr bwMode="auto">
          <a:xfrm>
            <a:off x="2124221" y="2145007"/>
            <a:ext cx="4895557" cy="398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216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91" name="Google Shape;191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23644" y="-103047"/>
            <a:ext cx="9636369" cy="7064093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4"/>
          <p:cNvSpPr/>
          <p:nvPr/>
        </p:nvSpPr>
        <p:spPr>
          <a:xfrm>
            <a:off x="683568" y="344557"/>
            <a:ext cx="165618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TICKET DE SALIDA</a:t>
            </a:r>
            <a:br>
              <a:rPr lang="es-ES" sz="2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ES" sz="2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SEMANA 27</a:t>
            </a:r>
            <a:endParaRPr sz="2200" b="1" dirty="0"/>
          </a:p>
        </p:txBody>
      </p:sp>
      <p:sp>
        <p:nvSpPr>
          <p:cNvPr id="193" name="Google Shape;193;p24"/>
          <p:cNvSpPr/>
          <p:nvPr/>
        </p:nvSpPr>
        <p:spPr>
          <a:xfrm>
            <a:off x="683567" y="274637"/>
            <a:ext cx="1859221" cy="1868061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4"/>
          <p:cNvSpPr/>
          <p:nvPr/>
        </p:nvSpPr>
        <p:spPr>
          <a:xfrm>
            <a:off x="2803297" y="476672"/>
            <a:ext cx="5726553" cy="601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Char char="•"/>
            </a:pPr>
            <a:r>
              <a:rPr lang="es-E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 Grafica  la vocal , de acuerdo al sonido inicial  de cada elemento.</a:t>
            </a:r>
            <a:endParaRPr sz="2200" dirty="0"/>
          </a:p>
        </p:txBody>
      </p:sp>
      <p:sp>
        <p:nvSpPr>
          <p:cNvPr id="196" name="Google Shape;196;p24"/>
          <p:cNvSpPr/>
          <p:nvPr/>
        </p:nvSpPr>
        <p:spPr>
          <a:xfrm>
            <a:off x="5501693" y="1470872"/>
            <a:ext cx="1152128" cy="931242"/>
          </a:xfrm>
          <a:prstGeom prst="ellipse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4"/>
          <p:cNvSpPr/>
          <p:nvPr/>
        </p:nvSpPr>
        <p:spPr>
          <a:xfrm>
            <a:off x="1681347" y="2729133"/>
            <a:ext cx="1080120" cy="973436"/>
          </a:xfrm>
          <a:prstGeom prst="ellipse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4"/>
          <p:cNvSpPr/>
          <p:nvPr/>
        </p:nvSpPr>
        <p:spPr>
          <a:xfrm>
            <a:off x="7863840" y="2942282"/>
            <a:ext cx="1152128" cy="973436"/>
          </a:xfrm>
          <a:prstGeom prst="ellipse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2" name="Picture 2" descr="dibujos iguana - Búsqueda de Google in 2020 | Cartoon animals, Iguana,  Green iguana">
            <a:extLst>
              <a:ext uri="{FF2B5EF4-FFF2-40B4-BE49-F238E27FC236}">
                <a16:creationId xmlns:a16="http://schemas.microsoft.com/office/drawing/2014/main" id="{174D7C27-2538-4274-8B4E-1677CF57C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735" y="1347745"/>
            <a:ext cx="1060254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n en Dibujos">
            <a:extLst>
              <a:ext uri="{FF2B5EF4-FFF2-40B4-BE49-F238E27FC236}">
                <a16:creationId xmlns:a16="http://schemas.microsoft.com/office/drawing/2014/main" id="{3995A169-D84C-4E71-B7E0-1202C3D9A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56" y="2508991"/>
            <a:ext cx="1152129" cy="146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in en Murales">
            <a:extLst>
              <a:ext uri="{FF2B5EF4-FFF2-40B4-BE49-F238E27FC236}">
                <a16:creationId xmlns:a16="http://schemas.microsoft.com/office/drawing/2014/main" id="{44FDD8B1-BDD5-42DF-AA5C-3E9A2C60F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116" y="2788730"/>
            <a:ext cx="854156" cy="118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Ovejas Caricatura Imágenes Y Fotos - 123RF">
            <a:extLst>
              <a:ext uri="{FF2B5EF4-FFF2-40B4-BE49-F238E27FC236}">
                <a16:creationId xmlns:a16="http://schemas.microsoft.com/office/drawing/2014/main" id="{95D46CCE-3EB9-457C-9DF0-4B3FB262C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621" y="3076723"/>
            <a:ext cx="1237957" cy="118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F87B88D5-74A3-496F-BB20-21DF5AF1EAEF}"/>
              </a:ext>
            </a:extLst>
          </p:cNvPr>
          <p:cNvSpPr/>
          <p:nvPr/>
        </p:nvSpPr>
        <p:spPr>
          <a:xfrm>
            <a:off x="4691862" y="3162466"/>
            <a:ext cx="1237957" cy="9734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95422" y="-41594"/>
            <a:ext cx="9144000" cy="664464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5"/>
          <p:cNvSpPr/>
          <p:nvPr/>
        </p:nvSpPr>
        <p:spPr>
          <a:xfrm>
            <a:off x="457200" y="380733"/>
            <a:ext cx="6287616" cy="63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2.-¿Cuántas  silabas tiene  la palabra chinita?</a:t>
            </a:r>
            <a:endParaRPr sz="2200" dirty="0"/>
          </a:p>
        </p:txBody>
      </p:sp>
      <p:sp>
        <p:nvSpPr>
          <p:cNvPr id="209" name="Google Shape;209;p25"/>
          <p:cNvSpPr/>
          <p:nvPr/>
        </p:nvSpPr>
        <p:spPr>
          <a:xfrm>
            <a:off x="720695" y="2028847"/>
            <a:ext cx="71712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3.Marca con una x la imagen de la portada de la lectura que acabas de escuchar</a:t>
            </a:r>
            <a:endParaRPr sz="2200" dirty="0"/>
          </a:p>
        </p:txBody>
      </p:sp>
      <p:pic>
        <p:nvPicPr>
          <p:cNvPr id="6146" name="Picture 2" descr="100 FICHAS EN IMAGENES PARA TRABAJAR LA SEGMENTACION SILÁBICA CONTAMOS  -Orientacion Andujar">
            <a:extLst>
              <a:ext uri="{FF2B5EF4-FFF2-40B4-BE49-F238E27FC236}">
                <a16:creationId xmlns:a16="http://schemas.microsoft.com/office/drawing/2014/main" id="{3940217F-18FD-4510-BDA0-E20D173D4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" t="13864" r="1853" b="12880"/>
          <a:stretch/>
        </p:blipFill>
        <p:spPr bwMode="auto">
          <a:xfrm>
            <a:off x="720696" y="794456"/>
            <a:ext cx="2623005" cy="130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l día de campo de don Chancho – Abrecuentos">
            <a:extLst>
              <a:ext uri="{FF2B5EF4-FFF2-40B4-BE49-F238E27FC236}">
                <a16:creationId xmlns:a16="http://schemas.microsoft.com/office/drawing/2014/main" id="{59B1583C-FAEF-4644-89B2-C3CE4AFD0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43701" y="2508334"/>
            <a:ext cx="1419368" cy="146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Lecturitas de comprensión para Infantil y primer ciclo de primaria |  Lectura de comprensión, Comprensión lectora, Lectura y escritura">
            <a:extLst>
              <a:ext uri="{FF2B5EF4-FFF2-40B4-BE49-F238E27FC236}">
                <a16:creationId xmlns:a16="http://schemas.microsoft.com/office/drawing/2014/main" id="{61BB9531-2C0D-425F-9DD9-7CD57DC62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21693" r="2660" b="3315"/>
          <a:stretch/>
        </p:blipFill>
        <p:spPr bwMode="auto">
          <a:xfrm>
            <a:off x="5099112" y="2616475"/>
            <a:ext cx="1645704" cy="124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2233831-2110-443B-B984-1888083D8A8B}"/>
              </a:ext>
            </a:extLst>
          </p:cNvPr>
          <p:cNvSpPr/>
          <p:nvPr/>
        </p:nvSpPr>
        <p:spPr>
          <a:xfrm rot="10800000" flipV="1">
            <a:off x="720695" y="3981601"/>
            <a:ext cx="56391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200" dirty="0">
                <a:solidFill>
                  <a:srgbClr val="FF0000"/>
                </a:solidFill>
                <a:latin typeface="Calibri" panose="020F0502020204030204" pitchFamily="34" charset="0"/>
              </a:rPr>
              <a:t>4.Crea una adivinanza con la palabra  manzana</a:t>
            </a:r>
            <a:r>
              <a:rPr lang="es-CL" sz="2200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67"/>
            <a:ext cx="9144000" cy="68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6"/>
          <p:cNvSpPr txBox="1">
            <a:spLocks noGrp="1"/>
          </p:cNvSpPr>
          <p:nvPr>
            <p:ph type="body" idx="1"/>
          </p:nvPr>
        </p:nvSpPr>
        <p:spPr>
          <a:xfrm>
            <a:off x="2483768" y="764705"/>
            <a:ext cx="4176464" cy="2808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lang="es-ES" sz="2480"/>
              <a:t>Enviar fotografía de este ticket de salida a: Educadora Carla Muñoz Saldaña	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None/>
            </a:pPr>
            <a:r>
              <a:rPr lang="es-ES" sz="2480"/>
              <a:t>Correo:carla.munoz@colegio-jeanpiaget.cl	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lang="es-ES" sz="2480"/>
              <a:t>Celular: 972188895	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None/>
            </a:pPr>
            <a:r>
              <a:rPr lang="es-ES" sz="2480"/>
              <a:t>	</a:t>
            </a:r>
            <a:endParaRPr/>
          </a:p>
          <a:p>
            <a:pPr marL="342900" lvl="0" indent="-18542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None/>
            </a:pPr>
            <a:endParaRPr sz="2480"/>
          </a:p>
        </p:txBody>
      </p:sp>
      <p:pic>
        <p:nvPicPr>
          <p:cNvPr id="218" name="Google Shape;21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2606" y="2733622"/>
            <a:ext cx="1678788" cy="1678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" name="Google Shape;96;p14"/>
          <p:cNvGraphicFramePr/>
          <p:nvPr>
            <p:extLst>
              <p:ext uri="{D42A27DB-BD31-4B8C-83A1-F6EECF244321}">
                <p14:modId xmlns:p14="http://schemas.microsoft.com/office/powerpoint/2010/main" val="87110776"/>
              </p:ext>
            </p:extLst>
          </p:nvPr>
        </p:nvGraphicFramePr>
        <p:xfrm>
          <a:off x="467545" y="260649"/>
          <a:ext cx="8239728" cy="6402708"/>
        </p:xfrm>
        <a:graphic>
          <a:graphicData uri="http://schemas.openxmlformats.org/drawingml/2006/table">
            <a:tbl>
              <a:tblPr>
                <a:noFill/>
                <a:tableStyleId>{D4B05D10-0278-4F4D-B516-DED06117C5E7}</a:tableStyleId>
              </a:tblPr>
              <a:tblGrid>
                <a:gridCol w="2583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6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3158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ASIGNATURA /CURSO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Ámbito Comunicación Integral. Lenguaje Verbal / Pre Kínder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051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NOMBRE DEL PROFESOR/A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Carla Muñoz Saldaña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623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EDUCADORA DIFERENCIAL</a:t>
                      </a:r>
                      <a:endParaRPr sz="12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Judith Figueroa Correa.</a:t>
                      </a:r>
                      <a:endParaRPr/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3034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OBJETIVO DE APRENDIZAJE PRIORIZACIÓN NIVEL 1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OA 3 Descubrir en contextos lúdicos, atributos fonológicos de</a:t>
                      </a:r>
                      <a:endParaRPr dirty="0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palabras conocidas; tales como conteo de palabras, segmentación</a:t>
                      </a:r>
                      <a:endParaRPr dirty="0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 conteo de silabas, identificando sonidos finales e iniciales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OA 6 : Comprender contextos explícitos de texto literario  y no literarios a partir de la escucha atenta, describiendo información y realizando progresivamente inferencias y predicciones.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31956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u="none" strike="noStrike" cap="none"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INDICADORES DE EVALUACIÓN PARA OA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/>
                    </a:p>
                    <a:p>
                      <a:pPr marL="285750" marR="0" lvl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s-ES" sz="1400" u="none" strike="noStrike" cap="none" dirty="0"/>
                        <a:t>Identifica sonidos iniciales, en contextos lúdicos</a:t>
                      </a:r>
                      <a:endParaRPr dirty="0"/>
                    </a:p>
                    <a:p>
                      <a:pPr marL="285750" marR="0" lvl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s-ES" sz="1400" u="none" strike="noStrike" cap="none" dirty="0"/>
                        <a:t>Cuenta la silaba de que componen una palabra. A partir  de una palabra</a:t>
                      </a:r>
                      <a:endParaRPr dirty="0"/>
                    </a:p>
                    <a:p>
                      <a:pPr marL="285750" marR="0" lvl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s-ES" sz="1400" u="none" strike="noStrike" cap="none" dirty="0"/>
                        <a:t>Responde preguntas que hacen referencia al contenido explícito e implícito de un texto escuchado</a:t>
                      </a:r>
                      <a:endParaRPr dirty="0"/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2726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CONTENIDO /HABILIDADES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Sonido Inicial / Identificar</a:t>
                      </a:r>
                      <a:endParaRPr dirty="0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Separación de silaba /Segmentar</a:t>
                      </a:r>
                      <a:endParaRPr dirty="0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Texto “ Cuento”  “Adivinanzas”/ Comprender</a:t>
                      </a:r>
                      <a:endParaRPr dirty="0"/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0308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OBJETIVO DE LA CLASE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Objetivo : Preservar , garantizar el funcionamientos de los aprendizajes remotos, que se entregan a los estudiantes.</a:t>
                      </a:r>
                      <a:endParaRPr dirty="0"/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4012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EVALUACIÓN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9475" marR="29475" marT="14750" marB="147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Formativa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9475" marR="29475" marT="14750" marB="147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5003" y="39374"/>
            <a:ext cx="936104" cy="808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" name="Google Shape;102;p15"/>
          <p:cNvGraphicFramePr/>
          <p:nvPr>
            <p:extLst>
              <p:ext uri="{D42A27DB-BD31-4B8C-83A1-F6EECF244321}">
                <p14:modId xmlns:p14="http://schemas.microsoft.com/office/powerpoint/2010/main" val="3581424602"/>
              </p:ext>
            </p:extLst>
          </p:nvPr>
        </p:nvGraphicFramePr>
        <p:xfrm>
          <a:off x="395536" y="544798"/>
          <a:ext cx="8424950" cy="5602614"/>
        </p:xfrm>
        <a:graphic>
          <a:graphicData uri="http://schemas.openxmlformats.org/drawingml/2006/table">
            <a:tbl>
              <a:tblPr bandRow="1">
                <a:noFill/>
                <a:tableStyleId>{6C1CC313-B8B9-4017-9B6F-F7CF3DD30620}</a:tableStyleId>
              </a:tblPr>
              <a:tblGrid>
                <a:gridCol w="1844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77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ACTIVIDAD(ES) Y RECURSOS PEDAGÓGICOS </a:t>
                      </a: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 </a:t>
                      </a: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 </a:t>
                      </a:r>
                      <a:endParaRPr sz="12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/>
                        <a:t>Se motiva a los estudiantes a ubicarse en un lugar cómodo y limpio para realizar la</a:t>
                      </a:r>
                      <a:endParaRPr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/>
                        <a:t>actividad.</a:t>
                      </a:r>
                      <a:endParaRPr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/>
                        <a:t>Se Invita a la familia a que esta semana se dará inicio a Evaluación Formativa, que es</a:t>
                      </a:r>
                      <a:endParaRPr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/>
                        <a:t>un proceso donde se observan los avances que ha tenido los estudiantes es sus</a:t>
                      </a:r>
                      <a:endParaRPr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/>
                        <a:t>aprendizajes en relación a los objetivos plateados. Esto se realiza para saber cómo</a:t>
                      </a:r>
                      <a:endParaRPr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/>
                        <a:t>continuar con el proceso de enseñanza aprendizaje según las necesidades del curso.</a:t>
                      </a:r>
                      <a:endParaRPr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/>
                        <a:t>Se trabajara a través de guías de aprendizajes., la cual un adulto será el encargado</a:t>
                      </a:r>
                      <a:endParaRPr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/>
                        <a:t>de leer las instrucciones y guiar al alumno para el desarrollo de las guías</a:t>
                      </a:r>
                      <a:endParaRPr sz="1200" u="none" strike="noStrike" cap="none"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/>
                        <a:t>RECURSOS: Video, guía de trabajo,  etc. </a:t>
                      </a:r>
                      <a:endParaRPr sz="12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81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EVALUACIÓN FORMATIVA</a:t>
                      </a: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 </a:t>
                      </a: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 </a:t>
                      </a: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 </a:t>
                      </a:r>
                      <a:endParaRPr sz="12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Se evaluará a través del ticket de salida</a:t>
                      </a: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 Evaluar con ticket de salida, a través de una pregunta y respuesta ejemplar.</a:t>
                      </a: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Evaluar con 3 preguntas de cierre. </a:t>
                      </a: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Evaluar un producto de aprendizaje. Etc.</a:t>
                      </a:r>
                      <a:endParaRPr sz="12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8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ESTE MÓDULO DEBE SER ENVIADO AL SIGUIENTE CORREO ELECTRÓNICO</a:t>
                      </a:r>
                      <a:endParaRPr sz="12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/>
                        <a:t> Correo del docente o número de celular.</a:t>
                      </a:r>
                      <a:endParaRPr sz="1200" u="none" strike="noStrike" cap="none"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/>
                        <a:t>Fecha de  envío de la evaluación de la clase, foto o al correo.</a:t>
                      </a:r>
                      <a:endParaRPr sz="12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457199" y="51142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s-ES" sz="3959"/>
              <a:t>Acuerdos de la clase</a:t>
            </a:r>
            <a:br>
              <a:rPr lang="es-ES" sz="3959"/>
            </a:br>
            <a:endParaRPr sz="3959" dirty="0"/>
          </a:p>
        </p:txBody>
      </p:sp>
      <p:pic>
        <p:nvPicPr>
          <p:cNvPr id="108" name="Google Shape;10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560" y="1628800"/>
            <a:ext cx="2249619" cy="161558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/>
          <p:nvPr/>
        </p:nvSpPr>
        <p:spPr>
          <a:xfrm>
            <a:off x="611560" y="3244380"/>
            <a:ext cx="20162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PUNTUALIDAD. </a:t>
            </a:r>
            <a:endParaRPr/>
          </a:p>
        </p:txBody>
      </p:sp>
      <p:pic>
        <p:nvPicPr>
          <p:cNvPr id="110" name="Google Shape;11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1880" y="1775117"/>
            <a:ext cx="1469263" cy="146926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/>
          <p:nvPr/>
        </p:nvSpPr>
        <p:spPr>
          <a:xfrm>
            <a:off x="3366926" y="3244334"/>
            <a:ext cx="24101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SILENCIAR MICROFONO</a:t>
            </a:r>
            <a:endParaRPr/>
          </a:p>
        </p:txBody>
      </p:sp>
      <p:pic>
        <p:nvPicPr>
          <p:cNvPr id="112" name="Google Shape;11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4168" y="1648175"/>
            <a:ext cx="1889924" cy="136562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6"/>
          <p:cNvSpPr/>
          <p:nvPr/>
        </p:nvSpPr>
        <p:spPr>
          <a:xfrm>
            <a:off x="6282819" y="3244334"/>
            <a:ext cx="240398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MANTENER EL MATERIAL QUE SE SOLICITA </a:t>
            </a:r>
            <a:endParaRPr/>
          </a:p>
        </p:txBody>
      </p:sp>
      <p:pic>
        <p:nvPicPr>
          <p:cNvPr id="114" name="Google Shape;114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7584" y="4005064"/>
            <a:ext cx="1201016" cy="131075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/>
          <p:nvPr/>
        </p:nvSpPr>
        <p:spPr>
          <a:xfrm>
            <a:off x="611560" y="5517232"/>
            <a:ext cx="141704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ATENCIÓN Y RESPETO A QUIEN HABLA </a:t>
            </a:r>
            <a:endParaRPr/>
          </a:p>
        </p:txBody>
      </p:sp>
      <p:pic>
        <p:nvPicPr>
          <p:cNvPr id="116" name="Google Shape;116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52337" y="3840673"/>
            <a:ext cx="1079086" cy="146926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6"/>
          <p:cNvSpPr/>
          <p:nvPr/>
        </p:nvSpPr>
        <p:spPr>
          <a:xfrm>
            <a:off x="2627784" y="5440362"/>
            <a:ext cx="159103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LEVANTAR LA MANO, PARA OPINAR </a:t>
            </a:r>
            <a:endParaRPr/>
          </a:p>
        </p:txBody>
      </p:sp>
      <p:pic>
        <p:nvPicPr>
          <p:cNvPr id="118" name="Google Shape;118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33641" y="4167664"/>
            <a:ext cx="1889924" cy="142320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6"/>
          <p:cNvSpPr/>
          <p:nvPr/>
        </p:nvSpPr>
        <p:spPr>
          <a:xfrm>
            <a:off x="5425462" y="5832256"/>
            <a:ext cx="250291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 ACTIVAMENTE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5508104" y="804836"/>
            <a:ext cx="3312368" cy="1067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 dirty="0"/>
              <a:t>Separar silabas</a:t>
            </a:r>
            <a:br>
              <a:rPr lang="es-ES" sz="1800" dirty="0"/>
            </a:br>
            <a:r>
              <a:rPr lang="es-ES" sz="1800" dirty="0"/>
              <a:t>Reconocer sonidos iniciales</a:t>
            </a:r>
            <a:br>
              <a:rPr lang="es-ES" sz="1800" dirty="0"/>
            </a:br>
            <a:r>
              <a:rPr lang="es-ES" sz="1800" dirty="0"/>
              <a:t>Comprender textos escritos y orales</a:t>
            </a:r>
            <a:br>
              <a:rPr lang="es-ES" sz="1800" dirty="0"/>
            </a:br>
            <a:br>
              <a:rPr lang="es-ES" sz="1800" dirty="0"/>
            </a:br>
            <a:endParaRPr sz="1800" dirty="0"/>
          </a:p>
        </p:txBody>
      </p:sp>
      <p:pic>
        <p:nvPicPr>
          <p:cNvPr id="125" name="Google Shape;125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2830" y="1651394"/>
            <a:ext cx="1568850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7"/>
          <p:cNvSpPr/>
          <p:nvPr/>
        </p:nvSpPr>
        <p:spPr>
          <a:xfrm>
            <a:off x="498747" y="566561"/>
            <a:ext cx="3393977" cy="771941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¿Qué voy a aprender?</a:t>
            </a:r>
            <a:endParaRPr/>
          </a:p>
        </p:txBody>
      </p:sp>
      <p:sp>
        <p:nvSpPr>
          <p:cNvPr id="127" name="Google Shape;127;p17"/>
          <p:cNvSpPr/>
          <p:nvPr/>
        </p:nvSpPr>
        <p:spPr>
          <a:xfrm>
            <a:off x="1876825" y="2275584"/>
            <a:ext cx="2880320" cy="999465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¿Cómo lo voy 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aprender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7"/>
          <p:cNvSpPr/>
          <p:nvPr/>
        </p:nvSpPr>
        <p:spPr>
          <a:xfrm>
            <a:off x="2195736" y="4452213"/>
            <a:ext cx="1967482" cy="1486034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¿Para qué lo voy 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aprender?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7"/>
          <p:cNvSpPr/>
          <p:nvPr/>
        </p:nvSpPr>
        <p:spPr>
          <a:xfrm>
            <a:off x="4419514" y="499152"/>
            <a:ext cx="782489" cy="83935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7"/>
          <p:cNvSpPr/>
          <p:nvPr/>
        </p:nvSpPr>
        <p:spPr>
          <a:xfrm>
            <a:off x="4980781" y="2451832"/>
            <a:ext cx="720080" cy="64633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7"/>
          <p:cNvSpPr/>
          <p:nvPr/>
        </p:nvSpPr>
        <p:spPr>
          <a:xfrm>
            <a:off x="5806479" y="2420888"/>
            <a:ext cx="3178695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Identificando Sonido Inicial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Contando y segmentando palabras.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Estar atento , escuchando , describiendo . Realizando inferencias y predicciones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7"/>
          <p:cNvSpPr/>
          <p:nvPr/>
        </p:nvSpPr>
        <p:spPr>
          <a:xfrm flipH="1">
            <a:off x="5312941" y="4753935"/>
            <a:ext cx="350753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Desarrollar la comprensión y el gusto de la lectura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Desarrollar la Conciencia Fonológica.</a:t>
            </a:r>
            <a:endParaRPr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363" y="4738030"/>
            <a:ext cx="81756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>
            <a:spLocks noGrp="1"/>
          </p:cNvSpPr>
          <p:nvPr>
            <p:ph type="title"/>
          </p:nvPr>
        </p:nvSpPr>
        <p:spPr>
          <a:xfrm>
            <a:off x="457199" y="260648"/>
            <a:ext cx="8278635" cy="133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s-ES" sz="3959"/>
              <a:t>Inicio</a:t>
            </a:r>
            <a:br>
              <a:rPr lang="es-ES" sz="3959"/>
            </a:br>
            <a:r>
              <a:rPr lang="es-ES" sz="3959"/>
              <a:t>Activación Conocimientos Previos</a:t>
            </a:r>
            <a:endParaRPr/>
          </a:p>
        </p:txBody>
      </p:sp>
      <p:pic>
        <p:nvPicPr>
          <p:cNvPr id="139" name="Google Shape;13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0352" y="32319"/>
            <a:ext cx="1283515" cy="110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3935" y="-36773"/>
            <a:ext cx="9144261" cy="6894773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/>
          <p:nvPr/>
        </p:nvSpPr>
        <p:spPr>
          <a:xfrm>
            <a:off x="1619672" y="771704"/>
            <a:ext cx="5256584" cy="1330408"/>
          </a:xfrm>
          <a:prstGeom prst="cloud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Activo Mis Aprendizajes</a:t>
            </a:r>
            <a:endParaRPr/>
          </a:p>
        </p:txBody>
      </p:sp>
      <p:sp>
        <p:nvSpPr>
          <p:cNvPr id="142" name="Google Shape;142;p18"/>
          <p:cNvSpPr/>
          <p:nvPr/>
        </p:nvSpPr>
        <p:spPr>
          <a:xfrm>
            <a:off x="1619672" y="2102112"/>
            <a:ext cx="5904656" cy="3271104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Recuerdan ¿ Qué hemos Aprendido  en Lenguaje?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¿Qué Vocales hemos aprendido?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¿Qué Elementos  tienen sonido inicial  e- i-a?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Nómbralos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48" name="Google Shape;148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49" name="Google Shape;14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57" y="0"/>
            <a:ext cx="90954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9"/>
          <p:cNvSpPr/>
          <p:nvPr/>
        </p:nvSpPr>
        <p:spPr>
          <a:xfrm>
            <a:off x="1043608" y="838362"/>
            <a:ext cx="6912768" cy="4389437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¿Quién me puede decir que significa  la palabra Segmentar?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¿Quién me pude dar un ejemplo de  separación de sílaba?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¿Qué cuentos hemos  escuchado?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¿Quién me puede comentar que es una Adivinanza?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Me puedes decir una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¿Qué es un Leyenda?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Me puedes comentar una 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Motivación </a:t>
            </a:r>
            <a:endParaRPr/>
          </a:p>
        </p:txBody>
      </p:sp>
      <p:pic>
        <p:nvPicPr>
          <p:cNvPr id="156" name="Google Shape;15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320" y="447922"/>
            <a:ext cx="1283515" cy="110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375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0"/>
          <p:cNvSpPr/>
          <p:nvPr/>
        </p:nvSpPr>
        <p:spPr>
          <a:xfrm>
            <a:off x="2627784" y="1556792"/>
            <a:ext cx="4687416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3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Recordemos</a:t>
            </a:r>
            <a:endParaRPr sz="3300" dirty="0"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s-CL" sz="2400" dirty="0">
                <a:hlinkClick r:id="rId5"/>
              </a:rPr>
              <a:t>https://youtu.be/WrJnIJfcX_0</a:t>
            </a:r>
            <a:endParaRPr lang="es-CL"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0"/>
          <p:cNvSpPr/>
          <p:nvPr/>
        </p:nvSpPr>
        <p:spPr>
          <a:xfrm flipH="1">
            <a:off x="3011604" y="3006243"/>
            <a:ext cx="35283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D47B0EC-620D-4EDE-A2F6-C58020AD0349}"/>
              </a:ext>
            </a:extLst>
          </p:cNvPr>
          <p:cNvSpPr/>
          <p:nvPr/>
        </p:nvSpPr>
        <p:spPr>
          <a:xfrm>
            <a:off x="2627784" y="3190909"/>
            <a:ext cx="4550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200" dirty="0">
                <a:hlinkClick r:id="rId6"/>
              </a:rPr>
              <a:t>https://youtu.be/dJ0JEyZCWTw</a:t>
            </a:r>
            <a:endParaRPr lang="es-CL" sz="2200" dirty="0"/>
          </a:p>
          <a:p>
            <a:endParaRPr lang="es-CL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8D31292-63C3-4B24-ACB5-DE9610B6FF25}"/>
              </a:ext>
            </a:extLst>
          </p:cNvPr>
          <p:cNvSpPr/>
          <p:nvPr/>
        </p:nvSpPr>
        <p:spPr>
          <a:xfrm>
            <a:off x="2696344" y="3884054"/>
            <a:ext cx="4687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200" dirty="0">
                <a:hlinkClick r:id="rId7"/>
              </a:rPr>
              <a:t>https://youtu.be/OPDDwgCbQjg</a:t>
            </a:r>
            <a:endParaRPr lang="es-CL" sz="2200" dirty="0"/>
          </a:p>
          <a:p>
            <a:endParaRPr lang="es-CL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95" y="0"/>
            <a:ext cx="9144000" cy="680807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1"/>
          <p:cNvSpPr/>
          <p:nvPr/>
        </p:nvSpPr>
        <p:spPr>
          <a:xfrm>
            <a:off x="2483768" y="2276872"/>
            <a:ext cx="518457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Evaluación Formativa Ámbito Lenguaje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Nombre__________________________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1"/>
          <p:cNvSpPr/>
          <p:nvPr/>
        </p:nvSpPr>
        <p:spPr>
          <a:xfrm>
            <a:off x="841985" y="2746105"/>
            <a:ext cx="8280920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s-E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.- Sonido Inicial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 las imágenes y marca la vocal, de acuerdo a su sonido</a:t>
            </a:r>
            <a:r>
              <a:rPr lang="es-ES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inicial.</a:t>
            </a: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9774" y="1599958"/>
            <a:ext cx="938865" cy="1146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Fichas pinta la letra inicial las vocales - Imagenes Educativas">
            <a:extLst>
              <a:ext uri="{FF2B5EF4-FFF2-40B4-BE49-F238E27FC236}">
                <a16:creationId xmlns:a16="http://schemas.microsoft.com/office/drawing/2014/main" id="{ED83E967-CA30-4AEC-A8C2-0D2D2C82C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" t="16289" r="3505" b="5552"/>
          <a:stretch/>
        </p:blipFill>
        <p:spPr bwMode="auto">
          <a:xfrm>
            <a:off x="321480" y="3680051"/>
            <a:ext cx="4133029" cy="28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chas pinta la letra inicial las vocales - Imagenes Educativas">
            <a:extLst>
              <a:ext uri="{FF2B5EF4-FFF2-40B4-BE49-F238E27FC236}">
                <a16:creationId xmlns:a16="http://schemas.microsoft.com/office/drawing/2014/main" id="{8EF7A838-ABED-4CBB-B0FD-840AD12DE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4" t="14084" r="8329" b="6820"/>
          <a:stretch/>
        </p:blipFill>
        <p:spPr bwMode="auto">
          <a:xfrm>
            <a:off x="4572000" y="3680051"/>
            <a:ext cx="4250520" cy="28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811</Words>
  <Application>Microsoft Office PowerPoint</Application>
  <PresentationFormat>Presentación en pantalla (4:3)</PresentationFormat>
  <Paragraphs>122</Paragraphs>
  <Slides>15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Verdana</vt:lpstr>
      <vt:lpstr>Tema de Office</vt:lpstr>
      <vt:lpstr>PLANIFICACIÓN  CLASES VIRTUALES SEMANA N°27 FECHA :28-09-2020 30-09-2020 Ámbito Comunicación Integral   Núcleo :Lenguaje Verbal NT 1 </vt:lpstr>
      <vt:lpstr>Presentación de PowerPoint</vt:lpstr>
      <vt:lpstr>Presentación de PowerPoint</vt:lpstr>
      <vt:lpstr>Acuerdos de la clase </vt:lpstr>
      <vt:lpstr>Separar silabas Reconocer sonidos iniciales Comprender textos escritos y orales  </vt:lpstr>
      <vt:lpstr>Inicio Activación Conocimientos Previos</vt:lpstr>
      <vt:lpstr>Presentación de PowerPoint</vt:lpstr>
      <vt:lpstr>Motivación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PLANIFICACIÓN  CLASES VIRTUALES SEMANA N°20 FECHA : 13-08-2020</dc:title>
  <dc:creator>Usuario</dc:creator>
  <cp:lastModifiedBy>Carla Muñoz Saldaña</cp:lastModifiedBy>
  <cp:revision>25</cp:revision>
  <dcterms:modified xsi:type="dcterms:W3CDTF">2020-09-22T13:15:30Z</dcterms:modified>
</cp:coreProperties>
</file>