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1" r:id="rId3"/>
    <p:sldId id="258" r:id="rId4"/>
    <p:sldId id="259" r:id="rId5"/>
    <p:sldId id="260" r:id="rId6"/>
    <p:sldId id="295" r:id="rId7"/>
    <p:sldId id="296" r:id="rId8"/>
    <p:sldId id="263" r:id="rId9"/>
    <p:sldId id="273" r:id="rId10"/>
    <p:sldId id="264" r:id="rId11"/>
    <p:sldId id="297" r:id="rId12"/>
    <p:sldId id="300" r:id="rId13"/>
    <p:sldId id="301" r:id="rId14"/>
    <p:sldId id="302" r:id="rId15"/>
    <p:sldId id="281" r:id="rId16"/>
    <p:sldId id="282" r:id="rId17"/>
    <p:sldId id="290" r:id="rId18"/>
    <p:sldId id="291" r:id="rId19"/>
    <p:sldId id="303" r:id="rId20"/>
    <p:sldId id="306" r:id="rId21"/>
    <p:sldId id="305" r:id="rId22"/>
    <p:sldId id="278" r:id="rId23"/>
    <p:sldId id="272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8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6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2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7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2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5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7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mailto:pia.caceres@colegio-jeanpiaget.c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5776" y="1551552"/>
            <a:ext cx="9144000" cy="3073865"/>
          </a:xfrm>
        </p:spPr>
        <p:txBody>
          <a:bodyPr>
            <a:normAutofit fontScale="90000"/>
          </a:bodyPr>
          <a:lstStyle/>
          <a:p>
            <a:r>
              <a:rPr lang="es-CL" sz="5300" dirty="0" smtClean="0">
                <a:latin typeface="Comic Sans MS" panose="030F0702030302020204" pitchFamily="66" charset="0"/>
              </a:rPr>
              <a:t>PRE-KINDER </a:t>
            </a:r>
            <a:br>
              <a:rPr lang="es-CL" sz="5300" dirty="0" smtClean="0">
                <a:latin typeface="Comic Sans MS" panose="030F0702030302020204" pitchFamily="66" charset="0"/>
              </a:rPr>
            </a:br>
            <a:r>
              <a:rPr lang="es-CL" sz="5300" dirty="0" smtClean="0">
                <a:latin typeface="Comic Sans MS" panose="030F0702030302020204" pitchFamily="66" charset="0"/>
              </a:rPr>
              <a:t> ONLINE CLASS</a:t>
            </a:r>
            <a:r>
              <a:rPr lang="es-CL" sz="5300" dirty="0">
                <a:latin typeface="Comic Sans MS" panose="030F0702030302020204" pitchFamily="66" charset="0"/>
              </a:rPr>
              <a:t/>
            </a:r>
            <a:br>
              <a:rPr lang="es-CL" sz="5300" dirty="0">
                <a:latin typeface="Comic Sans MS" panose="030F0702030302020204" pitchFamily="66" charset="0"/>
              </a:rPr>
            </a:br>
            <a:r>
              <a:rPr lang="es-CL" sz="5300" dirty="0" smtClean="0">
                <a:latin typeface="Comic Sans MS" panose="030F0702030302020204" pitchFamily="66" charset="0"/>
              </a:rPr>
              <a:t>WEEK </a:t>
            </a:r>
            <a:r>
              <a:rPr lang="es-CL" sz="5300" dirty="0" smtClean="0">
                <a:latin typeface="Comic Sans MS" panose="030F0702030302020204" pitchFamily="66" charset="0"/>
              </a:rPr>
              <a:t>N°28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sz="5300" dirty="0" smtClean="0">
                <a:latin typeface="Comic Sans MS" panose="030F0702030302020204" pitchFamily="66" charset="0"/>
              </a:rPr>
              <a:t>DATE: </a:t>
            </a:r>
            <a:r>
              <a:rPr lang="es-CL" sz="5300" dirty="0" smtClean="0">
                <a:latin typeface="Comic Sans MS" panose="030F0702030302020204" pitchFamily="66" charset="0"/>
              </a:rPr>
              <a:t>OCTOBER 5 </a:t>
            </a:r>
            <a:r>
              <a:rPr lang="es-CL" sz="5300" dirty="0" err="1" smtClean="0">
                <a:latin typeface="Comic Sans MS" panose="030F0702030302020204" pitchFamily="66" charset="0"/>
              </a:rPr>
              <a:t>th</a:t>
            </a:r>
            <a:r>
              <a:rPr lang="es-CL" sz="5300" dirty="0" smtClean="0">
                <a:latin typeface="Comic Sans MS" panose="030F0702030302020204" pitchFamily="66" charset="0"/>
              </a:rPr>
              <a:t>, </a:t>
            </a:r>
            <a:r>
              <a:rPr lang="es-CL" sz="5300" dirty="0" smtClean="0">
                <a:latin typeface="Comic Sans MS" panose="030F0702030302020204" pitchFamily="66" charset="0"/>
              </a:rPr>
              <a:t>2020</a:t>
            </a:r>
            <a:endParaRPr lang="es-MX" sz="5300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5" y="426288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05718" y="4896323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85" y="5626465"/>
            <a:ext cx="11788055" cy="1101008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4290">
            <a:off x="270853" y="4541791"/>
            <a:ext cx="1583675" cy="17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57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dirty="0" smtClean="0"/>
              <a:t>Retroalimentación semana 27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8985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dirty="0"/>
          </a:p>
          <a:p>
            <a:pPr algn="just">
              <a:spcAft>
                <a:spcPts val="0"/>
              </a:spcAft>
            </a:pPr>
            <a:r>
              <a:rPr lang="es-MX" sz="3500" dirty="0" smtClean="0"/>
              <a:t>Objetivo: </a:t>
            </a:r>
            <a:r>
              <a:rPr lang="es-MX" sz="28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Retroalimentar </a:t>
            </a:r>
            <a:r>
              <a:rPr lang="es-MX" sz="28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aprendizajes descendidos en relación a los siguientes indicadores: </a:t>
            </a:r>
          </a:p>
          <a:p>
            <a:pPr marL="0" lv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1-Relacionan objetos mencionados en textos o imágenes, con los de la sala como: "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800" dirty="0" err="1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0" lv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2- Escuchan y siguen instrucciones simples mencionadas en textos orales.</a:t>
            </a:r>
          </a:p>
          <a:p>
            <a:pPr algn="just"/>
            <a:endParaRPr lang="es-MX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s-CL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53663" y="411990"/>
            <a:ext cx="418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 smtClean="0"/>
              <a:t>October</a:t>
            </a:r>
            <a:r>
              <a:rPr lang="es-MX" sz="3200" dirty="0" smtClean="0"/>
              <a:t> 5 </a:t>
            </a:r>
            <a:r>
              <a:rPr lang="es-MX" sz="3200" dirty="0" err="1" smtClean="0"/>
              <a:t>th</a:t>
            </a:r>
            <a:r>
              <a:rPr lang="es-MX" sz="3200" dirty="0" smtClean="0"/>
              <a:t>, </a:t>
            </a:r>
            <a:r>
              <a:rPr lang="es-MX" sz="3200" dirty="0" smtClean="0"/>
              <a:t>2020</a:t>
            </a:r>
            <a:endParaRPr lang="es-MX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54980">
            <a:off x="353699" y="981832"/>
            <a:ext cx="239747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Resultado por indicadores</a:t>
            </a:r>
            <a:br>
              <a:rPr lang="es-CL" dirty="0" smtClean="0"/>
            </a:b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4594273" y="5388385"/>
            <a:ext cx="3735977" cy="8157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estudiantes: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58537" y="901337"/>
            <a:ext cx="9312072" cy="1227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</a:t>
            </a:r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Relacionan objetos mencionados en textos o imágenes, con los de la sala como: "</a:t>
            </a:r>
            <a:r>
              <a:rPr lang="es-MX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lvl="0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573526"/>
            <a:ext cx="10972800" cy="23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Análisis de preguntas de prueba 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arcador de contenido 2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5178" y="1308158"/>
            <a:ext cx="9901644" cy="391698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54480" y="5315632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20 / 20 </a:t>
            </a:r>
          </a:p>
          <a:p>
            <a:pPr algn="ctr"/>
            <a:r>
              <a:rPr lang="es-MX" sz="2000" b="1" dirty="0" smtClean="0"/>
              <a:t>100 % logrado </a:t>
            </a:r>
            <a:endParaRPr lang="es-MX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6359867" y="5315632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20 / 20 </a:t>
            </a:r>
          </a:p>
          <a:p>
            <a:pPr algn="ctr"/>
            <a:r>
              <a:rPr lang="es-MX" sz="2000" b="1" dirty="0" smtClean="0"/>
              <a:t>100 % logrado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428584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77" y="608761"/>
            <a:ext cx="9614263" cy="41052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85109" y="4906702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20 / 20 </a:t>
            </a:r>
          </a:p>
          <a:p>
            <a:pPr algn="ctr"/>
            <a:r>
              <a:rPr lang="es-MX" sz="2000" b="1" dirty="0" smtClean="0"/>
              <a:t>100 % logrado </a:t>
            </a:r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6635932" y="4906701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20 / 20 </a:t>
            </a:r>
          </a:p>
          <a:p>
            <a:pPr algn="ctr"/>
            <a:r>
              <a:rPr lang="es-MX" sz="2000" b="1" dirty="0" smtClean="0"/>
              <a:t>100 % logrado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3427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709" y="753269"/>
            <a:ext cx="10437221" cy="439102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93223" y="5311651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19 / 20 </a:t>
            </a:r>
          </a:p>
          <a:p>
            <a:pPr algn="ctr"/>
            <a:r>
              <a:rPr lang="es-MX" sz="2000" b="1" dirty="0" smtClean="0"/>
              <a:t>95 % logrado </a:t>
            </a:r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6492240" y="5311650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19 / 20 </a:t>
            </a:r>
          </a:p>
          <a:p>
            <a:pPr algn="ctr"/>
            <a:r>
              <a:rPr lang="es-MX" sz="2000" b="1" dirty="0" smtClean="0"/>
              <a:t>95 % logrado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06460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Mention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following</a:t>
            </a:r>
            <a:r>
              <a:rPr lang="es-MX" dirty="0" smtClean="0"/>
              <a:t> </a:t>
            </a:r>
            <a:r>
              <a:rPr lang="es-MX" dirty="0" err="1" smtClean="0"/>
              <a:t>school</a:t>
            </a:r>
            <a:r>
              <a:rPr lang="es-MX" dirty="0" smtClean="0"/>
              <a:t> </a:t>
            </a:r>
            <a:r>
              <a:rPr lang="es-MX" dirty="0" err="1" smtClean="0"/>
              <a:t>objects</a:t>
            </a:r>
            <a:endParaRPr lang="es-MX" dirty="0"/>
          </a:p>
        </p:txBody>
      </p:sp>
      <p:sp>
        <p:nvSpPr>
          <p:cNvPr id="2" name="AutoShape 2" descr="REMEMBER”: Surviving the Pandemic with your Children! - IACAP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4" name="Picture 10" descr="Writing In Pencil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23" y="1858457"/>
            <a:ext cx="2320374" cy="306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k Rose Sticker by SrBurns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86" y="1580101"/>
            <a:ext cx="3732863" cy="37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n en bit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7" y="1858457"/>
            <a:ext cx="2839274" cy="32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7" name="Picture 2" descr="Moon in window | Split Animated GIF into frames | GIF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61" y="1717347"/>
            <a:ext cx="2861945" cy="28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s.com presents | Doors, Animation, Spirited 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8" y="1717347"/>
            <a:ext cx="3580955" cy="2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3074" name="Picture 2" descr="Table Photo GIF - Table Photo Animated - Descubre &amp; Compart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4" y="1724297"/>
            <a:ext cx="4572000" cy="29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imated] Spinning Desk Chair | Desk chair, Chair, Anim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4297"/>
            <a:ext cx="4334103" cy="29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Riddles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5381" y="2441406"/>
            <a:ext cx="10972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 smtClean="0"/>
              <a:t>E</a:t>
            </a:r>
            <a:r>
              <a:rPr lang="es-MX" dirty="0" smtClean="0"/>
              <a:t>scucha las siguientes adivinanzas de la profesora y responde en inglés.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1- I </a:t>
            </a:r>
            <a:r>
              <a:rPr lang="es-MX" dirty="0" err="1" smtClean="0"/>
              <a:t>have</a:t>
            </a:r>
            <a:r>
              <a:rPr lang="es-MX" dirty="0" smtClean="0"/>
              <a:t> 4 </a:t>
            </a:r>
            <a:r>
              <a:rPr lang="es-MX" dirty="0" err="1" smtClean="0"/>
              <a:t>legs</a:t>
            </a:r>
            <a:r>
              <a:rPr lang="es-MX" dirty="0" smtClean="0"/>
              <a:t>,</a:t>
            </a:r>
            <a:r>
              <a:rPr lang="es-MX" dirty="0"/>
              <a:t> </a:t>
            </a:r>
            <a:r>
              <a:rPr lang="es-MX" dirty="0" err="1" smtClean="0"/>
              <a:t>but</a:t>
            </a:r>
            <a:r>
              <a:rPr lang="es-MX" dirty="0" smtClean="0"/>
              <a:t> I am </a:t>
            </a:r>
            <a:r>
              <a:rPr lang="es-MX" dirty="0" err="1" smtClean="0"/>
              <a:t>not</a:t>
            </a:r>
            <a:r>
              <a:rPr lang="es-MX" dirty="0" smtClean="0"/>
              <a:t> a</a:t>
            </a:r>
          </a:p>
          <a:p>
            <a:pPr marL="0" indent="0">
              <a:buNone/>
            </a:pPr>
            <a:r>
              <a:rPr lang="es-MX" dirty="0" err="1" smtClean="0"/>
              <a:t>Dog</a:t>
            </a:r>
            <a:r>
              <a:rPr lang="es-MX" dirty="0" smtClean="0"/>
              <a:t>.</a:t>
            </a:r>
          </a:p>
          <a:p>
            <a:pPr marL="0" indent="0">
              <a:buNone/>
            </a:pPr>
            <a:r>
              <a:rPr lang="es-MX" dirty="0" smtClean="0"/>
              <a:t>2- </a:t>
            </a:r>
            <a:r>
              <a:rPr lang="es-MX" dirty="0" err="1" smtClean="0"/>
              <a:t>Sometimes</a:t>
            </a:r>
            <a:r>
              <a:rPr lang="es-MX" dirty="0" smtClean="0"/>
              <a:t>  I am </a:t>
            </a:r>
            <a:r>
              <a:rPr lang="es-MX" dirty="0" err="1" smtClean="0"/>
              <a:t>square</a:t>
            </a:r>
            <a:r>
              <a:rPr lang="es-MX" dirty="0" smtClean="0"/>
              <a:t> </a:t>
            </a:r>
            <a:r>
              <a:rPr lang="es-MX" dirty="0" err="1" smtClean="0"/>
              <a:t>or</a:t>
            </a:r>
            <a:endParaRPr lang="es-MX" dirty="0"/>
          </a:p>
          <a:p>
            <a:pPr marL="0" indent="0">
              <a:buNone/>
            </a:pPr>
            <a:r>
              <a:rPr lang="es-MX" dirty="0" smtClean="0"/>
              <a:t>round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3- </a:t>
            </a:r>
            <a:r>
              <a:rPr lang="es-MX" dirty="0" err="1" smtClean="0"/>
              <a:t>Who</a:t>
            </a:r>
            <a:r>
              <a:rPr lang="es-MX" dirty="0" smtClean="0"/>
              <a:t> Am  I ? </a:t>
            </a:r>
            <a:endParaRPr lang="es-MX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5" b="100000" l="6977" r="992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326" y="48675"/>
            <a:ext cx="3453765" cy="21068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781" y="3244268"/>
            <a:ext cx="4572396" cy="292023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096000" y="3244267"/>
            <a:ext cx="4688177" cy="2920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2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Riddles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5381" y="244140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 smtClean="0"/>
              <a:t>E</a:t>
            </a:r>
            <a:r>
              <a:rPr lang="es-MX" dirty="0" smtClean="0"/>
              <a:t>scucha las siguientes adivinanzas de la profesora y responde en inglés.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2</a:t>
            </a:r>
            <a:r>
              <a:rPr lang="es-MX" dirty="0" smtClean="0"/>
              <a:t>- I am a </a:t>
            </a:r>
            <a:r>
              <a:rPr lang="es-MX" dirty="0" err="1" smtClean="0"/>
              <a:t>piece</a:t>
            </a:r>
            <a:r>
              <a:rPr lang="es-MX" dirty="0" smtClean="0"/>
              <a:t> of </a:t>
            </a:r>
            <a:r>
              <a:rPr lang="es-MX" dirty="0" err="1" smtClean="0"/>
              <a:t>furniture</a:t>
            </a:r>
            <a:r>
              <a:rPr lang="es-MX" dirty="0" err="1" smtClean="0"/>
              <a:t>,I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a </a:t>
            </a:r>
            <a:r>
              <a:rPr lang="es-MX" dirty="0" err="1" smtClean="0"/>
              <a:t>sit</a:t>
            </a:r>
            <a:r>
              <a:rPr lang="es-MX" dirty="0" smtClean="0"/>
              <a:t> and back.</a:t>
            </a:r>
          </a:p>
          <a:p>
            <a:pPr marL="0" indent="0">
              <a:buNone/>
            </a:pPr>
            <a:r>
              <a:rPr lang="es-MX" dirty="0" err="1" smtClean="0"/>
              <a:t>You</a:t>
            </a:r>
            <a:r>
              <a:rPr lang="es-MX" dirty="0" smtClean="0"/>
              <a:t> can </a:t>
            </a:r>
            <a:r>
              <a:rPr lang="es-MX" dirty="0" err="1" smtClean="0"/>
              <a:t>sit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me</a:t>
            </a:r>
          </a:p>
          <a:p>
            <a:pPr marL="0" indent="0">
              <a:buNone/>
            </a:pPr>
            <a:r>
              <a:rPr lang="es-MX" dirty="0" smtClean="0"/>
              <a:t> </a:t>
            </a:r>
            <a:r>
              <a:rPr lang="es-MX" dirty="0" err="1" smtClean="0"/>
              <a:t>Who</a:t>
            </a:r>
            <a:r>
              <a:rPr lang="es-MX" dirty="0" smtClean="0"/>
              <a:t> Am  I ? </a:t>
            </a:r>
            <a:endParaRPr lang="es-MX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5" b="100000" l="6977" r="992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326" y="48675"/>
            <a:ext cx="3453765" cy="2106836"/>
          </a:xfrm>
          <a:prstGeom prst="rect">
            <a:avLst/>
          </a:prstGeom>
        </p:spPr>
      </p:pic>
      <p:pic>
        <p:nvPicPr>
          <p:cNvPr id="8" name="Picture 4" descr="Animated] Spinning Desk Chair | Desk chair, Chair, 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97" y="3396343"/>
            <a:ext cx="4334103" cy="29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010004" y="3396343"/>
            <a:ext cx="4688177" cy="2920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01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315092"/>
              </p:ext>
            </p:extLst>
          </p:nvPr>
        </p:nvGraphicFramePr>
        <p:xfrm>
          <a:off x="469408" y="548641"/>
          <a:ext cx="11347454" cy="6501902"/>
        </p:xfrm>
        <a:graphic>
          <a:graphicData uri="http://schemas.openxmlformats.org/drawingml/2006/table">
            <a:tbl>
              <a:tblPr firstRow="1" firstCol="1" bandRow="1"/>
              <a:tblGrid>
                <a:gridCol w="359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PRE-KINDER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</a:t>
                      </a:r>
                      <a:r>
                        <a:rPr lang="es-CL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Comprender textos orales acompañados de imágenes o gestos, relacionados con temas familiares y del entorno cercano, que contengan las siguientes funciones: - Seguir y dar instrucciones (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dowm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stand up,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touch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…) - Seguir normas de comportamiento en clases (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silence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quiet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line up…) - Saludar, despedirse, identificarse, estableciendo rutinas diarias. - Identificar objetos o materiales de la sala, partes del cuerpo, colores (rojo, verde, azul, amarillo, blanco, negro), días de la semana, alimentos (propios de la colación) - Expresar cantidades hasta tres - Describir miembros de la familia (nuclear), lugares comunes y familiares (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school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house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park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 objetos de la sala, animales domésticos y de la granja, acciones cotidianas (ir al baño, vestirse).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6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Relacionan objetos mencionados en textos o imágenes, con los de la sala como: "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door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window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</a:t>
                      </a:r>
                    </a:p>
                    <a:p>
                      <a:pPr marL="171450" lvl="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Escuchan y siguen instrucciones simples mencionadas en textos orales.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5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Contenido: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Retroalimentación de evaluación formativa n°2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: 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Comprensión auditiva de textos variados (como exposiciones orales, conversaciones, descripciones, instrucciones, procedimientos, narraciones, rimas y juegos de palabras, canciones), adaptados y auténticos breves y simples.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Retroalimentar aprendizajes descendidos en relación a los siguientes indicadores: 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1-Relacionan objetos mencionados en textos o imágenes, con los de la sala como: "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door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window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2- Escuchan y siguen instrucciones simples mencionadas en textos orales.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preguntas del ticket de salida.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Resultado por indicadores</a:t>
            </a:r>
            <a:br>
              <a:rPr lang="es-CL" dirty="0" smtClean="0"/>
            </a:b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4594273" y="5388385"/>
            <a:ext cx="3735977" cy="8157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estudiantes: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58537" y="901337"/>
            <a:ext cx="9312072" cy="1227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Escuchan y siguen instrucciones simples mencionadas en textos orales.</a:t>
            </a:r>
          </a:p>
          <a:p>
            <a:pPr lvl="0" algn="ctr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245340"/>
              </p:ext>
            </p:extLst>
          </p:nvPr>
        </p:nvGraphicFramePr>
        <p:xfrm>
          <a:off x="483326" y="2755945"/>
          <a:ext cx="11409233" cy="236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5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535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NIVE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L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CANTIDAD ALUMNOS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535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Logrados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20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100%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17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Medianamente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 logrados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0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0%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535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Por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 lograr 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0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0%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4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Draw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favorite</a:t>
            </a:r>
            <a:r>
              <a:rPr lang="es-MX" dirty="0" smtClean="0"/>
              <a:t> </a:t>
            </a:r>
            <a:r>
              <a:rPr lang="es-MX" dirty="0" err="1" smtClean="0"/>
              <a:t>school</a:t>
            </a:r>
            <a:r>
              <a:rPr lang="es-MX" dirty="0" smtClean="0"/>
              <a:t> </a:t>
            </a:r>
            <a:r>
              <a:rPr lang="es-MX" dirty="0" err="1" smtClean="0"/>
              <a:t>supplies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2154087" y="1319348"/>
            <a:ext cx="8229600" cy="4069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701" y="274638"/>
            <a:ext cx="987638" cy="85351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54733" y="5625159"/>
            <a:ext cx="4428308" cy="1115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 smtClean="0"/>
              <a:t>20 / 20 </a:t>
            </a:r>
          </a:p>
          <a:p>
            <a:pPr algn="ctr"/>
            <a:r>
              <a:rPr lang="es-MX" sz="2000" b="1" dirty="0" smtClean="0"/>
              <a:t>100 % logrado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8984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/>
              <a:t>EXIT TICKET </a:t>
            </a:r>
            <a:r>
              <a:rPr lang="es-CL" sz="7300" dirty="0" smtClean="0"/>
              <a:t>28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949304" y="1792425"/>
            <a:ext cx="8876714" cy="40466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CL" sz="2800" dirty="0" smtClean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es-CL" sz="2800" dirty="0">
              <a:solidFill>
                <a:schemeClr val="tx1"/>
              </a:solidFill>
            </a:endParaRPr>
          </a:p>
          <a:p>
            <a:pPr lvl="0"/>
            <a:r>
              <a:rPr lang="es-CL" sz="2800" dirty="0" smtClean="0">
                <a:solidFill>
                  <a:schemeClr val="tx1"/>
                </a:solidFill>
              </a:rPr>
              <a:t>1- </a:t>
            </a:r>
            <a:r>
              <a:rPr lang="es-CL" sz="2800" dirty="0" err="1" smtClean="0">
                <a:solidFill>
                  <a:schemeClr val="tx1"/>
                </a:solidFill>
              </a:rPr>
              <a:t>Draw</a:t>
            </a:r>
            <a:r>
              <a:rPr lang="es-CL" sz="2800" dirty="0" smtClean="0">
                <a:solidFill>
                  <a:schemeClr val="tx1"/>
                </a:solidFill>
              </a:rPr>
              <a:t> a  red </a:t>
            </a:r>
            <a:r>
              <a:rPr lang="es-CL" sz="2800" dirty="0" err="1" smtClean="0">
                <a:solidFill>
                  <a:schemeClr val="tx1"/>
                </a:solidFill>
              </a:rPr>
              <a:t>table</a:t>
            </a:r>
            <a:endParaRPr lang="es-CL" sz="2800" dirty="0" smtClean="0">
              <a:solidFill>
                <a:schemeClr val="tx1"/>
              </a:solidFill>
            </a:endParaRPr>
          </a:p>
          <a:p>
            <a:pPr lvl="0"/>
            <a:endParaRPr lang="es-CL" sz="2800" dirty="0">
              <a:solidFill>
                <a:schemeClr val="tx1"/>
              </a:solidFill>
            </a:endParaRPr>
          </a:p>
          <a:p>
            <a:pPr lvl="0"/>
            <a:r>
              <a:rPr lang="es-CL" sz="2800" dirty="0" smtClean="0">
                <a:solidFill>
                  <a:schemeClr val="tx1"/>
                </a:solidFill>
              </a:rPr>
              <a:t>2- </a:t>
            </a:r>
            <a:r>
              <a:rPr lang="es-CL" sz="2800" dirty="0" err="1" smtClean="0">
                <a:solidFill>
                  <a:schemeClr val="tx1"/>
                </a:solidFill>
              </a:rPr>
              <a:t>What</a:t>
            </a:r>
            <a:r>
              <a:rPr lang="es-CL" sz="2800" dirty="0" smtClean="0">
                <a:solidFill>
                  <a:schemeClr val="tx1"/>
                </a:solidFill>
              </a:rPr>
              <a:t> do </a:t>
            </a:r>
            <a:r>
              <a:rPr lang="es-CL" sz="2800" dirty="0" err="1" smtClean="0">
                <a:solidFill>
                  <a:schemeClr val="tx1"/>
                </a:solidFill>
              </a:rPr>
              <a:t>you</a:t>
            </a:r>
            <a:r>
              <a:rPr lang="es-CL" sz="2800" dirty="0" smtClean="0">
                <a:solidFill>
                  <a:schemeClr val="tx1"/>
                </a:solidFill>
              </a:rPr>
              <a:t> use to </a:t>
            </a:r>
            <a:r>
              <a:rPr lang="es-CL" sz="2800" dirty="0" err="1" smtClean="0">
                <a:solidFill>
                  <a:schemeClr val="tx1"/>
                </a:solidFill>
              </a:rPr>
              <a:t>cut</a:t>
            </a:r>
            <a:r>
              <a:rPr lang="es-CL" sz="2800" dirty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paper</a:t>
            </a:r>
            <a:r>
              <a:rPr lang="es-CL" sz="2800" dirty="0" smtClean="0">
                <a:solidFill>
                  <a:schemeClr val="tx1"/>
                </a:solidFill>
              </a:rPr>
              <a:t>? </a:t>
            </a:r>
          </a:p>
          <a:p>
            <a:pPr lvl="0"/>
            <a:endParaRPr lang="es-CL" sz="2800" dirty="0">
              <a:solidFill>
                <a:schemeClr val="tx1"/>
              </a:solidFill>
            </a:endParaRPr>
          </a:p>
          <a:p>
            <a:pPr lvl="0"/>
            <a:r>
              <a:rPr lang="es-CL" sz="2800" dirty="0" smtClean="0">
                <a:solidFill>
                  <a:schemeClr val="tx1"/>
                </a:solidFill>
              </a:rPr>
              <a:t>3-  </a:t>
            </a:r>
            <a:r>
              <a:rPr lang="es-CL" sz="2800" dirty="0" err="1" smtClean="0">
                <a:solidFill>
                  <a:schemeClr val="tx1"/>
                </a:solidFill>
              </a:rPr>
              <a:t>Which</a:t>
            </a:r>
            <a:r>
              <a:rPr lang="es-CL" sz="2800" dirty="0" smtClean="0">
                <a:solidFill>
                  <a:schemeClr val="tx1"/>
                </a:solidFill>
              </a:rPr>
              <a:t> of </a:t>
            </a:r>
            <a:r>
              <a:rPr lang="es-CL" sz="2800" dirty="0" err="1" smtClean="0">
                <a:solidFill>
                  <a:schemeClr val="tx1"/>
                </a:solidFill>
              </a:rPr>
              <a:t>the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school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objects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was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the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most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difficult</a:t>
            </a:r>
            <a:r>
              <a:rPr lang="es-CL" sz="2800" dirty="0" smtClean="0">
                <a:solidFill>
                  <a:schemeClr val="tx1"/>
                </a:solidFill>
              </a:rPr>
              <a:t> to </a:t>
            </a:r>
            <a:r>
              <a:rPr lang="es-CL" sz="2800" dirty="0" err="1" smtClean="0">
                <a:solidFill>
                  <a:schemeClr val="tx1"/>
                </a:solidFill>
              </a:rPr>
              <a:t>learn</a:t>
            </a:r>
            <a:r>
              <a:rPr lang="es-CL" sz="2800" dirty="0" smtClean="0">
                <a:solidFill>
                  <a:schemeClr val="tx1"/>
                </a:solidFill>
              </a:rPr>
              <a:t>? </a:t>
            </a:r>
            <a:r>
              <a:rPr lang="es-CL" sz="2800" dirty="0" err="1" smtClean="0">
                <a:solidFill>
                  <a:schemeClr val="tx1"/>
                </a:solidFill>
              </a:rPr>
              <a:t>Explain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why</a:t>
            </a:r>
            <a:endParaRPr lang="es-CL" dirty="0" smtClean="0"/>
          </a:p>
          <a:p>
            <a:endParaRPr lang="es-MX" dirty="0" smtClean="0"/>
          </a:p>
          <a:p>
            <a:pPr lvl="0"/>
            <a:endParaRPr lang="es-MX" dirty="0"/>
          </a:p>
        </p:txBody>
      </p:sp>
      <p:pic>
        <p:nvPicPr>
          <p:cNvPr id="7" name="Imagen 6" descr="Colorido icono de cámara fotográfica, estilo de dibujos animados ...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186">
            <a:off x="342839" y="210298"/>
            <a:ext cx="2609909" cy="18521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redondeado 7"/>
          <p:cNvSpPr/>
          <p:nvPr/>
        </p:nvSpPr>
        <p:spPr>
          <a:xfrm rot="296078">
            <a:off x="9590924" y="3568070"/>
            <a:ext cx="2656896" cy="1550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Email: </a:t>
            </a:r>
            <a:r>
              <a:rPr lang="es-MX" dirty="0" smtClean="0">
                <a:solidFill>
                  <a:schemeClr val="tx1"/>
                </a:solidFill>
                <a:hlinkClick r:id="rId4"/>
              </a:rPr>
              <a:t>pia.caceres@colegio-jeanpiaget.cl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MX" dirty="0" err="1" smtClean="0">
                <a:solidFill>
                  <a:schemeClr val="tx1"/>
                </a:solidFill>
              </a:rPr>
              <a:t>Telefono</a:t>
            </a:r>
            <a:r>
              <a:rPr lang="es-MX" dirty="0" smtClean="0">
                <a:solidFill>
                  <a:schemeClr val="tx1"/>
                </a:solidFill>
              </a:rPr>
              <a:t>: +569 32735472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018" y="1746214"/>
            <a:ext cx="131685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nube 2"/>
          <p:cNvSpPr/>
          <p:nvPr/>
        </p:nvSpPr>
        <p:spPr>
          <a:xfrm>
            <a:off x="6006904" y="770204"/>
            <a:ext cx="4979964" cy="3872134"/>
          </a:xfrm>
          <a:prstGeom prst="cloudCallout">
            <a:avLst>
              <a:gd name="adj1" fmla="val -96365"/>
              <a:gd name="adj2" fmla="val 287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job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class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MX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 descr="Well done! Congratulations Good Job | Congratulations image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1376826"/>
            <a:ext cx="3204698" cy="24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47" y="524281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4733">
            <a:off x="944103" y="1972473"/>
            <a:ext cx="2818163" cy="37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Reglas de la clase virtual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6674" y="193304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Llego contento a clases y trabajo con alegría 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Me Identifico con mi nombre y apellido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Soy puntual al entrar a clases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Me presento con ropa adecuada para la clase (no con pijama)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Silencio mi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micrófono </a:t>
            </a: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Enciendo mi cámara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Recuerdo que la clase es  grabada de inicio a fin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Uso SOLO el chat para preguntas a la profesora </a:t>
            </a:r>
          </a:p>
          <a:p>
            <a:pPr marL="0" indent="0">
              <a:buNone/>
            </a:pPr>
            <a:endParaRPr lang="es-MX" b="1" dirty="0" smtClean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b="1" dirty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b="1" dirty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b="1" dirty="0" smtClean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dirty="0" smtClean="0"/>
          </a:p>
          <a:p>
            <a:pPr>
              <a:buFont typeface="Wingdings" panose="05000000000000000000" pitchFamily="2" charset="2"/>
              <a:buChar char="v"/>
            </a:pP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EE Classroom Rules- color and black and white | Decoración de u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422">
            <a:off x="95397" y="126039"/>
            <a:ext cx="2090028" cy="16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8877" y="604910"/>
            <a:ext cx="10515600" cy="56001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Sigo las instrucciones y explicaciones de la profesora y tías presentes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 respetuosos con todos las personas presentes en la clase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Levantar mi mano para participar o preguntar</a:t>
            </a:r>
          </a:p>
          <a:p>
            <a:pPr>
              <a:buFont typeface="Wingdings" panose="05000000000000000000" pitchFamily="2" charset="2"/>
              <a:buChar char="v"/>
            </a:pPr>
            <a:endParaRPr lang="es-MX" b="1" dirty="0" smtClean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26442">
            <a:off x="9196424" y="3914102"/>
            <a:ext cx="3217097" cy="33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Importante </a:t>
            </a:r>
            <a:endParaRPr lang="es-MX" dirty="0"/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9" b="94637" l="3470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50" y="2125726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97947" y="2120147"/>
            <a:ext cx="6043262" cy="1232509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2041">
            <a:off x="9271220" y="2067025"/>
            <a:ext cx="214597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Resultados evaluación semana 27</a:t>
            </a:r>
            <a:br>
              <a:rPr lang="es-CL" dirty="0" smtClean="0"/>
            </a:br>
            <a:endParaRPr lang="es-CL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384446"/>
              </p:ext>
            </p:extLst>
          </p:nvPr>
        </p:nvGraphicFramePr>
        <p:xfrm>
          <a:off x="248195" y="2034430"/>
          <a:ext cx="11409233" cy="236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5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535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NIVE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L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CANTIDAD ALUMNOS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535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Logrados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19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95%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17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Medianamente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 logrados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1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 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5%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535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Por</a:t>
                      </a:r>
                      <a:r>
                        <a:rPr lang="es-CL" b="1" baseline="0" dirty="0" smtClean="0">
                          <a:latin typeface="Arial Black" panose="020B0A04020102020204" pitchFamily="34" charset="0"/>
                        </a:rPr>
                        <a:t> lograr 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0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latin typeface="Arial Black" panose="020B0A04020102020204" pitchFamily="34" charset="0"/>
                        </a:rPr>
                        <a:t>0%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 marL="158365" marR="15836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3971108" y="940485"/>
            <a:ext cx="3735977" cy="8157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estudiantes:20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Contenidos por lograr 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397726" y="1942942"/>
            <a:ext cx="8813074" cy="3840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 smtClean="0"/>
              <a:t>Indicador 1</a:t>
            </a:r>
            <a:r>
              <a:rPr lang="es-MX" sz="2800" b="1" dirty="0" smtClean="0"/>
              <a:t>:</a:t>
            </a:r>
          </a:p>
          <a:p>
            <a:pPr algn="ctr"/>
            <a:endParaRPr lang="es-MX" sz="2800" b="1" dirty="0" smtClean="0"/>
          </a:p>
          <a:p>
            <a:pPr lvl="0" algn="ctr"/>
            <a:r>
              <a:rPr lang="es-MX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Relacionan </a:t>
            </a: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objetos mencionados en textos o imágenes, con los de la sala como: "</a:t>
            </a:r>
            <a:r>
              <a:rPr lang="es-MX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s-MX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algn="ctr"/>
            <a:endParaRPr lang="es-MX" sz="28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26" y="1942942"/>
            <a:ext cx="1246628" cy="14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nube 3"/>
          <p:cNvSpPr/>
          <p:nvPr/>
        </p:nvSpPr>
        <p:spPr>
          <a:xfrm>
            <a:off x="6361611" y="836023"/>
            <a:ext cx="4010298" cy="2690948"/>
          </a:xfrm>
          <a:prstGeom prst="cloudCallout">
            <a:avLst>
              <a:gd name="adj1" fmla="val -141860"/>
              <a:gd name="adj2" fmla="val 328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DO YO KNOW HOW TO SAY “MESA” IN ENGLISH ? 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7647">
            <a:off x="5394562" y="3182784"/>
            <a:ext cx="2876022" cy="29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312126" y="1690688"/>
            <a:ext cx="5357780" cy="26984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603885" algn="l"/>
              </a:tabLst>
            </a:pPr>
            <a:endParaRPr lang="es-MX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L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es-C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morning</a:t>
            </a:r>
            <a:r>
              <a:rPr lang="es-C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Espero que </a:t>
            </a:r>
            <a:r>
              <a:rPr lang="es-CL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encuentres muy bien, hoy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realizaremos la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retroalimentación de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útiles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escolares</a:t>
            </a:r>
            <a:r>
              <a:rPr lang="es-CL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antes de comenzar quiero que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acompañes a cantar la </a:t>
            </a:r>
            <a:r>
              <a:rPr lang="es-CL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siguiente canción:</a:t>
            </a:r>
            <a:endParaRPr lang="es-MX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https://www.youtube.com/watch?v=hjFaqDNUVFo&amp;t=7s</a:t>
            </a:r>
            <a:endParaRPr lang="es-MX" sz="1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87" y="2096086"/>
            <a:ext cx="4374686" cy="351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7248">
            <a:off x="391187" y="313912"/>
            <a:ext cx="1583675" cy="175550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65216">
            <a:off x="2279771" y="835622"/>
            <a:ext cx="626965" cy="1840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6364" t="21004" r="36101" b="20903"/>
          <a:stretch/>
        </p:blipFill>
        <p:spPr>
          <a:xfrm>
            <a:off x="2497015" y="4506685"/>
            <a:ext cx="5172891" cy="21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878</Words>
  <Application>Microsoft Office PowerPoint</Application>
  <PresentationFormat>Panorámica</PresentationFormat>
  <Paragraphs>140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Bell MT</vt:lpstr>
      <vt:lpstr>Calibri</vt:lpstr>
      <vt:lpstr>Comic Sans MS</vt:lpstr>
      <vt:lpstr>Times New Roman</vt:lpstr>
      <vt:lpstr>Wingdings</vt:lpstr>
      <vt:lpstr>1_Tema de Office</vt:lpstr>
      <vt:lpstr>PRE-KINDER   ONLINE CLASS WEEK N°28 DATE: OCTOBER 5 th, 2020</vt:lpstr>
      <vt:lpstr>Presentación de PowerPoint</vt:lpstr>
      <vt:lpstr>Reglas de la clase virtual </vt:lpstr>
      <vt:lpstr>Presentación de PowerPoint</vt:lpstr>
      <vt:lpstr>Importante </vt:lpstr>
      <vt:lpstr>Resultados evaluación semana 27 </vt:lpstr>
      <vt:lpstr>Contenidos por lograr </vt:lpstr>
      <vt:lpstr>Inicio</vt:lpstr>
      <vt:lpstr>MOTIVACIÓN</vt:lpstr>
      <vt:lpstr>Retroalimentación semana 27</vt:lpstr>
      <vt:lpstr>Resultado por indicadores </vt:lpstr>
      <vt:lpstr>Análisis de preguntas de prueba </vt:lpstr>
      <vt:lpstr>Presentación de PowerPoint</vt:lpstr>
      <vt:lpstr>Presentación de PowerPoint</vt:lpstr>
      <vt:lpstr>Mention the following school objects</vt:lpstr>
      <vt:lpstr>Presentación de PowerPoint</vt:lpstr>
      <vt:lpstr>Presentación de PowerPoint</vt:lpstr>
      <vt:lpstr>Riddles </vt:lpstr>
      <vt:lpstr>Riddles </vt:lpstr>
      <vt:lpstr>Resultado por indicadores </vt:lpstr>
      <vt:lpstr>Draw your favorite school supplies </vt:lpstr>
      <vt:lpstr>EXIT TICKET 28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87</cp:revision>
  <dcterms:created xsi:type="dcterms:W3CDTF">2020-08-03T02:54:47Z</dcterms:created>
  <dcterms:modified xsi:type="dcterms:W3CDTF">2020-09-30T23:14:03Z</dcterms:modified>
</cp:coreProperties>
</file>