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6" r:id="rId7"/>
    <p:sldId id="260" r:id="rId8"/>
    <p:sldId id="261" r:id="rId9"/>
    <p:sldId id="262" r:id="rId10"/>
    <p:sldId id="263" r:id="rId11"/>
    <p:sldId id="264" r:id="rId12"/>
    <p:sldId id="273" r:id="rId13"/>
    <p:sldId id="265" r:id="rId14"/>
    <p:sldId id="274" r:id="rId15"/>
    <p:sldId id="272" r:id="rId16"/>
    <p:sldId id="268" r:id="rId17"/>
    <p:sldId id="269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B05D10-0278-4F4D-B516-DED06117C5E7}">
  <a:tblStyle styleId="{D4B05D10-0278-4F4D-B516-DED06117C5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1CC313-B8B9-4017-9B6F-F7CF3DD3062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25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050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099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4498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337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4289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411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94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7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28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07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50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44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69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2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9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10/3/2020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3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1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84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01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3985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5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42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5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1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PDDwgCbQj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rJnIJfcX_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youtu.be/OPDDwgCbQj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J0JEyZCWTw" TargetMode="External"/><Relationship Id="rId5" Type="http://schemas.openxmlformats.org/officeDocument/2006/relationships/hyperlink" Target="https://youtu.be/WrJnIJfcX_0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916669" y="1602120"/>
            <a:ext cx="7772400" cy="27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 dirty="0"/>
              <a:t>PLANIFICACIÓN  CLASES VIRTUALES</a:t>
            </a:r>
            <a:br>
              <a:rPr lang="es-ES" sz="2800" dirty="0"/>
            </a:br>
            <a:r>
              <a:rPr lang="es-ES" sz="2800" dirty="0"/>
              <a:t>SEMANA N°28</a:t>
            </a:r>
            <a:br>
              <a:rPr lang="es-ES" sz="2800" dirty="0"/>
            </a:br>
            <a:r>
              <a:rPr lang="es-ES" sz="2800" dirty="0"/>
              <a:t>FECHA : 06 -10-2020</a:t>
            </a:r>
            <a:br>
              <a:rPr lang="es-ES" sz="2800" dirty="0"/>
            </a:br>
            <a:r>
              <a:rPr lang="es-ES" sz="2800" dirty="0"/>
              <a:t>Ámbito Comunicación Integral  </a:t>
            </a:r>
            <a:br>
              <a:rPr lang="es-ES" sz="2800" dirty="0"/>
            </a:br>
            <a:r>
              <a:rPr lang="es-ES" sz="2800" dirty="0"/>
              <a:t>Núcleo :Lenguaje Verbal</a:t>
            </a:r>
            <a:br>
              <a:rPr lang="es-ES" sz="2800" dirty="0"/>
            </a:br>
            <a:r>
              <a:rPr lang="es-ES" sz="2800" dirty="0"/>
              <a:t>NT 1 </a:t>
            </a: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seguro y  saludable</a:t>
            </a:r>
            <a:endParaRPr sz="16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0261" y="457200"/>
            <a:ext cx="2354425" cy="191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5" y="0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/>
          <p:nvPr/>
        </p:nvSpPr>
        <p:spPr>
          <a:xfrm>
            <a:off x="2483768" y="2276872"/>
            <a:ext cx="51845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Retroalimentación Formativa Ámbito Lenguaje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Nombre__________________________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841985" y="2746105"/>
            <a:ext cx="82809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.- Sonido Inicial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 las imágenes y marca la vocal, de acuerdo a su sonido</a:t>
            </a:r>
            <a:r>
              <a:rPr lang="es-E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inicial.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CL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de 33 alumnos responden forma errónea)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</a:t>
            </a:r>
            <a:r>
              <a:rPr lang="es-CL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 de 33 alumnos responden en forma errónea</a:t>
            </a: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74" y="1599958"/>
            <a:ext cx="938865" cy="114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ichas pinta la letra inicial las vocales - Imagenes Educativas">
            <a:extLst>
              <a:ext uri="{FF2B5EF4-FFF2-40B4-BE49-F238E27FC236}">
                <a16:creationId xmlns:a16="http://schemas.microsoft.com/office/drawing/2014/main" id="{ED83E967-CA30-4AEC-A8C2-0D2D2C82C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16289" r="3505" b="5552"/>
          <a:stretch/>
        </p:blipFill>
        <p:spPr bwMode="auto">
          <a:xfrm>
            <a:off x="3530991" y="4623348"/>
            <a:ext cx="5494066" cy="200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chas pinta la letra inicial las vocales - Imagenes Educativas">
            <a:extLst>
              <a:ext uri="{FF2B5EF4-FFF2-40B4-BE49-F238E27FC236}">
                <a16:creationId xmlns:a16="http://schemas.microsoft.com/office/drawing/2014/main" id="{B81E33B3-73C8-4D14-94AA-E7E1C254C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3" t="53839" r="38309" b="6240"/>
          <a:stretch/>
        </p:blipFill>
        <p:spPr bwMode="auto">
          <a:xfrm>
            <a:off x="303897" y="3215338"/>
            <a:ext cx="578228" cy="6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chas pinta la letra inicial las vocales - Imagenes Educativas">
            <a:extLst>
              <a:ext uri="{FF2B5EF4-FFF2-40B4-BE49-F238E27FC236}">
                <a16:creationId xmlns:a16="http://schemas.microsoft.com/office/drawing/2014/main" id="{52C63F6C-2BE1-46E5-B5A4-DBF7736F5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4" t="55018" r="10772" b="5552"/>
          <a:stretch/>
        </p:blipFill>
        <p:spPr bwMode="auto">
          <a:xfrm flipH="1">
            <a:off x="324992" y="3998699"/>
            <a:ext cx="495898" cy="6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5" y="0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/>
          <p:nvPr/>
        </p:nvSpPr>
        <p:spPr>
          <a:xfrm>
            <a:off x="2483768" y="2276872"/>
            <a:ext cx="51845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841985" y="2746105"/>
            <a:ext cx="82809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 las imágenes y marca la vocal, de acuerdo a su sonido</a:t>
            </a:r>
            <a:r>
              <a:rPr lang="es-E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inicial.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CL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 de 33 alumnos responden forma errónea)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</a:t>
            </a:r>
            <a:r>
              <a:rPr lang="es-CL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 de 33 alumnos responden en forma errónea</a:t>
            </a: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74" y="1599958"/>
            <a:ext cx="938865" cy="114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Fichas pinta la letra inicial las vocales - Imagenes Educativas">
            <a:extLst>
              <a:ext uri="{FF2B5EF4-FFF2-40B4-BE49-F238E27FC236}">
                <a16:creationId xmlns:a16="http://schemas.microsoft.com/office/drawing/2014/main" id="{D4D3EEF3-3757-49C1-B97C-971AEB539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14084" r="8329" b="6820"/>
          <a:stretch/>
        </p:blipFill>
        <p:spPr bwMode="auto">
          <a:xfrm>
            <a:off x="2483768" y="4250863"/>
            <a:ext cx="6048533" cy="238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chas pinta la letra inicial las vocales - Imagenes Educativas">
            <a:extLst>
              <a:ext uri="{FF2B5EF4-FFF2-40B4-BE49-F238E27FC236}">
                <a16:creationId xmlns:a16="http://schemas.microsoft.com/office/drawing/2014/main" id="{20775807-DB3E-46D9-991C-20396E94A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2" t="13671" r="8329" b="48251"/>
          <a:stretch/>
        </p:blipFill>
        <p:spPr bwMode="auto">
          <a:xfrm>
            <a:off x="246184" y="2859994"/>
            <a:ext cx="606935" cy="66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chas pinta la letra inicial las vocales - Imagenes Educativas">
            <a:extLst>
              <a:ext uri="{FF2B5EF4-FFF2-40B4-BE49-F238E27FC236}">
                <a16:creationId xmlns:a16="http://schemas.microsoft.com/office/drawing/2014/main" id="{D34A113D-7666-4752-A863-7FE240D30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55070" r="69532" b="5271"/>
          <a:stretch/>
        </p:blipFill>
        <p:spPr bwMode="auto">
          <a:xfrm>
            <a:off x="235050" y="3765610"/>
            <a:ext cx="564745" cy="5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14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0689"/>
            <a:ext cx="9270609" cy="679055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/>
          <p:nvPr/>
        </p:nvSpPr>
        <p:spPr>
          <a:xfrm>
            <a:off x="683568" y="2201129"/>
            <a:ext cx="77768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2.-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Separación de Sílabas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Instrucciones: observa cada dibujo. Luego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 en sílabas las siguientes palabras apoyándote de aplausos y los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pies. Colorea los círculos según el número de silabas de cada elemento.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s://i1.wp.com/www.orientacionandujar.es/wp-content/uploads/2018/02/Conciencia-fonol%C3%B3gica-y-motricidad-gruesa-Puntea-el-n%C3%BAmero-de-s%C3%ADlabas-1.jpg?resize=386%2C500&amp;ssl=1">
            <a:extLst>
              <a:ext uri="{FF2B5EF4-FFF2-40B4-BE49-F238E27FC236}">
                <a16:creationId xmlns:a16="http://schemas.microsoft.com/office/drawing/2014/main" id="{E0A83201-9E40-41E9-853E-CA1B4122B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7090" r="-2" b="5295"/>
          <a:stretch/>
        </p:blipFill>
        <p:spPr bwMode="auto">
          <a:xfrm>
            <a:off x="5414219" y="3733542"/>
            <a:ext cx="3472640" cy="30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1.wp.com/www.orientacionandujar.es/wp-content/uploads/2018/02/Conciencia-fonol%C3%B3gica-y-motricidad-gruesa-Puntea-el-n%C3%BAmero-de-s%C3%ADlabas-1.jpg?resize=386%2C500&amp;ssl=1">
            <a:extLst>
              <a:ext uri="{FF2B5EF4-FFF2-40B4-BE49-F238E27FC236}">
                <a16:creationId xmlns:a16="http://schemas.microsoft.com/office/drawing/2014/main" id="{ADB02402-5E84-452A-A9E2-2CA50498D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6732" r="869" b="69037"/>
          <a:stretch/>
        </p:blipFill>
        <p:spPr bwMode="auto">
          <a:xfrm>
            <a:off x="257139" y="3121223"/>
            <a:ext cx="1780499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0FA5A3E-C42E-4EB4-8759-F63EBD8EE199}"/>
              </a:ext>
            </a:extLst>
          </p:cNvPr>
          <p:cNvSpPr/>
          <p:nvPr/>
        </p:nvSpPr>
        <p:spPr>
          <a:xfrm>
            <a:off x="2164248" y="3124460"/>
            <a:ext cx="4224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</a:t>
            </a:r>
            <a:r>
              <a:rPr lang="es-CL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 de 33 alumnos responden en forma errónea)</a:t>
            </a:r>
            <a:endParaRPr lang="es-CL" dirty="0"/>
          </a:p>
        </p:txBody>
      </p:sp>
      <p:pic>
        <p:nvPicPr>
          <p:cNvPr id="9" name="Picture 2" descr="https://i1.wp.com/www.orientacionandujar.es/wp-content/uploads/2018/02/Conciencia-fonol%C3%B3gica-y-motricidad-gruesa-Puntea-el-n%C3%BAmero-de-s%C3%ADlabas-1.jpg?resize=386%2C500&amp;ssl=1">
            <a:extLst>
              <a:ext uri="{FF2B5EF4-FFF2-40B4-BE49-F238E27FC236}">
                <a16:creationId xmlns:a16="http://schemas.microsoft.com/office/drawing/2014/main" id="{287F2407-500C-44E4-AFF8-DCFCE48A0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77657" r="-1" b="5295"/>
          <a:stretch/>
        </p:blipFill>
        <p:spPr bwMode="auto">
          <a:xfrm>
            <a:off x="257141" y="3665967"/>
            <a:ext cx="1780498" cy="3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54D48B2-5D4C-4651-B9EA-A27724183EFB}"/>
              </a:ext>
            </a:extLst>
          </p:cNvPr>
          <p:cNvSpPr/>
          <p:nvPr/>
        </p:nvSpPr>
        <p:spPr>
          <a:xfrm rot="10800000" flipV="1">
            <a:off x="2165778" y="3607840"/>
            <a:ext cx="3483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</a:t>
            </a:r>
            <a:r>
              <a:rPr lang="es-CL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 de 33 alumnos responden en forma   errónea)</a:t>
            </a:r>
            <a:endParaRPr lang="es-C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4276"/>
            <a:ext cx="9144000" cy="680923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/>
          <p:nvPr/>
        </p:nvSpPr>
        <p:spPr>
          <a:xfrm>
            <a:off x="683568" y="2201129"/>
            <a:ext cx="77768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2" name="Picture 4" descr="https://i2.wp.com/www.orientacionandujar.es/wp-content/uploads/2018/02/Conciencia-fonol%C3%B3gica-y-motricidad-gruesa-Puntea-el-n%C3%BAmero-de-s%C3%ADlabas-4.jpg?resize=386%2C500&amp;ssl=1">
            <a:extLst>
              <a:ext uri="{FF2B5EF4-FFF2-40B4-BE49-F238E27FC236}">
                <a16:creationId xmlns:a16="http://schemas.microsoft.com/office/drawing/2014/main" id="{9C748DA0-E3C1-4214-BEEE-6A989EB11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t="16662" r="999" b="4547"/>
          <a:stretch/>
        </p:blipFill>
        <p:spPr bwMode="auto">
          <a:xfrm>
            <a:off x="2643131" y="3198183"/>
            <a:ext cx="4355131" cy="33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2.wp.com/www.orientacionandujar.es/wp-content/uploads/2018/02/Conciencia-fonol%C3%B3gica-y-motricidad-gruesa-Puntea-el-n%C3%BAmero-de-s%C3%ADlabas-4.jpg?resize=386%2C500&amp;ssl=1">
            <a:extLst>
              <a:ext uri="{FF2B5EF4-FFF2-40B4-BE49-F238E27FC236}">
                <a16:creationId xmlns:a16="http://schemas.microsoft.com/office/drawing/2014/main" id="{FA7CD0FD-4C7E-4B85-B773-68144793E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17105" r="3654" b="67217"/>
          <a:stretch/>
        </p:blipFill>
        <p:spPr bwMode="auto">
          <a:xfrm>
            <a:off x="363870" y="2274853"/>
            <a:ext cx="1680148" cy="3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2.wp.com/www.orientacionandujar.es/wp-content/uploads/2018/02/Conciencia-fonol%C3%B3gica-y-motricidad-gruesa-Puntea-el-n%C3%BAmero-de-s%C3%ADlabas-4.jpg?resize=386%2C500&amp;ssl=1">
            <a:extLst>
              <a:ext uri="{FF2B5EF4-FFF2-40B4-BE49-F238E27FC236}">
                <a16:creationId xmlns:a16="http://schemas.microsoft.com/office/drawing/2014/main" id="{8091454C-282D-4415-8448-2D4BC7A95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79648" r="3643" b="7975"/>
          <a:stretch/>
        </p:blipFill>
        <p:spPr bwMode="auto">
          <a:xfrm>
            <a:off x="346604" y="2824004"/>
            <a:ext cx="1714680" cy="2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D1C8450-6161-4582-A179-EF0702CBB1BA}"/>
              </a:ext>
            </a:extLst>
          </p:cNvPr>
          <p:cNvSpPr/>
          <p:nvPr/>
        </p:nvSpPr>
        <p:spPr>
          <a:xfrm>
            <a:off x="2157046" y="2274853"/>
            <a:ext cx="4259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</a:t>
            </a:r>
            <a:r>
              <a:rPr lang="es-CL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de 33 alumnos responden en forma errónea)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BE02702-26C3-4421-ABA7-D6CB58B03CC4}"/>
              </a:ext>
            </a:extLst>
          </p:cNvPr>
          <p:cNvSpPr/>
          <p:nvPr/>
        </p:nvSpPr>
        <p:spPr>
          <a:xfrm>
            <a:off x="2061284" y="2824004"/>
            <a:ext cx="43551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( 6 de 33 alumnos responden en forma errónea)</a:t>
            </a:r>
            <a:endParaRPr lang="es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48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013B6-44D9-4545-A442-E9790B230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8A3825-F333-45B9-B1DA-2EFAF1E0D1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oogle Shape;191;p24">
            <a:extLst>
              <a:ext uri="{FF2B5EF4-FFF2-40B4-BE49-F238E27FC236}">
                <a16:creationId xmlns:a16="http://schemas.microsoft.com/office/drawing/2014/main" id="{17924085-0BF8-4A9B-9D07-DB787708BC13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29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5D8B695-90C4-4384-A854-E16F541B5E31}"/>
              </a:ext>
            </a:extLst>
          </p:cNvPr>
          <p:cNvSpPr/>
          <p:nvPr/>
        </p:nvSpPr>
        <p:spPr>
          <a:xfrm>
            <a:off x="917917" y="1532499"/>
            <a:ext cx="82296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TICKET DE SALIDA</a:t>
            </a:r>
            <a:br>
              <a:rPr kumimoji="0" lang="es-E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s-E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SEMANA 28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08295566-8893-49D6-8625-9025E9FA770F}"/>
              </a:ext>
            </a:extLst>
          </p:cNvPr>
          <p:cNvSpPr/>
          <p:nvPr/>
        </p:nvSpPr>
        <p:spPr>
          <a:xfrm>
            <a:off x="590844" y="1300382"/>
            <a:ext cx="1540412" cy="1635369"/>
          </a:xfrm>
          <a:prstGeom prst="down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D2FB216-E3DF-49EA-B319-74E73B4509EF}"/>
              </a:ext>
            </a:extLst>
          </p:cNvPr>
          <p:cNvSpPr/>
          <p:nvPr/>
        </p:nvSpPr>
        <p:spPr>
          <a:xfrm>
            <a:off x="2574388" y="1300382"/>
            <a:ext cx="324030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Dibuja Elementos con sonido inicial </a:t>
            </a:r>
            <a:endParaRPr kumimoji="0" lang="es-C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E56F8B-B814-46D6-94F2-52919C161081}"/>
              </a:ext>
            </a:extLst>
          </p:cNvPr>
          <p:cNvSpPr/>
          <p:nvPr/>
        </p:nvSpPr>
        <p:spPr>
          <a:xfrm>
            <a:off x="2136632" y="1689160"/>
            <a:ext cx="546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kumimoji="0" lang="es-C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991961-9886-4B7A-A4F2-7B5DB3A95390}"/>
              </a:ext>
            </a:extLst>
          </p:cNvPr>
          <p:cNvSpPr/>
          <p:nvPr/>
        </p:nvSpPr>
        <p:spPr>
          <a:xfrm>
            <a:off x="3617154" y="3395447"/>
            <a:ext cx="63005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8AEBF74-0B71-4770-9154-E2AAD7B43E6E}"/>
              </a:ext>
            </a:extLst>
          </p:cNvPr>
          <p:cNvSpPr/>
          <p:nvPr/>
        </p:nvSpPr>
        <p:spPr>
          <a:xfrm rot="10800000" flipV="1">
            <a:off x="5500468" y="1731059"/>
            <a:ext cx="597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C3A00C0-5AFE-460B-B796-F0B39B51486A}"/>
              </a:ext>
            </a:extLst>
          </p:cNvPr>
          <p:cNvSpPr/>
          <p:nvPr/>
        </p:nvSpPr>
        <p:spPr>
          <a:xfrm>
            <a:off x="1055077" y="3395446"/>
            <a:ext cx="3692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</a:t>
            </a:r>
            <a:endParaRPr kumimoji="0" lang="es-C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503B4BE-EA19-42EA-B140-6E887FB0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40082" y="3437878"/>
            <a:ext cx="1128456" cy="720923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F3E08BBF-F04B-4887-AC01-E824615E0CB1}"/>
              </a:ext>
            </a:extLst>
          </p:cNvPr>
          <p:cNvSpPr/>
          <p:nvPr/>
        </p:nvSpPr>
        <p:spPr>
          <a:xfrm>
            <a:off x="2946013" y="1656108"/>
            <a:ext cx="1463040" cy="10211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759F9D8-70BD-4B65-99E3-A6C6BA7CC3A4}"/>
              </a:ext>
            </a:extLst>
          </p:cNvPr>
          <p:cNvSpPr/>
          <p:nvPr/>
        </p:nvSpPr>
        <p:spPr>
          <a:xfrm>
            <a:off x="6275848" y="1680317"/>
            <a:ext cx="1463040" cy="10211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3407740-6A10-40AA-86CA-4E5933079101}"/>
              </a:ext>
            </a:extLst>
          </p:cNvPr>
          <p:cNvSpPr/>
          <p:nvPr/>
        </p:nvSpPr>
        <p:spPr>
          <a:xfrm>
            <a:off x="1624431" y="3309781"/>
            <a:ext cx="1463040" cy="10211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5EBD019-7072-4A44-8A2D-C7231EF1E349}"/>
              </a:ext>
            </a:extLst>
          </p:cNvPr>
          <p:cNvSpPr/>
          <p:nvPr/>
        </p:nvSpPr>
        <p:spPr>
          <a:xfrm>
            <a:off x="4165273" y="3288680"/>
            <a:ext cx="1463040" cy="10211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92EF154C-EB90-4329-8674-66B4453EF4F6}"/>
              </a:ext>
            </a:extLst>
          </p:cNvPr>
          <p:cNvSpPr/>
          <p:nvPr/>
        </p:nvSpPr>
        <p:spPr>
          <a:xfrm>
            <a:off x="6867313" y="3246590"/>
            <a:ext cx="1463040" cy="10211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12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64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/>
          <p:nvPr/>
        </p:nvSpPr>
        <p:spPr>
          <a:xfrm>
            <a:off x="457200" y="380733"/>
            <a:ext cx="6287616" cy="63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2.-Dibuja un elementos que tenga: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 sílabas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dirty="0"/>
              <a:t>4 sílabas      </a:t>
            </a:r>
            <a:endParaRPr sz="2200" dirty="0"/>
          </a:p>
        </p:txBody>
      </p:sp>
      <p:sp>
        <p:nvSpPr>
          <p:cNvPr id="209" name="Google Shape;209;p25"/>
          <p:cNvSpPr/>
          <p:nvPr/>
        </p:nvSpPr>
        <p:spPr>
          <a:xfrm>
            <a:off x="720695" y="2028847"/>
            <a:ext cx="71712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1482108-93AD-4DCE-B4A4-44F7EE646667}"/>
              </a:ext>
            </a:extLst>
          </p:cNvPr>
          <p:cNvSpPr/>
          <p:nvPr/>
        </p:nvSpPr>
        <p:spPr>
          <a:xfrm>
            <a:off x="2133600" y="1125415"/>
            <a:ext cx="4149969" cy="12727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02E326-02E3-4131-8370-9A7B52CB3816}"/>
              </a:ext>
            </a:extLst>
          </p:cNvPr>
          <p:cNvSpPr/>
          <p:nvPr/>
        </p:nvSpPr>
        <p:spPr>
          <a:xfrm>
            <a:off x="2133600" y="2825262"/>
            <a:ext cx="4149969" cy="14017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BD79D33F-62B3-484D-B0D2-A38E8E3ECFD7}"/>
              </a:ext>
            </a:extLst>
          </p:cNvPr>
          <p:cNvSpPr/>
          <p:nvPr/>
        </p:nvSpPr>
        <p:spPr>
          <a:xfrm>
            <a:off x="457200" y="978567"/>
            <a:ext cx="1451811" cy="63515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50BE5DEB-6AB0-4A88-A43B-042FF18491F4}"/>
              </a:ext>
            </a:extLst>
          </p:cNvPr>
          <p:cNvSpPr/>
          <p:nvPr/>
        </p:nvSpPr>
        <p:spPr>
          <a:xfrm>
            <a:off x="457200" y="3007414"/>
            <a:ext cx="1451811" cy="63515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"/>
            <a:ext cx="9144000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2483768" y="764705"/>
            <a:ext cx="4176464" cy="280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Enviar fotografía de este ticket de salida a: Educadora Carla Muñoz Saldaña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Correo:carla.munoz@colegio-jeanpiaget.cl	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Celular: 972188895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	</a:t>
            </a:r>
            <a:endParaRPr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/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2606" y="2733622"/>
            <a:ext cx="1678788" cy="167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4"/>
          <p:cNvGraphicFramePr/>
          <p:nvPr>
            <p:extLst>
              <p:ext uri="{D42A27DB-BD31-4B8C-83A1-F6EECF244321}">
                <p14:modId xmlns:p14="http://schemas.microsoft.com/office/powerpoint/2010/main" val="3826498581"/>
              </p:ext>
            </p:extLst>
          </p:nvPr>
        </p:nvGraphicFramePr>
        <p:xfrm>
          <a:off x="467545" y="260649"/>
          <a:ext cx="8239728" cy="6368000"/>
        </p:xfrm>
        <a:graphic>
          <a:graphicData uri="http://schemas.openxmlformats.org/drawingml/2006/table">
            <a:tbl>
              <a:tblPr>
                <a:noFill/>
                <a:tableStyleId>{D4B05D10-0278-4F4D-B516-DED06117C5E7}</a:tableStyleId>
              </a:tblPr>
              <a:tblGrid>
                <a:gridCol w="2583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6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15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Ámbito Comunicación Integral. Lenguaje Verbal / Pre Kínder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051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Carla Muñoz Saldaña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62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 Figueroa Correa.</a:t>
                      </a:r>
                      <a:endParaRPr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303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3 Descubrir en contextos lúdicos, atributos fonológicos de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palabras conocidas; tales como conteo de palabras, segmentación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 conteo de silabas, identificando sonidos finales e iniciales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195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Identifica sonidos iniciales, en contextos lúdicos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Cuenta la silaba de que componen una palabra. A partir  de una palabra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72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Sonido Inicial / Identificar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Separación de silaba /Segmentar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030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r>
                        <a:rPr lang="es-C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Retroalimentar contenido Sonido inicial  a, e, i, o, u en contextos lúdicos.</a:t>
                      </a:r>
                    </a:p>
                    <a:p>
                      <a:r>
                        <a:rPr lang="es-C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401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Formativa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003" y="39374"/>
            <a:ext cx="936104" cy="80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15"/>
          <p:cNvGraphicFramePr/>
          <p:nvPr>
            <p:extLst>
              <p:ext uri="{D42A27DB-BD31-4B8C-83A1-F6EECF244321}">
                <p14:modId xmlns:p14="http://schemas.microsoft.com/office/powerpoint/2010/main" val="699908119"/>
              </p:ext>
            </p:extLst>
          </p:nvPr>
        </p:nvGraphicFramePr>
        <p:xfrm>
          <a:off x="395536" y="544798"/>
          <a:ext cx="8424950" cy="5602614"/>
        </p:xfrm>
        <a:graphic>
          <a:graphicData uri="http://schemas.openxmlformats.org/drawingml/2006/table">
            <a:tbl>
              <a:tblPr bandRow="1">
                <a:noFill/>
                <a:tableStyleId>{6C1CC313-B8B9-4017-9B6F-F7CF3DD30620}</a:tableStyleId>
              </a:tblPr>
              <a:tblGrid>
                <a:gridCol w="184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7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ACTIVIDAD(ES) Y RECURSOS PEDAGÓGICOS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motiva a los estudiantes a ubicarse en un lugar cómodo y limpio para realizar la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actividad.</a:t>
                      </a:r>
                      <a:endParaRPr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u="none" strike="noStrike" cap="none" dirty="0"/>
                        <a:t>Se Invita a la familia a que esta semana se realizara proceso de retroalimentación análisis de los ítem ,</a:t>
                      </a:r>
                      <a:r>
                        <a:rPr lang="es-CL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y  las preguntas y respuestas de la evaluación formativa realizada la semana anterior, dando énfasis a los resultados de aprendizajes más descendidos. A continuación , hay un link que puede ayudar mejor a entenderla actividad.</a:t>
                      </a:r>
                      <a:r>
                        <a:rPr lang="es-CL" sz="1200" dirty="0">
                          <a:hlinkClick r:id="rId3"/>
                        </a:rPr>
                        <a:t> https://youtu.be/OPDDwgCbQjg</a:t>
                      </a:r>
                      <a:endParaRPr lang="es-CL" sz="120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200" dirty="0">
                          <a:hlinkClick r:id="rId4"/>
                        </a:rPr>
                        <a:t>https://youtu.be/WrJnIJfcX_0</a:t>
                      </a:r>
                      <a:endParaRPr lang="es-CL" sz="120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RECURSOS: Video, guía de trabajo,  etc. 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05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EVALUACIÓN FORMATIVA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evaluará a través del ticket de salida.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ESTE MÓDULO DEBE SER ENVIADO AL SIGUIENTE CORREO ELECTRÓNICO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 Correo del docente o número de celular.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Fecha de  envío de la evaluación de la clase, foto o al correo.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57199" y="5114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Acuerdos de la clase</a:t>
            </a:r>
            <a:br>
              <a:rPr lang="es-ES" sz="3959"/>
            </a:br>
            <a:endParaRPr sz="3959" dirty="0"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628800"/>
            <a:ext cx="2249619" cy="161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PUNTUALIDAD. 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1880" y="1775117"/>
            <a:ext cx="1469263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SILENCIAR MICROFONO</a:t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1648175"/>
            <a:ext cx="1889924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MANTENER EL MATERIAL QUE SE SOLICITA 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4005064"/>
            <a:ext cx="1201016" cy="1310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Y RESPETO A QUIEN HABLA 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2337" y="3840673"/>
            <a:ext cx="1079086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 LA MANO, PARA OPINAR </a:t>
            </a:r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3641" y="4167664"/>
            <a:ext cx="1889924" cy="142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 ACTIVAMENTE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9826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/>
          <p:nvPr/>
        </p:nvSpPr>
        <p:spPr>
          <a:xfrm>
            <a:off x="669920" y="2200834"/>
            <a:ext cx="61744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5F5A6AA-2975-4A4D-99CE-2759BCA2FB2F}"/>
              </a:ext>
            </a:extLst>
          </p:cNvPr>
          <p:cNvSpPr/>
          <p:nvPr/>
        </p:nvSpPr>
        <p:spPr>
          <a:xfrm>
            <a:off x="669920" y="2200834"/>
            <a:ext cx="6188080" cy="360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RESULTADOS AL 29-09-2020</a:t>
            </a:r>
            <a:b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s-CL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Evaluados 33 estudiantes</a:t>
            </a:r>
            <a:endParaRPr lang="es-CL" sz="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r>
              <a:rPr lang="es-CL" dirty="0">
                <a:latin typeface="Calibri" panose="020F0502020204030204" pitchFamily="34" charset="0"/>
                <a:ea typeface="Calibri" panose="020F0502020204030204" pitchFamily="34" charset="0"/>
              </a:rPr>
              <a:t>Evaluación Cualitativa y cuantitativa: a partir de los resultados de la evaluación formativa, cabe destacar que los estudiantes obtuvieron un 96% de los indicadores de logro , por este motivo vamos a retroalimentar y analizar las preguntas donde hubo respuesta errónea de parte de los alumnos.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endParaRPr lang="es-CL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endParaRPr lang="es-CL" sz="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3885" algn="l"/>
              </a:tabLs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CONTENIDO: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603885" algn="l"/>
              </a:tabLst>
            </a:pPr>
            <a:r>
              <a:rPr lang="es-CL" sz="1800" dirty="0">
                <a:latin typeface="Calibri" panose="020F0502020204030204" pitchFamily="34" charset="0"/>
                <a:ea typeface="Calibri" panose="020F0502020204030204" pitchFamily="34" charset="0"/>
              </a:rPr>
              <a:t>Sonido Inicial.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603885" algn="l"/>
              </a:tabLs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Segmentación Silábica.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5426495" y="256674"/>
            <a:ext cx="3393977" cy="161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br>
              <a:rPr lang="es-ES" sz="1800" dirty="0"/>
            </a:br>
            <a:r>
              <a:rPr lang="es-ES" sz="1800" dirty="0"/>
              <a:t>Retroalimentar en:</a:t>
            </a:r>
            <a:br>
              <a:rPr lang="es-ES" sz="1800" dirty="0"/>
            </a:br>
            <a:r>
              <a:rPr lang="es-ES" sz="1800" dirty="0"/>
              <a:t>Separar silabas</a:t>
            </a:r>
            <a:br>
              <a:rPr lang="es-ES" sz="1800" dirty="0"/>
            </a:br>
            <a:br>
              <a:rPr lang="es-ES" sz="1800" dirty="0"/>
            </a:br>
            <a:r>
              <a:rPr lang="es-ES" sz="1800" dirty="0"/>
              <a:t>Reconocer sonidos iniciales</a:t>
            </a:r>
            <a:br>
              <a:rPr lang="es-ES" sz="1800" dirty="0"/>
            </a:br>
            <a:br>
              <a:rPr lang="es-ES" sz="1800" dirty="0"/>
            </a:br>
            <a:endParaRPr sz="1800" dirty="0"/>
          </a:p>
        </p:txBody>
      </p:sp>
      <p:pic>
        <p:nvPicPr>
          <p:cNvPr id="125" name="Google Shape;12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2830" y="1651394"/>
            <a:ext cx="156885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498747" y="566561"/>
            <a:ext cx="3393977" cy="771941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voy a aprender?</a:t>
            </a:r>
            <a:endParaRPr dirty="0"/>
          </a:p>
        </p:txBody>
      </p:sp>
      <p:sp>
        <p:nvSpPr>
          <p:cNvPr id="127" name="Google Shape;127;p17"/>
          <p:cNvSpPr/>
          <p:nvPr/>
        </p:nvSpPr>
        <p:spPr>
          <a:xfrm>
            <a:off x="1876825" y="2275584"/>
            <a:ext cx="2880320" cy="999465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¿Cómo lo voy 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2195736" y="4452213"/>
            <a:ext cx="1967482" cy="148603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¿Para qué lo voy 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4419514" y="499152"/>
            <a:ext cx="782489" cy="8393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4980781" y="2451832"/>
            <a:ext cx="720080" cy="646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5806479" y="2420888"/>
            <a:ext cx="317869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Identificando Sonido Inicial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Contando y segmentando palabras.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/>
          <p:nvPr/>
        </p:nvSpPr>
        <p:spPr>
          <a:xfrm flipH="1">
            <a:off x="5312941" y="4753935"/>
            <a:ext cx="35075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Conciencia Fonológica.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63" y="4738030"/>
            <a:ext cx="8175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Inicio</a:t>
            </a:r>
            <a:br>
              <a:rPr lang="es-ES" sz="3959"/>
            </a:br>
            <a:r>
              <a:rPr lang="es-ES" sz="3959"/>
              <a:t>Activación Conocimientos Previos</a:t>
            </a:r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35" y="-36773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Activo Mis Aprendizajes</a:t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1619672" y="2102112"/>
            <a:ext cx="5904656" cy="327110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Recuerdan ¿ Qué hemos Aprendido  en Lenguaje?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Vocales hemos aprendido?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Elementos  tienen sonido inicial  e- i-a?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Nómbralos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7" y="0"/>
            <a:ext cx="90954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/>
          <p:nvPr/>
        </p:nvSpPr>
        <p:spPr>
          <a:xfrm>
            <a:off x="1043608" y="838362"/>
            <a:ext cx="6912768" cy="438943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puede decir que significa  la palabra Segmentar?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pude dar un ejemplo de  separación de sílaba?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Motivación 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37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2627784" y="1556792"/>
            <a:ext cx="4687416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Recordemos</a:t>
            </a:r>
            <a:endParaRPr sz="3300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CL" sz="2400" dirty="0">
                <a:hlinkClick r:id="rId5"/>
              </a:rPr>
              <a:t>https://youtu.be/WrJnIJfcX_0</a:t>
            </a:r>
            <a:endParaRPr lang="es-CL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/>
          <p:nvPr/>
        </p:nvSpPr>
        <p:spPr>
          <a:xfrm flipH="1">
            <a:off x="3011604" y="3006243"/>
            <a:ext cx="35283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D47B0EC-620D-4EDE-A2F6-C58020AD0349}"/>
              </a:ext>
            </a:extLst>
          </p:cNvPr>
          <p:cNvSpPr/>
          <p:nvPr/>
        </p:nvSpPr>
        <p:spPr>
          <a:xfrm>
            <a:off x="2627784" y="3190909"/>
            <a:ext cx="4550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200" dirty="0">
                <a:hlinkClick r:id="rId6"/>
              </a:rPr>
              <a:t>https://youtu.be/dJ0JEyZCWTw</a:t>
            </a:r>
            <a:endParaRPr lang="es-CL" sz="2200" dirty="0"/>
          </a:p>
          <a:p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8D31292-63C3-4B24-ACB5-DE9610B6FF25}"/>
              </a:ext>
            </a:extLst>
          </p:cNvPr>
          <p:cNvSpPr/>
          <p:nvPr/>
        </p:nvSpPr>
        <p:spPr>
          <a:xfrm>
            <a:off x="2696344" y="3884054"/>
            <a:ext cx="4687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200" dirty="0">
                <a:hlinkClick r:id="rId7"/>
              </a:rPr>
              <a:t>https://youtu.be/OPDDwgCbQjg</a:t>
            </a:r>
            <a:endParaRPr lang="es-CL" sz="2200" dirty="0"/>
          </a:p>
          <a:p>
            <a:endParaRPr lang="es-C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42D7AD9B-B8D8-49AD-BDDA-DEF04ADCA5B2}" vid="{64307301-5C6F-412B-B5B7-1E7C26FE35C0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764</Words>
  <Application>Microsoft Office PowerPoint</Application>
  <PresentationFormat>Presentación en pantalla (4:3)</PresentationFormat>
  <Paragraphs>133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Verdana</vt:lpstr>
      <vt:lpstr>Tema de Office</vt:lpstr>
      <vt:lpstr>Tema1</vt:lpstr>
      <vt:lpstr>PLANIFICACIÓN  CLASES VIRTUALES SEMANA N°28 FECHA : 06 -10-2020 Ámbito Comunicación Integral   Núcleo :Lenguaje Verbal NT 1 </vt:lpstr>
      <vt:lpstr>Presentación de PowerPoint</vt:lpstr>
      <vt:lpstr>Presentación de PowerPoint</vt:lpstr>
      <vt:lpstr>Acuerdos de la clase </vt:lpstr>
      <vt:lpstr>Presentación de PowerPoint</vt:lpstr>
      <vt:lpstr> Retroalimentar en: Separar silabas  Reconocer sonidos iniciales  </vt:lpstr>
      <vt:lpstr>Inicio Activación Conocimientos Previos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N°20 FECHA : 13-08-2020</dc:title>
  <dc:creator>Usuario</dc:creator>
  <cp:lastModifiedBy>Carla Muñoz Saldaña</cp:lastModifiedBy>
  <cp:revision>28</cp:revision>
  <dcterms:modified xsi:type="dcterms:W3CDTF">2020-10-04T02:35:25Z</dcterms:modified>
</cp:coreProperties>
</file>