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8" r:id="rId2"/>
    <p:sldId id="256" r:id="rId3"/>
    <p:sldId id="307" r:id="rId4"/>
    <p:sldId id="295" r:id="rId5"/>
    <p:sldId id="304" r:id="rId6"/>
    <p:sldId id="313" r:id="rId7"/>
    <p:sldId id="305" r:id="rId8"/>
    <p:sldId id="314" r:id="rId9"/>
    <p:sldId id="315" r:id="rId10"/>
    <p:sldId id="316" r:id="rId11"/>
    <p:sldId id="317" r:id="rId12"/>
    <p:sldId id="319" r:id="rId13"/>
    <p:sldId id="321" r:id="rId14"/>
    <p:sldId id="329" r:id="rId15"/>
    <p:sldId id="325" r:id="rId16"/>
    <p:sldId id="332" r:id="rId17"/>
    <p:sldId id="327" r:id="rId18"/>
    <p:sldId id="300" r:id="rId19"/>
    <p:sldId id="322" r:id="rId20"/>
    <p:sldId id="323" r:id="rId21"/>
    <p:sldId id="331" r:id="rId22"/>
    <p:sldId id="306" r:id="rId23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a Muñoz Saldaña" initials="CMS" lastIdx="2" clrIdx="0">
    <p:extLst>
      <p:ext uri="{19B8F6BF-5375-455C-9EA6-DF929625EA0E}">
        <p15:presenceInfo xmlns:p15="http://schemas.microsoft.com/office/powerpoint/2012/main" userId="7b77d342f28f10e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86477" autoAdjust="0"/>
  </p:normalViewPr>
  <p:slideViewPr>
    <p:cSldViewPr>
      <p:cViewPr varScale="1">
        <p:scale>
          <a:sx n="74" d="100"/>
          <a:sy n="74" d="100"/>
        </p:scale>
        <p:origin x="129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32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02T21:49:53.224" idx="1">
    <p:pos x="5640" y="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1DCF9-6906-40AE-9A3E-DA31479E690A}" type="datetimeFigureOut">
              <a:rPr lang="es-CL" smtClean="0"/>
              <a:t>06-10-2020</a:t>
            </a:fld>
            <a:endParaRPr lang="es-CL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B537C-D402-466D-8D59-2D0DD8A6FDC3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0874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06-10-2020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0411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06-10-2020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57414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06-10-2020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90742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06-10-2020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46222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06-10-2020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3314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06-10-2020</a:t>
            </a:fld>
            <a:endParaRPr lang="es-C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8579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06-10-2020</a:t>
            </a:fld>
            <a:endParaRPr lang="es-CL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05231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06-10-2020</a:t>
            </a:fld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5882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06-10-2020</a:t>
            </a:fld>
            <a:endParaRPr lang="es-CL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4761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06-10-2020</a:t>
            </a:fld>
            <a:endParaRPr lang="es-C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10902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06-10-2020</a:t>
            </a:fld>
            <a:endParaRPr lang="es-C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3853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9408-C9F9-4FD8-8325-38140F465313}" type="datetimeFigureOut">
              <a:rPr lang="es-CL" smtClean="0"/>
              <a:t>06-10-2020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D08D6-E5B1-4656-83E4-64E93B7E009E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7690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6.png"/><Relationship Id="rId4" Type="http://schemas.openxmlformats.org/officeDocument/2006/relationships/image" Target="../media/image45.gi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cYqvQQH5Smc" TargetMode="Externa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07180" y="980728"/>
            <a:ext cx="7772400" cy="2880320"/>
          </a:xfrm>
        </p:spPr>
        <p:txBody>
          <a:bodyPr>
            <a:noAutofit/>
          </a:bodyPr>
          <a:lstStyle/>
          <a:p>
            <a:r>
              <a:rPr lang="es-CL" sz="2800" b="1" dirty="0"/>
              <a:t>PLANIFICACIÓN  CLASES VIRTUALES</a:t>
            </a:r>
            <a:r>
              <a:rPr lang="es-CL" sz="2800" dirty="0"/>
              <a:t/>
            </a:r>
            <a:br>
              <a:rPr lang="es-CL" sz="2800" dirty="0"/>
            </a:br>
            <a:r>
              <a:rPr lang="es-CL" sz="2800" dirty="0"/>
              <a:t>SEMANA N°29</a:t>
            </a:r>
            <a:br>
              <a:rPr lang="es-CL" sz="2800" dirty="0"/>
            </a:br>
            <a:r>
              <a:rPr lang="es-CL" sz="2800" dirty="0"/>
              <a:t>FECHA : 14-10-2020</a:t>
            </a:r>
            <a:br>
              <a:rPr lang="es-CL" sz="2800" dirty="0"/>
            </a:br>
            <a:r>
              <a:rPr lang="es-CL" sz="2800" dirty="0"/>
              <a:t>Ámbito Interacción y Comprensión del Entorno.</a:t>
            </a:r>
            <a:br>
              <a:rPr lang="es-CL" sz="2800" dirty="0"/>
            </a:br>
            <a:r>
              <a:rPr lang="es-CL" sz="2800" dirty="0"/>
              <a:t>Núcleo:  Pensamiento Matemático. </a:t>
            </a:r>
            <a:br>
              <a:rPr lang="es-CL" sz="2800" dirty="0"/>
            </a:br>
            <a:r>
              <a:rPr lang="es-CL" sz="2800" dirty="0"/>
              <a:t>NT 1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1196" y="5900081"/>
            <a:ext cx="802838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Colegio Jean Piaget</a:t>
            </a:r>
            <a:endParaRPr lang="es-MX" i="1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 escuela, un lugar para aprender y crecer en un ambiente seguro y saludable</a:t>
            </a:r>
            <a:endParaRPr lang="es-ES" sz="16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85256"/>
            <a:ext cx="3302295" cy="285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448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FF0C01-5AA6-45A1-90AA-C09DC4D6D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DA0B9F3-7A73-4B25-8E59-AD41C2D9C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0A933B9-B2D2-4125-866C-C59F85136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721"/>
            <a:ext cx="9144000" cy="760546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5DCF03E-0194-4B41-929D-E5EA35C7E068}"/>
              </a:ext>
            </a:extLst>
          </p:cNvPr>
          <p:cNvSpPr/>
          <p:nvPr/>
        </p:nvSpPr>
        <p:spPr>
          <a:xfrm>
            <a:off x="1475656" y="476673"/>
            <a:ext cx="64807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b="1" dirty="0"/>
              <a:t>ME DICEN QUE SOY LA E AL REVÉS ¿QUIÉN SOY?</a:t>
            </a:r>
          </a:p>
        </p:txBody>
      </p:sp>
      <p:pic>
        <p:nvPicPr>
          <p:cNvPr id="3074" name="Picture 2" descr="▷ Números: Imágenes Animadas, Gifs y Animaciones ¡100% GRATIS!">
            <a:extLst>
              <a:ext uri="{FF2B5EF4-FFF2-40B4-BE49-F238E27FC236}">
                <a16:creationId xmlns:a16="http://schemas.microsoft.com/office/drawing/2014/main" xmlns="" id="{E98FC2C4-9E9B-4093-AE3C-50C7CEEF21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4" y="846004"/>
            <a:ext cx="1733550" cy="287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A69D4AA-AE78-4792-ADB0-2A7339DA21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80" t="7107" r="4640" b="17830"/>
          <a:stretch/>
        </p:blipFill>
        <p:spPr>
          <a:xfrm>
            <a:off x="6084168" y="1417639"/>
            <a:ext cx="1733550" cy="287545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E4AF50C-F649-419B-B294-71C1CF56C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6138" y="1965638"/>
            <a:ext cx="1733551" cy="173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54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9C2E3FD-6081-45F2-B05F-64B7140C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92BEA37-674E-402F-82BF-7EEA35E05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C4A9901-B2AF-423F-81A4-3275AEB0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9144000" cy="6957393"/>
          </a:xfrm>
          <a:prstGeom prst="rect">
            <a:avLst/>
          </a:prstGeom>
        </p:spPr>
      </p:pic>
      <p:pic>
        <p:nvPicPr>
          <p:cNvPr id="4098" name="Picture 2" descr="▷ Números: Imágenes Animadas, Gifs y Animaciones ¡100% GRATIS!">
            <a:extLst>
              <a:ext uri="{FF2B5EF4-FFF2-40B4-BE49-F238E27FC236}">
                <a16:creationId xmlns:a16="http://schemas.microsoft.com/office/drawing/2014/main" xmlns="" id="{C04B7108-A761-4A48-9285-4DFF75DA7A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" y="1417638"/>
            <a:ext cx="1895475" cy="273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2A0541FA-9296-4F29-BB0C-31D93E983EB1}"/>
              </a:ext>
            </a:extLst>
          </p:cNvPr>
          <p:cNvSpPr/>
          <p:nvPr/>
        </p:nvSpPr>
        <p:spPr>
          <a:xfrm>
            <a:off x="1187624" y="620688"/>
            <a:ext cx="51699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b="1" dirty="0"/>
              <a:t>SOY LA SILLA AL REVÉS ¿CUÁL SERÉ?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C830728-637A-4752-AC5A-171CA2B698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91"/>
          <a:stretch/>
        </p:blipFill>
        <p:spPr>
          <a:xfrm>
            <a:off x="1929879" y="2133020"/>
            <a:ext cx="2517853" cy="144015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689D250-30B9-49D7-987E-F3CF767E70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953" t="6617" r="18993" b="36868"/>
          <a:stretch/>
        </p:blipFill>
        <p:spPr>
          <a:xfrm>
            <a:off x="6084168" y="1682619"/>
            <a:ext cx="1718262" cy="272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6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9C2E3FD-6081-45F2-B05F-64B7140C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92BEA37-674E-402F-82BF-7EEA35E05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C4A9901-B2AF-423F-81A4-3275AEB0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9144000" cy="6957393"/>
          </a:xfrm>
          <a:prstGeom prst="rect">
            <a:avLst/>
          </a:prstGeom>
        </p:spPr>
      </p:pic>
      <p:pic>
        <p:nvPicPr>
          <p:cNvPr id="6146" name="Picture 2" descr="▷ Números: Imágenes Animadas, Gifs y Animaciones ¡100% GRATIS!">
            <a:extLst>
              <a:ext uri="{FF2B5EF4-FFF2-40B4-BE49-F238E27FC236}">
                <a16:creationId xmlns:a16="http://schemas.microsoft.com/office/drawing/2014/main" xmlns="" id="{C157A1E4-4661-46EE-8686-23B7794B59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040105"/>
            <a:ext cx="2160240" cy="348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CB9B58FB-EC26-4871-BD47-3F43CA1002BD}"/>
              </a:ext>
            </a:extLst>
          </p:cNvPr>
          <p:cNvSpPr/>
          <p:nvPr/>
        </p:nvSpPr>
        <p:spPr>
          <a:xfrm>
            <a:off x="1320413" y="609218"/>
            <a:ext cx="65031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b="1" dirty="0"/>
              <a:t>ME DICEN  QUE SOY LA BOCA DEL SAPO  ¿</a:t>
            </a:r>
            <a:r>
              <a:rPr lang="es-ES" sz="2200" b="1" dirty="0" smtClean="0"/>
              <a:t>CUÁL </a:t>
            </a:r>
            <a:r>
              <a:rPr lang="es-ES" sz="2200" b="1" dirty="0"/>
              <a:t>SERÉ?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D24DA90-7B04-4DE4-BDE8-C3E65D43E9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66"/>
          <a:stretch/>
        </p:blipFill>
        <p:spPr>
          <a:xfrm>
            <a:off x="2667276" y="1872065"/>
            <a:ext cx="2004616" cy="199111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8EFC4A43-33E8-4C54-BE03-F221039068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72" t="27012" r="63803" b="23875"/>
          <a:stretch/>
        </p:blipFill>
        <p:spPr>
          <a:xfrm>
            <a:off x="5881186" y="1717770"/>
            <a:ext cx="1953627" cy="262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1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9C2E3FD-6081-45F2-B05F-64B7140C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92BEA37-674E-402F-82BF-7EEA35E05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C4A9901-B2AF-423F-81A4-3275AEB0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7" y="0"/>
            <a:ext cx="10114040" cy="7695467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D1482945-89E0-482C-BB8C-179A9091E5B0}"/>
              </a:ext>
            </a:extLst>
          </p:cNvPr>
          <p:cNvSpPr/>
          <p:nvPr/>
        </p:nvSpPr>
        <p:spPr>
          <a:xfrm>
            <a:off x="1549606" y="626417"/>
            <a:ext cx="38001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b="1" dirty="0">
                <a:solidFill>
                  <a:schemeClr val="accent2">
                    <a:lumMod val="75000"/>
                  </a:schemeClr>
                </a:solidFill>
              </a:rPr>
              <a:t>Les daré </a:t>
            </a:r>
            <a:r>
              <a:rPr lang="es-CL" sz="2400" b="1" dirty="0" smtClean="0">
                <a:solidFill>
                  <a:schemeClr val="accent2">
                    <a:lumMod val="75000"/>
                  </a:schemeClr>
                </a:solidFill>
              </a:rPr>
              <a:t>Pistas…</a:t>
            </a:r>
            <a:endParaRPr lang="es-CL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17F4D88A-57C7-4C1F-95A3-C355E94D613C}"/>
              </a:ext>
            </a:extLst>
          </p:cNvPr>
          <p:cNvSpPr/>
          <p:nvPr/>
        </p:nvSpPr>
        <p:spPr>
          <a:xfrm>
            <a:off x="1617842" y="1648292"/>
            <a:ext cx="4788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solidFill>
                  <a:srgbClr val="FFFF00"/>
                </a:solidFill>
              </a:rPr>
              <a:t>Me dicen que parezco la cola del GATO</a:t>
            </a:r>
          </a:p>
        </p:txBody>
      </p:sp>
      <p:sp>
        <p:nvSpPr>
          <p:cNvPr id="10" name="Bocadillo nube: nube 9">
            <a:extLst>
              <a:ext uri="{FF2B5EF4-FFF2-40B4-BE49-F238E27FC236}">
                <a16:creationId xmlns:a16="http://schemas.microsoft.com/office/drawing/2014/main" xmlns="" id="{A180A5EC-4658-4182-8E0F-9DFE925178E0}"/>
              </a:ext>
            </a:extLst>
          </p:cNvPr>
          <p:cNvSpPr/>
          <p:nvPr/>
        </p:nvSpPr>
        <p:spPr>
          <a:xfrm>
            <a:off x="1156313" y="1277034"/>
            <a:ext cx="5220775" cy="1133475"/>
          </a:xfrm>
          <a:prstGeom prst="cloudCallout">
            <a:avLst>
              <a:gd name="adj1" fmla="val -28285"/>
              <a:gd name="adj2" fmla="val 16198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93538D65-5FCD-4554-9EB3-7F4E32710D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48" t="2799" r="46395" b="38446"/>
          <a:stretch/>
        </p:blipFill>
        <p:spPr>
          <a:xfrm>
            <a:off x="7016417" y="1457355"/>
            <a:ext cx="1613248" cy="3293715"/>
          </a:xfrm>
          <a:prstGeom prst="rect">
            <a:avLst/>
          </a:prstGeom>
        </p:spPr>
      </p:pic>
      <p:pic>
        <p:nvPicPr>
          <p:cNvPr id="5122" name="Picture 2" descr="▷ Números: Imágenes Animadas, Gifs y Animaciones ¡100% GRATIS!">
            <a:extLst>
              <a:ext uri="{FF2B5EF4-FFF2-40B4-BE49-F238E27FC236}">
                <a16:creationId xmlns:a16="http://schemas.microsoft.com/office/drawing/2014/main" xmlns="" id="{2C213123-A1E8-479A-8B14-199E424AB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2" y="1417638"/>
            <a:ext cx="2088218" cy="512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5ACAE1CC-2E0D-4C50-A8B6-A9D24ADB2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1072" y="2481932"/>
            <a:ext cx="3368560" cy="176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9C2E3FD-6081-45F2-B05F-64B7140C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92BEA37-674E-402F-82BF-7EEA35E05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C4A9901-B2AF-423F-81A4-3275AEB0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73" y="-34439"/>
            <a:ext cx="9838760" cy="686744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AB6B0595-5EC4-4552-B178-631F30F4A111}"/>
              </a:ext>
            </a:extLst>
          </p:cNvPr>
          <p:cNvSpPr/>
          <p:nvPr/>
        </p:nvSpPr>
        <p:spPr>
          <a:xfrm>
            <a:off x="1259632" y="476672"/>
            <a:ext cx="5525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 smtClean="0">
                <a:solidFill>
                  <a:srgbClr val="FF0000"/>
                </a:solidFill>
                <a:latin typeface="Calibri"/>
              </a:rPr>
              <a:t>¡¡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HOY 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CONOCEREMOS UN NÚMERO 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NUEVO!!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D1482945-89E0-482C-BB8C-179A9091E5B0}"/>
              </a:ext>
            </a:extLst>
          </p:cNvPr>
          <p:cNvSpPr/>
          <p:nvPr/>
        </p:nvSpPr>
        <p:spPr>
          <a:xfrm>
            <a:off x="1547664" y="869536"/>
            <a:ext cx="38001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daré Pistas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17F4D88A-57C7-4C1F-95A3-C355E94D613C}"/>
              </a:ext>
            </a:extLst>
          </p:cNvPr>
          <p:cNvSpPr/>
          <p:nvPr/>
        </p:nvSpPr>
        <p:spPr>
          <a:xfrm>
            <a:off x="1600335" y="1827082"/>
            <a:ext cx="4932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 dicen que soy el uno con palito</a:t>
            </a:r>
          </a:p>
        </p:txBody>
      </p:sp>
      <p:sp>
        <p:nvSpPr>
          <p:cNvPr id="10" name="Bocadillo nube: nube 9">
            <a:extLst>
              <a:ext uri="{FF2B5EF4-FFF2-40B4-BE49-F238E27FC236}">
                <a16:creationId xmlns:a16="http://schemas.microsoft.com/office/drawing/2014/main" xmlns="" id="{A180A5EC-4658-4182-8E0F-9DFE925178E0}"/>
              </a:ext>
            </a:extLst>
          </p:cNvPr>
          <p:cNvSpPr/>
          <p:nvPr/>
        </p:nvSpPr>
        <p:spPr>
          <a:xfrm rot="219448">
            <a:off x="1007409" y="1575445"/>
            <a:ext cx="4788727" cy="1088836"/>
          </a:xfrm>
          <a:prstGeom prst="cloudCallout">
            <a:avLst>
              <a:gd name="adj1" fmla="val -28285"/>
              <a:gd name="adj2" fmla="val 16198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57BA8C44-12FE-43C5-8024-59D3BBA3DE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21" t="3677" r="27087" b="41243"/>
          <a:stretch/>
        </p:blipFill>
        <p:spPr>
          <a:xfrm>
            <a:off x="6377060" y="2121383"/>
            <a:ext cx="2066747" cy="4140452"/>
          </a:xfrm>
          <a:prstGeom prst="rect">
            <a:avLst/>
          </a:prstGeom>
        </p:spPr>
      </p:pic>
      <p:pic>
        <p:nvPicPr>
          <p:cNvPr id="4098" name="Picture 2" descr="▷ Números: Imágenes Animadas, Gifs y Animaciones ¡100% GRATIS!">
            <a:extLst>
              <a:ext uri="{FF2B5EF4-FFF2-40B4-BE49-F238E27FC236}">
                <a16:creationId xmlns:a16="http://schemas.microsoft.com/office/drawing/2014/main" xmlns="" id="{1170C61A-4651-4575-9988-1A6370E6B3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5" y="1947736"/>
            <a:ext cx="1470199" cy="399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onjunto De Lápices De Colores De Los Siete Colores Ilustraciones  Vectoriales, Clip Art Vectorizado Libre De Derechos. Image 15191101.">
            <a:extLst>
              <a:ext uri="{FF2B5EF4-FFF2-40B4-BE49-F238E27FC236}">
                <a16:creationId xmlns:a16="http://schemas.microsoft.com/office/drawing/2014/main" xmlns="" id="{248AAB3F-9E3D-4A93-AEDC-86B46ABBB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005" y="2767145"/>
            <a:ext cx="3220865" cy="143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3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9C2E3FD-6081-45F2-B05F-64B7140C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92BEA37-674E-402F-82BF-7EEA35E05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C4A9901-B2AF-423F-81A4-3275AEB0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256"/>
            <a:ext cx="9317827" cy="68091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AB6B0595-5EC4-4552-B178-631F30F4A111}"/>
              </a:ext>
            </a:extLst>
          </p:cNvPr>
          <p:cNvSpPr/>
          <p:nvPr/>
        </p:nvSpPr>
        <p:spPr>
          <a:xfrm>
            <a:off x="1259632" y="476672"/>
            <a:ext cx="5525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¡¡HOY 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CONOCEREMOS UN NÚMERO 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NUEVO!!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D1482945-89E0-482C-BB8C-179A9091E5B0}"/>
              </a:ext>
            </a:extLst>
          </p:cNvPr>
          <p:cNvSpPr/>
          <p:nvPr/>
        </p:nvSpPr>
        <p:spPr>
          <a:xfrm>
            <a:off x="1488245" y="851190"/>
            <a:ext cx="38001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daré Pistas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17F4D88A-57C7-4C1F-95A3-C355E94D613C}"/>
              </a:ext>
            </a:extLst>
          </p:cNvPr>
          <p:cNvSpPr/>
          <p:nvPr/>
        </p:nvSpPr>
        <p:spPr>
          <a:xfrm>
            <a:off x="1386706" y="1568863"/>
            <a:ext cx="4932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 dicen </a:t>
            </a:r>
            <a:r>
              <a:rPr lang="es-CL" noProof="0" dirty="0">
                <a:solidFill>
                  <a:srgbClr val="FFFF00"/>
                </a:solidFill>
                <a:latin typeface="Calibri"/>
              </a:rPr>
              <a:t>que soy los Lentes de </a:t>
            </a:r>
            <a:r>
              <a:rPr lang="es-CL" noProof="0" dirty="0" smtClean="0">
                <a:solidFill>
                  <a:srgbClr val="FFFF00"/>
                </a:solidFill>
                <a:latin typeface="Calibri"/>
              </a:rPr>
              <a:t>Andrés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Bocadillo nube: nube 9">
            <a:extLst>
              <a:ext uri="{FF2B5EF4-FFF2-40B4-BE49-F238E27FC236}">
                <a16:creationId xmlns:a16="http://schemas.microsoft.com/office/drawing/2014/main" xmlns="" id="{A180A5EC-4658-4182-8E0F-9DFE925178E0}"/>
              </a:ext>
            </a:extLst>
          </p:cNvPr>
          <p:cNvSpPr/>
          <p:nvPr/>
        </p:nvSpPr>
        <p:spPr>
          <a:xfrm>
            <a:off x="993961" y="1422242"/>
            <a:ext cx="4788727" cy="773435"/>
          </a:xfrm>
          <a:prstGeom prst="cloudCallout">
            <a:avLst>
              <a:gd name="adj1" fmla="val -28285"/>
              <a:gd name="adj2" fmla="val 16198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▷ Números: Imágenes Animadas, Gifs y Animaciones ¡100% GRATIS!">
            <a:extLst>
              <a:ext uri="{FF2B5EF4-FFF2-40B4-BE49-F238E27FC236}">
                <a16:creationId xmlns:a16="http://schemas.microsoft.com/office/drawing/2014/main" xmlns="" id="{AA3C6A9A-C8ED-4A79-9B39-41AA2ED1D2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967" y="1857131"/>
            <a:ext cx="2176048" cy="372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Vida Saludable Eclean GIF by E-clean &amp; Health - Find &amp; Share on GIPHY">
            <a:extLst>
              <a:ext uri="{FF2B5EF4-FFF2-40B4-BE49-F238E27FC236}">
                <a16:creationId xmlns:a16="http://schemas.microsoft.com/office/drawing/2014/main" xmlns="" id="{60A3E592-B34E-47C6-99EE-64418D339C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544" y="5503745"/>
            <a:ext cx="1008112" cy="123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CEF53F7C-B9A5-43E5-8E4B-82C22133BD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71" t="15737" r="65949" b="56632"/>
          <a:stretch/>
        </p:blipFill>
        <p:spPr>
          <a:xfrm>
            <a:off x="6886600" y="1280360"/>
            <a:ext cx="1276795" cy="4297279"/>
          </a:xfrm>
          <a:prstGeom prst="rect">
            <a:avLst/>
          </a:prstGeom>
        </p:spPr>
      </p:pic>
      <p:pic>
        <p:nvPicPr>
          <p:cNvPr id="2052" name="Picture 4" descr="Comprar Bandera Chile - Comprarbanderas.es">
            <a:extLst>
              <a:ext uri="{FF2B5EF4-FFF2-40B4-BE49-F238E27FC236}">
                <a16:creationId xmlns:a16="http://schemas.microsoft.com/office/drawing/2014/main" xmlns="" id="{0333E2F8-84FC-485A-B6E0-2FC28492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763" y="2264980"/>
            <a:ext cx="720320" cy="4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omprar Bandera Chile - Comprarbanderas.es">
            <a:extLst>
              <a:ext uri="{FF2B5EF4-FFF2-40B4-BE49-F238E27FC236}">
                <a16:creationId xmlns:a16="http://schemas.microsoft.com/office/drawing/2014/main" xmlns="" id="{A42CBD4C-1556-4ADB-AB81-D5A48FD63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34" y="2264980"/>
            <a:ext cx="720320" cy="4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omprar Bandera Chile - Comprarbanderas.es">
            <a:extLst>
              <a:ext uri="{FF2B5EF4-FFF2-40B4-BE49-F238E27FC236}">
                <a16:creationId xmlns:a16="http://schemas.microsoft.com/office/drawing/2014/main" xmlns="" id="{08F5D342-5C48-4986-8357-B12AE94F2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779" y="2242462"/>
            <a:ext cx="720320" cy="4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omprar Bandera Chile - Comprarbanderas.es">
            <a:extLst>
              <a:ext uri="{FF2B5EF4-FFF2-40B4-BE49-F238E27FC236}">
                <a16:creationId xmlns:a16="http://schemas.microsoft.com/office/drawing/2014/main" xmlns="" id="{6AD98A37-83B8-49DC-AB97-D0040B1C7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860" y="2242745"/>
            <a:ext cx="720320" cy="4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omprar Bandera Chile - Comprarbanderas.es">
            <a:extLst>
              <a:ext uri="{FF2B5EF4-FFF2-40B4-BE49-F238E27FC236}">
                <a16:creationId xmlns:a16="http://schemas.microsoft.com/office/drawing/2014/main" xmlns="" id="{B67FE61B-F4D7-43AD-A11C-10AA400D1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763" y="2893352"/>
            <a:ext cx="720320" cy="4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omprar Bandera Chile - Comprarbanderas.es">
            <a:extLst>
              <a:ext uri="{FF2B5EF4-FFF2-40B4-BE49-F238E27FC236}">
                <a16:creationId xmlns:a16="http://schemas.microsoft.com/office/drawing/2014/main" xmlns="" id="{DDC3058C-88C7-4BEF-9838-44EDD821E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881" y="2851681"/>
            <a:ext cx="720320" cy="4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omprar Bandera Chile - Comprarbanderas.es">
            <a:extLst>
              <a:ext uri="{FF2B5EF4-FFF2-40B4-BE49-F238E27FC236}">
                <a16:creationId xmlns:a16="http://schemas.microsoft.com/office/drawing/2014/main" xmlns="" id="{8E232E96-FB68-43D9-8853-4F33FC4EE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622" y="2879856"/>
            <a:ext cx="720320" cy="4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omprar Bandera Chile - Comprarbanderas.es">
            <a:extLst>
              <a:ext uri="{FF2B5EF4-FFF2-40B4-BE49-F238E27FC236}">
                <a16:creationId xmlns:a16="http://schemas.microsoft.com/office/drawing/2014/main" xmlns="" id="{FF4D93FE-8E68-4957-8762-D4677327B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84" y="2893352"/>
            <a:ext cx="720320" cy="4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64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9C2E3FD-6081-45F2-B05F-64B7140C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92BEA37-674E-402F-82BF-7EEA35E05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C4A9901-B2AF-423F-81A4-3275AEB0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17827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D1482945-89E0-482C-BB8C-179A9091E5B0}"/>
              </a:ext>
            </a:extLst>
          </p:cNvPr>
          <p:cNvSpPr/>
          <p:nvPr/>
        </p:nvSpPr>
        <p:spPr>
          <a:xfrm>
            <a:off x="1374004" y="733448"/>
            <a:ext cx="38001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daré Pistas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17F4D88A-57C7-4C1F-95A3-C355E94D613C}"/>
              </a:ext>
            </a:extLst>
          </p:cNvPr>
          <p:cNvSpPr/>
          <p:nvPr/>
        </p:nvSpPr>
        <p:spPr>
          <a:xfrm>
            <a:off x="1603199" y="1805194"/>
            <a:ext cx="4932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>
                <a:solidFill>
                  <a:srgbClr val="FFFF00"/>
                </a:solidFill>
                <a:latin typeface="Calibri"/>
              </a:rPr>
              <a:t>Puesto de una manera soy número par . Pero paso ser otro si la vuelta me das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Bocadillo nube: nube 9">
            <a:extLst>
              <a:ext uri="{FF2B5EF4-FFF2-40B4-BE49-F238E27FC236}">
                <a16:creationId xmlns:a16="http://schemas.microsoft.com/office/drawing/2014/main" xmlns="" id="{A180A5EC-4658-4182-8E0F-9DFE925178E0}"/>
              </a:ext>
            </a:extLst>
          </p:cNvPr>
          <p:cNvSpPr/>
          <p:nvPr/>
        </p:nvSpPr>
        <p:spPr>
          <a:xfrm>
            <a:off x="1007409" y="1575445"/>
            <a:ext cx="5940855" cy="1143000"/>
          </a:xfrm>
          <a:prstGeom prst="cloudCallout">
            <a:avLst>
              <a:gd name="adj1" fmla="val -28285"/>
              <a:gd name="adj2" fmla="val 16198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 descr="Vida Saludable Eclean GIF by E-clean &amp; Health - Find &amp; Share on GIPHY">
            <a:extLst>
              <a:ext uri="{FF2B5EF4-FFF2-40B4-BE49-F238E27FC236}">
                <a16:creationId xmlns:a16="http://schemas.microsoft.com/office/drawing/2014/main" xmlns="" id="{60A3E592-B34E-47C6-99EE-64418D339C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" y="5560958"/>
            <a:ext cx="1008112" cy="123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.E.I.P. Sancho II. 1º y 2º: NÚMEROS DEL 6 AL 9">
            <a:extLst>
              <a:ext uri="{FF2B5EF4-FFF2-40B4-BE49-F238E27FC236}">
                <a16:creationId xmlns:a16="http://schemas.microsoft.com/office/drawing/2014/main" xmlns="" id="{66E05271-91F7-4C35-A14F-658C66C1C7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3" y="2298607"/>
            <a:ext cx="218122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CBA5C8CA-EF93-4537-B037-20CB5F44546A}"/>
              </a:ext>
            </a:extLst>
          </p:cNvPr>
          <p:cNvSpPr/>
          <p:nvPr/>
        </p:nvSpPr>
        <p:spPr>
          <a:xfrm>
            <a:off x="1007409" y="353032"/>
            <a:ext cx="57773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2200" b="1" dirty="0" smtClean="0">
                <a:solidFill>
                  <a:srgbClr val="FF0000"/>
                </a:solidFill>
              </a:rPr>
              <a:t>¡¡HOY  </a:t>
            </a:r>
            <a:r>
              <a:rPr lang="es-ES" sz="2200" b="1" dirty="0">
                <a:solidFill>
                  <a:srgbClr val="FF0000"/>
                </a:solidFill>
              </a:rPr>
              <a:t>CONOCEREMOS UN NÚMERO </a:t>
            </a:r>
            <a:r>
              <a:rPr lang="es-ES" sz="2200" b="1" dirty="0" smtClean="0">
                <a:solidFill>
                  <a:srgbClr val="FF0000"/>
                </a:solidFill>
              </a:rPr>
              <a:t>NUEVO!!</a:t>
            </a:r>
            <a:endParaRPr lang="es-ES" sz="22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CuentosDeDonCoco.Com: FICHA PARA REPASAR EL NÚMERO 9 … | Actividades de  matemáticas preescolares, Aprendizaje de los números, Actividades del  alfabeto en preescolar">
            <a:extLst>
              <a:ext uri="{FF2B5EF4-FFF2-40B4-BE49-F238E27FC236}">
                <a16:creationId xmlns:a16="http://schemas.microsoft.com/office/drawing/2014/main" xmlns="" id="{51155BD7-058C-4FA0-ADA3-7E8E27991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1935" b="9922"/>
          <a:stretch/>
        </p:blipFill>
        <p:spPr bwMode="auto">
          <a:xfrm>
            <a:off x="7014797" y="3045344"/>
            <a:ext cx="1672003" cy="343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9 lápices del color ilustración del vector. Ilustración de color - 4234909">
            <a:extLst>
              <a:ext uri="{FF2B5EF4-FFF2-40B4-BE49-F238E27FC236}">
                <a16:creationId xmlns:a16="http://schemas.microsoft.com/office/drawing/2014/main" xmlns="" id="{B430E96E-9118-42EE-9D49-DB0E65022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4" b="11160"/>
          <a:stretch/>
        </p:blipFill>
        <p:spPr bwMode="auto">
          <a:xfrm>
            <a:off x="2208131" y="2814345"/>
            <a:ext cx="3989167" cy="229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08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30 Falafel Alarm GIFs | Find the best GIF on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64" y="187464"/>
            <a:ext cx="4962336" cy="642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750399" y="2092742"/>
            <a:ext cx="299312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ALERTA</a:t>
            </a:r>
          </a:p>
          <a:p>
            <a:pPr algn="ctr"/>
            <a:r>
              <a:rPr lang="es-ES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ALERTA</a:t>
            </a:r>
          </a:p>
          <a:p>
            <a:pPr algn="ctr"/>
            <a:r>
              <a:rPr lang="es-ES" sz="5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ALERTA</a:t>
            </a:r>
          </a:p>
        </p:txBody>
      </p:sp>
      <p:pic>
        <p:nvPicPr>
          <p:cNvPr id="5" name="POLI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581934" y="5308979"/>
            <a:ext cx="3454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200" b="1" dirty="0"/>
              <a:t>¿Busca 9 objetos que tengas cerca en tu casa?</a:t>
            </a:r>
          </a:p>
        </p:txBody>
      </p:sp>
    </p:spTree>
    <p:extLst>
      <p:ext uri="{BB962C8B-B14F-4D97-AF65-F5344CB8AC3E}">
        <p14:creationId xmlns:p14="http://schemas.microsoft.com/office/powerpoint/2010/main" val="188874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Motivación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4792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122E1237-65BC-4969-9558-A8031E028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9" y="9939"/>
            <a:ext cx="9144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8CF03ED-1082-41FB-A076-106B712246F3}"/>
              </a:ext>
            </a:extLst>
          </p:cNvPr>
          <p:cNvSpPr/>
          <p:nvPr/>
        </p:nvSpPr>
        <p:spPr>
          <a:xfrm>
            <a:off x="3131840" y="1668220"/>
            <a:ext cx="40324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200" b="1" dirty="0"/>
              <a:t>AHORA VEAMOS ESTE VIDEO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241353D2-C72D-4445-BF72-05BED076A596}"/>
              </a:ext>
            </a:extLst>
          </p:cNvPr>
          <p:cNvSpPr/>
          <p:nvPr/>
        </p:nvSpPr>
        <p:spPr>
          <a:xfrm>
            <a:off x="303311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CL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81CF091A-3F5D-4C98-9204-0C8022511F7A}"/>
              </a:ext>
            </a:extLst>
          </p:cNvPr>
          <p:cNvSpPr/>
          <p:nvPr/>
        </p:nvSpPr>
        <p:spPr>
          <a:xfrm>
            <a:off x="3218416" y="2886739"/>
            <a:ext cx="3550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hlinkClick r:id="rId5"/>
              </a:rPr>
              <a:t>https://</a:t>
            </a:r>
            <a:r>
              <a:rPr lang="es-CL" dirty="0" smtClean="0">
                <a:hlinkClick r:id="rId5"/>
              </a:rPr>
              <a:t>youtu.be/cYqvQQH5Smc</a:t>
            </a:r>
            <a:endParaRPr lang="es-CL" dirty="0" smtClean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71761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51D53CE-F6A6-4EAA-9969-677BCB3E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89681A8F-96E8-4DA4-87DD-766BC90AA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06812B47-0595-455F-95CC-F28BAB13BA26}"/>
              </a:ext>
            </a:extLst>
          </p:cNvPr>
          <p:cNvSpPr/>
          <p:nvPr/>
        </p:nvSpPr>
        <p:spPr>
          <a:xfrm>
            <a:off x="2248540" y="553750"/>
            <a:ext cx="51125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b="1" dirty="0">
                <a:solidFill>
                  <a:srgbClr val="FF0000"/>
                </a:solidFill>
              </a:rPr>
              <a:t>AHORA VAMOS A CONTAR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86753B2F-8833-4FA0-ACE6-942DD4785B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6" t="1816" r="66430" b="64995"/>
          <a:stretch/>
        </p:blipFill>
        <p:spPr>
          <a:xfrm>
            <a:off x="2051720" y="1466870"/>
            <a:ext cx="1512168" cy="17189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53956A9E-7DD2-4029-AB9C-2B51A4A9AD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693" r="3078" b="49702"/>
          <a:stretch/>
        </p:blipFill>
        <p:spPr>
          <a:xfrm>
            <a:off x="899593" y="3882987"/>
            <a:ext cx="7632848" cy="698141"/>
          </a:xfrm>
          <a:prstGeom prst="rect">
            <a:avLst/>
          </a:prstGeom>
        </p:spPr>
      </p:pic>
      <p:pic>
        <p:nvPicPr>
          <p:cNvPr id="14" name="Gráfico 13" descr="Cara sonriente sin relleno">
            <a:extLst>
              <a:ext uri="{FF2B5EF4-FFF2-40B4-BE49-F238E27FC236}">
                <a16:creationId xmlns:a16="http://schemas.microsoft.com/office/drawing/2014/main" xmlns="" id="{F844F53A-0214-4CF1-AA22-EF56B20133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804248" y="3774857"/>
            <a:ext cx="914400" cy="914400"/>
          </a:xfrm>
          <a:prstGeom prst="rect">
            <a:avLst/>
          </a:prstGeom>
        </p:spPr>
      </p:pic>
      <p:pic>
        <p:nvPicPr>
          <p:cNvPr id="2050" name="Picture 2" descr="Mano Humana De Dibujos Animados Con Cuatro Dedos O El Número 4  Ilustraciones Vectoriales, Clip Art Vectorizado Libre De Derechos. Image  73532735.">
            <a:extLst>
              <a:ext uri="{FF2B5EF4-FFF2-40B4-BE49-F238E27FC236}">
                <a16:creationId xmlns:a16="http://schemas.microsoft.com/office/drawing/2014/main" xmlns="" id="{5B30C546-20E1-4150-842C-7C5E47CA3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93014"/>
            <a:ext cx="1656184" cy="183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85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987981"/>
              </p:ext>
            </p:extLst>
          </p:nvPr>
        </p:nvGraphicFramePr>
        <p:xfrm>
          <a:off x="323528" y="965102"/>
          <a:ext cx="8280920" cy="5419404"/>
        </p:xfrm>
        <a:graphic>
          <a:graphicData uri="http://schemas.openxmlformats.org/drawingml/2006/table">
            <a:tbl>
              <a:tblPr firstRow="1" firstCol="1" bandRow="1"/>
              <a:tblGrid>
                <a:gridCol w="26211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597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02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ASIGNATURA /CURSO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es-E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Pensamiento Matemático/ Pre Kínder  Retroalimentación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0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NOMBRE DEL PROFESOR/A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Carla Muñoz Saldaña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0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EDUCADORA</a:t>
                      </a:r>
                      <a:r>
                        <a:rPr lang="es-CL" sz="1200" b="1" baseline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DIFERENCIAL</a:t>
                      </a:r>
                      <a:endParaRPr lang="es-CL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Judith Figueroa Correa.</a:t>
                      </a: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546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APRENDIZAJE PRIORIZACIÓN NIVEL 1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" sz="1400" dirty="0"/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/>
                        <a:t>Oa</a:t>
                      </a:r>
                      <a:r>
                        <a:rPr lang="es-ES" sz="1400" baseline="0" dirty="0"/>
                        <a:t> 6</a:t>
                      </a:r>
                      <a:r>
                        <a:rPr lang="es-ES" sz="1400" dirty="0"/>
                        <a:t> Emplear números para contar, identificar, cuantificar, y comparar cantidades hasta 20 e indicar orden oposición de algunos elementos en situaciones cotidianas o juegos.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576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_tradnl" sz="1200" b="1" dirty="0">
                        <a:effectLst/>
                        <a:highlight>
                          <a:srgbClr val="FFFF00"/>
                        </a:highlight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INDICADORES DE EVALUACIÓN PARA OA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s-ES" sz="1400" dirty="0"/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400" baseline="0" dirty="0"/>
                        <a:t>  </a:t>
                      </a:r>
                      <a:endParaRPr lang="es-ES" sz="1400" dirty="0"/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s-ES" sz="1400" dirty="0"/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400" dirty="0"/>
                        <a:t>Cuenta elementos concretos ( entre 1 y 10) determinando la cantidad, en situaciones cotidianas.   </a:t>
                      </a:r>
                      <a:endParaRPr lang="es-CL" sz="1400" dirty="0"/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15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CONTENIDO /HABILIDADES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Número del 1 al 10    /  Identificar</a:t>
                      </a:r>
                    </a:p>
                    <a:p>
                      <a:pPr marL="285750" indent="-2857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030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LA CLASE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Emplear números  para contar , identificar hasta el 9 en situaciones cotidianas,</a:t>
                      </a: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0306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+mn-lt"/>
                        </a:rPr>
                        <a:t>EVALUACIÓN</a:t>
                      </a:r>
                      <a:endParaRPr lang="es-CL" sz="1200" dirty="0">
                        <a:effectLst/>
                        <a:latin typeface="+mn-lt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+mn-lt"/>
                        </a:rPr>
                        <a:t> </a:t>
                      </a:r>
                      <a:endParaRPr lang="es-CL" sz="1200" dirty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+mn-lt"/>
                        </a:rPr>
                        <a:t>   formativa   Ticket de salida</a:t>
                      </a:r>
                      <a:endParaRPr lang="es-CL" sz="1600" b="1" dirty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2557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816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69F69F08-D3F0-40AF-AD82-78275E06D57F}"/>
              </a:ext>
            </a:extLst>
          </p:cNvPr>
          <p:cNvSpPr/>
          <p:nvPr/>
        </p:nvSpPr>
        <p:spPr>
          <a:xfrm>
            <a:off x="323528" y="116632"/>
            <a:ext cx="6408712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GUIA PENSAMIENTO </a:t>
            </a:r>
            <a:r>
              <a:rPr lang="es-CL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LÓGICO MATEMÁTICO</a:t>
            </a:r>
            <a:endParaRPr lang="es-C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s-C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Nombre____________________________ PK </a:t>
            </a:r>
            <a:endParaRPr lang="es-C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FICHAS DE EDUCACIÓN PREESCOLAR: DESAPARECIERON ALGUNOS NÚMEROS. Secuencias  numéricas para completar.">
            <a:extLst>
              <a:ext uri="{FF2B5EF4-FFF2-40B4-BE49-F238E27FC236}">
                <a16:creationId xmlns:a16="http://schemas.microsoft.com/office/drawing/2014/main" xmlns="" id="{463CC1A0-F65F-486A-B1A6-F686A3269C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6" t="50000" r="12570" b="32190"/>
          <a:stretch/>
        </p:blipFill>
        <p:spPr bwMode="auto">
          <a:xfrm>
            <a:off x="321180" y="5518210"/>
            <a:ext cx="7859846" cy="107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28A90F2-905F-4F3F-BCD5-7A99C65E9515}"/>
              </a:ext>
            </a:extLst>
          </p:cNvPr>
          <p:cNvSpPr/>
          <p:nvPr/>
        </p:nvSpPr>
        <p:spPr>
          <a:xfrm>
            <a:off x="539552" y="5129514"/>
            <a:ext cx="3662220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L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2.- Completa </a:t>
            </a:r>
            <a:r>
              <a:rPr lang="es-C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Recta numérica.</a:t>
            </a:r>
            <a:endParaRPr lang="es-C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El número 9: 5 años - Material de Aprendizaje">
            <a:extLst>
              <a:ext uri="{FF2B5EF4-FFF2-40B4-BE49-F238E27FC236}">
                <a16:creationId xmlns:a16="http://schemas.microsoft.com/office/drawing/2014/main" xmlns="" id="{CE1809B6-05C6-48A3-95CB-E2BC027AB7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4"/>
          <a:stretch/>
        </p:blipFill>
        <p:spPr bwMode="auto">
          <a:xfrm>
            <a:off x="323528" y="1098055"/>
            <a:ext cx="5688632" cy="403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.E.I.P. Sancho II. 1º y 2º: NÚMEROS DEL 6 AL 9">
            <a:extLst>
              <a:ext uri="{FF2B5EF4-FFF2-40B4-BE49-F238E27FC236}">
                <a16:creationId xmlns:a16="http://schemas.microsoft.com/office/drawing/2014/main" xmlns="" id="{66E05271-91F7-4C35-A14F-658C66C1C7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28789"/>
            <a:ext cx="3468743" cy="348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4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2D8EB012-4806-4270-9812-89A48C3F6FB0}"/>
              </a:ext>
            </a:extLst>
          </p:cNvPr>
          <p:cNvSpPr/>
          <p:nvPr/>
        </p:nvSpPr>
        <p:spPr>
          <a:xfrm>
            <a:off x="1319876" y="481206"/>
            <a:ext cx="15841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b="1" dirty="0">
                <a:solidFill>
                  <a:schemeClr val="accent2"/>
                </a:solidFill>
              </a:rPr>
              <a:t>TICKET DE SALIDA</a:t>
            </a:r>
            <a:br>
              <a:rPr lang="es-CL" b="1" dirty="0">
                <a:solidFill>
                  <a:schemeClr val="accent2"/>
                </a:solidFill>
              </a:rPr>
            </a:br>
            <a:r>
              <a:rPr lang="es-CL" b="1" dirty="0">
                <a:solidFill>
                  <a:schemeClr val="accent2"/>
                </a:solidFill>
              </a:rPr>
              <a:t>SEMANA 29</a:t>
            </a:r>
          </a:p>
        </p:txBody>
      </p:sp>
      <p:sp>
        <p:nvSpPr>
          <p:cNvPr id="12" name="Bocadillo nube: nube 11">
            <a:extLst>
              <a:ext uri="{FF2B5EF4-FFF2-40B4-BE49-F238E27FC236}">
                <a16:creationId xmlns:a16="http://schemas.microsoft.com/office/drawing/2014/main" xmlns="" id="{864D392F-0E3C-4A4B-A197-70DDA9AC94E5}"/>
              </a:ext>
            </a:extLst>
          </p:cNvPr>
          <p:cNvSpPr/>
          <p:nvPr/>
        </p:nvSpPr>
        <p:spPr>
          <a:xfrm>
            <a:off x="1067849" y="363264"/>
            <a:ext cx="2088231" cy="1312623"/>
          </a:xfrm>
          <a:prstGeom prst="cloudCallout">
            <a:avLst>
              <a:gd name="adj1" fmla="val -20833"/>
              <a:gd name="adj2" fmla="val 143519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52DD2689-9D6C-49FF-A6FD-C3FD8183C7F8}"/>
              </a:ext>
            </a:extLst>
          </p:cNvPr>
          <p:cNvSpPr/>
          <p:nvPr/>
        </p:nvSpPr>
        <p:spPr>
          <a:xfrm>
            <a:off x="3347864" y="1052737"/>
            <a:ext cx="5328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1.- Marca con un X la colección  de 9 elementos</a:t>
            </a:r>
          </a:p>
          <a:p>
            <a:endParaRPr lang="es-ES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4637A861-33D0-406C-8A8B-379B24B38379}"/>
              </a:ext>
            </a:extLst>
          </p:cNvPr>
          <p:cNvSpPr/>
          <p:nvPr/>
        </p:nvSpPr>
        <p:spPr>
          <a:xfrm>
            <a:off x="2411760" y="1976065"/>
            <a:ext cx="1814435" cy="15009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xmlns="" id="{08702F9B-EFCD-4584-B3F8-6462BA0F646C}"/>
              </a:ext>
            </a:extLst>
          </p:cNvPr>
          <p:cNvSpPr/>
          <p:nvPr/>
        </p:nvSpPr>
        <p:spPr>
          <a:xfrm>
            <a:off x="4571999" y="1866201"/>
            <a:ext cx="1893572" cy="16551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xmlns="" id="{CB880C19-072E-4FDC-B68D-E4823CA8A65E}"/>
              </a:ext>
            </a:extLst>
          </p:cNvPr>
          <p:cNvSpPr/>
          <p:nvPr/>
        </p:nvSpPr>
        <p:spPr>
          <a:xfrm>
            <a:off x="6782884" y="1700808"/>
            <a:ext cx="1893572" cy="17761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D12ACDD2-5C39-4BF6-952B-83AC64346D1E}"/>
              </a:ext>
            </a:extLst>
          </p:cNvPr>
          <p:cNvSpPr/>
          <p:nvPr/>
        </p:nvSpPr>
        <p:spPr>
          <a:xfrm rot="10800000" flipV="1">
            <a:off x="179512" y="4209520"/>
            <a:ext cx="2952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2.- Dibuja  una colección de 9 elementos.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982819F7-7253-46AB-A56D-46018569C9AB}"/>
              </a:ext>
            </a:extLst>
          </p:cNvPr>
          <p:cNvSpPr/>
          <p:nvPr/>
        </p:nvSpPr>
        <p:spPr>
          <a:xfrm>
            <a:off x="3923928" y="4212018"/>
            <a:ext cx="3744417" cy="159324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0C023478-C967-4671-9D51-4E0E174BAC60}"/>
              </a:ext>
            </a:extLst>
          </p:cNvPr>
          <p:cNvSpPr/>
          <p:nvPr/>
        </p:nvSpPr>
        <p:spPr>
          <a:xfrm>
            <a:off x="3066885" y="4209520"/>
            <a:ext cx="5286032" cy="24002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CAEFE567-885A-4AED-BEC7-40023672A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7" y="332656"/>
            <a:ext cx="1241365" cy="1071880"/>
          </a:xfrm>
          <a:prstGeom prst="rect">
            <a:avLst/>
          </a:prstGeom>
        </p:spPr>
      </p:pic>
      <p:pic>
        <p:nvPicPr>
          <p:cNvPr id="4098" name="Picture 2" descr="9 Sacapuntas de segunda mano por 1,5 € en El Astillero en WALLAPOP">
            <a:extLst>
              <a:ext uri="{FF2B5EF4-FFF2-40B4-BE49-F238E27FC236}">
                <a16:creationId xmlns:a16="http://schemas.microsoft.com/office/drawing/2014/main" xmlns="" id="{6CE1C5A8-5C82-4A0C-AE4F-C3E7D3CBD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251" y="2290928"/>
            <a:ext cx="1408157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et 5 Lápices Eco-Crayones Ecokids - Arte y Manualidades | Paris.cl">
            <a:extLst>
              <a:ext uri="{FF2B5EF4-FFF2-40B4-BE49-F238E27FC236}">
                <a16:creationId xmlns:a16="http://schemas.microsoft.com/office/drawing/2014/main" xmlns="" id="{E29DFDCB-4EA4-4107-837F-B7BFB4509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22" y="2082960"/>
            <a:ext cx="1246495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100+ mejores imágenes de Borradores | borradores, gomas de borrar, utiles  escolares kawaii">
            <a:extLst>
              <a:ext uri="{FF2B5EF4-FFF2-40B4-BE49-F238E27FC236}">
                <a16:creationId xmlns:a16="http://schemas.microsoft.com/office/drawing/2014/main" xmlns="" id="{DF4BF146-963E-4E78-A3EB-ED922F857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84" y="2339295"/>
            <a:ext cx="1182244" cy="63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061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49650AA-4B6C-4B51-9581-C97F19267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3" y="0"/>
            <a:ext cx="9144000" cy="6858667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6B009C7-F79D-4A80-98FD-823F08749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1760" y="764705"/>
            <a:ext cx="4320480" cy="2808311"/>
          </a:xfrm>
        </p:spPr>
        <p:txBody>
          <a:bodyPr>
            <a:normAutofit fontScale="77500" lnSpcReduction="20000"/>
          </a:bodyPr>
          <a:lstStyle/>
          <a:p>
            <a:r>
              <a:rPr lang="es-ES" dirty="0"/>
              <a:t>Enviar fotografía de este ticket de salida a: Educadora Carla Muñoz Saldaña	</a:t>
            </a:r>
          </a:p>
          <a:p>
            <a:r>
              <a:rPr lang="es-ES" dirty="0"/>
              <a:t>Correo:carla.munoz@colegio-jeanpiaget.cl</a:t>
            </a:r>
            <a:r>
              <a:rPr lang="es-ES" dirty="0"/>
              <a:t>	</a:t>
            </a:r>
          </a:p>
          <a:p>
            <a:r>
              <a:rPr lang="es-ES" dirty="0"/>
              <a:t>Celular: 972188895	</a:t>
            </a:r>
          </a:p>
          <a:p>
            <a:pPr marL="0" indent="0">
              <a:buNone/>
            </a:pPr>
            <a:r>
              <a:rPr lang="es-ES" dirty="0"/>
              <a:t>	</a:t>
            </a:r>
          </a:p>
          <a:p>
            <a:endParaRPr lang="es-C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054613"/>
            <a:ext cx="1071332" cy="85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Pin en FIESTAS PATRIAS CHILE">
            <a:extLst>
              <a:ext uri="{FF2B5EF4-FFF2-40B4-BE49-F238E27FC236}">
                <a16:creationId xmlns:a16="http://schemas.microsoft.com/office/drawing/2014/main" xmlns="" id="{114A4E4F-A62B-4B4E-A595-369265F93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766" y="-531440"/>
            <a:ext cx="9282766" cy="76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963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427139"/>
              </p:ext>
            </p:extLst>
          </p:nvPr>
        </p:nvGraphicFramePr>
        <p:xfrm>
          <a:off x="0" y="74611"/>
          <a:ext cx="9144000" cy="651393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015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424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607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ACTIVIDAD(ES) Y RECURSOS PEDAGÓGICOS </a:t>
                      </a:r>
                      <a:endParaRPr lang="es-CL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s-CL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s-CL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1866" marR="41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S_tradnl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Se motiva a los estudiantes a ubicarse en un lugar cómodo y limpio para realizar la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actividad.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u="sng" dirty="0">
                          <a:effectLst/>
                        </a:rPr>
                        <a:t>Motivación: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Actividades: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Recomendaciones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Desafío Matemático.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Realizan guía, relacionados con el contenido 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Recursos: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• Guía en forma digital (ppt)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• Video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• Lápiz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• Goma </a:t>
                      </a:r>
                    </a:p>
                  </a:txBody>
                  <a:tcPr marL="41866" marR="41866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78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EVALUACIÓN FORMATIVA</a:t>
                      </a:r>
                      <a:endParaRPr lang="es-CL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L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s-CL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1866" marR="41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Se evaluará a través del ticket de salida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Evaluación Formativa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Monitoreo a partir de participación en clases virtuales.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L" sz="1200" dirty="0">
                        <a:effectLst/>
                      </a:endParaRPr>
                    </a:p>
                  </a:txBody>
                  <a:tcPr marL="41866" marR="41866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47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ESTE MÓDULO DEBE SER ENVIADO AL SIGUIENTE CORREO ELECTRÓNICO</a:t>
                      </a:r>
                      <a:endParaRPr lang="es-CL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1866" marR="41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 Correo</a:t>
                      </a:r>
                      <a:r>
                        <a:rPr lang="es-ES_tradnl" sz="1200" baseline="0" dirty="0">
                          <a:effectLst/>
                        </a:rPr>
                        <a:t> electrónico: carla.munoz@colegio-jeanpiaget.cl</a:t>
                      </a:r>
                      <a:endParaRPr lang="es-CL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WhatsApp profesor  972188895</a:t>
                      </a:r>
                    </a:p>
                  </a:txBody>
                  <a:tcPr marL="41866" marR="41866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9418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Acuerdos de la clase</a:t>
            </a:r>
            <a:br>
              <a:rPr lang="es-CL" dirty="0"/>
            </a:b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3C00D81-1F74-4489-9F60-982BCFD67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628800"/>
            <a:ext cx="2249619" cy="161558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21313DDA-8707-4334-9208-EB9F4FE16488}"/>
              </a:ext>
            </a:extLst>
          </p:cNvPr>
          <p:cNvSpPr/>
          <p:nvPr/>
        </p:nvSpPr>
        <p:spPr>
          <a:xfrm>
            <a:off x="611560" y="3244380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PUNTUALIDAD.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01910DE-07E4-4F29-98BD-F588DCAB9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1775117"/>
            <a:ext cx="1469263" cy="1469263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5B350D37-88D5-4DDA-833A-CB4FE46EB57A}"/>
              </a:ext>
            </a:extLst>
          </p:cNvPr>
          <p:cNvSpPr/>
          <p:nvPr/>
        </p:nvSpPr>
        <p:spPr>
          <a:xfrm>
            <a:off x="3366926" y="3244334"/>
            <a:ext cx="2410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/>
              <a:t>SILENCIAR MICROFONO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31C090F2-1F83-4727-A3ED-D4F88BE8B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1648175"/>
            <a:ext cx="1889924" cy="1365622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C03FFA69-E20D-4688-8B11-1E3357C9CFD5}"/>
              </a:ext>
            </a:extLst>
          </p:cNvPr>
          <p:cNvSpPr/>
          <p:nvPr/>
        </p:nvSpPr>
        <p:spPr>
          <a:xfrm>
            <a:off x="6282819" y="3244334"/>
            <a:ext cx="24039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MANTENER EL MATERIAL QUE SE SOLICITA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5EAF6D0C-C725-4853-B265-B8E8DDB24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4005064"/>
            <a:ext cx="1201016" cy="1310754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4960258D-FBDE-4856-B003-C75B7FFEF1A6}"/>
              </a:ext>
            </a:extLst>
          </p:cNvPr>
          <p:cNvSpPr/>
          <p:nvPr/>
        </p:nvSpPr>
        <p:spPr>
          <a:xfrm>
            <a:off x="611560" y="5517232"/>
            <a:ext cx="1417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ATENCIÓN Y RESPETO A QUIEN HABLA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49712734-2E51-4899-B367-209FC84DA3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2337" y="3840673"/>
            <a:ext cx="1079086" cy="1469263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960BE42D-7821-4DA5-9F89-196EE10F5212}"/>
              </a:ext>
            </a:extLst>
          </p:cNvPr>
          <p:cNvSpPr/>
          <p:nvPr/>
        </p:nvSpPr>
        <p:spPr>
          <a:xfrm>
            <a:off x="2627784" y="5440362"/>
            <a:ext cx="15910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LEVANTAR LA MANO, PARA OPINAR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389B7E15-85AD-4808-9037-43C6818987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3641" y="4167664"/>
            <a:ext cx="1889924" cy="1423206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01CFD87-60CE-4444-AD38-743AD449A7D9}"/>
              </a:ext>
            </a:extLst>
          </p:cNvPr>
          <p:cNvSpPr/>
          <p:nvPr/>
        </p:nvSpPr>
        <p:spPr>
          <a:xfrm>
            <a:off x="5425462" y="5832256"/>
            <a:ext cx="2502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PARTICIPA ACTIVAMENTE</a:t>
            </a:r>
          </a:p>
        </p:txBody>
      </p:sp>
    </p:spTree>
    <p:extLst>
      <p:ext uri="{BB962C8B-B14F-4D97-AF65-F5344CB8AC3E}">
        <p14:creationId xmlns:p14="http://schemas.microsoft.com/office/powerpoint/2010/main" val="3072929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199" y="260648"/>
            <a:ext cx="8278635" cy="1330408"/>
          </a:xfrm>
        </p:spPr>
        <p:txBody>
          <a:bodyPr>
            <a:normAutofit fontScale="90000"/>
          </a:bodyPr>
          <a:lstStyle/>
          <a:p>
            <a:r>
              <a:rPr lang="es-CL" dirty="0"/>
              <a:t>Inicio</a:t>
            </a:r>
            <a:br>
              <a:rPr lang="es-CL" dirty="0"/>
            </a:br>
            <a:r>
              <a:rPr lang="es-CL" dirty="0"/>
              <a:t>Activación Conocimientos Previos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2319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09D35BB0-954C-486A-8C05-949BBA5E5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3278"/>
            <a:ext cx="9144261" cy="6894773"/>
          </a:xfrm>
          <a:prstGeom prst="rect">
            <a:avLst/>
          </a:prstGeom>
        </p:spPr>
      </p:pic>
      <p:sp>
        <p:nvSpPr>
          <p:cNvPr id="7" name="Nube 6">
            <a:extLst>
              <a:ext uri="{FF2B5EF4-FFF2-40B4-BE49-F238E27FC236}">
                <a16:creationId xmlns:a16="http://schemas.microsoft.com/office/drawing/2014/main" xmlns="" id="{D1E1B9AF-3CCC-47B3-B8EC-367E36F5BD66}"/>
              </a:ext>
            </a:extLst>
          </p:cNvPr>
          <p:cNvSpPr/>
          <p:nvPr/>
        </p:nvSpPr>
        <p:spPr>
          <a:xfrm>
            <a:off x="1619672" y="771704"/>
            <a:ext cx="5256584" cy="133040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Activo Mis Aprendizajes</a:t>
            </a:r>
          </a:p>
        </p:txBody>
      </p:sp>
      <p:sp>
        <p:nvSpPr>
          <p:cNvPr id="8" name="Globo: flecha hacia abajo 7">
            <a:extLst>
              <a:ext uri="{FF2B5EF4-FFF2-40B4-BE49-F238E27FC236}">
                <a16:creationId xmlns:a16="http://schemas.microsoft.com/office/drawing/2014/main" xmlns="" id="{61EEB738-11A9-42AC-A251-16742ACA74E0}"/>
              </a:ext>
            </a:extLst>
          </p:cNvPr>
          <p:cNvSpPr/>
          <p:nvPr/>
        </p:nvSpPr>
        <p:spPr>
          <a:xfrm>
            <a:off x="1619672" y="2102112"/>
            <a:ext cx="5904656" cy="240700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Recuerdan ¿ Qué hemos Aprendido en Matemáticas?</a:t>
            </a:r>
          </a:p>
          <a:p>
            <a:pPr algn="ctr"/>
            <a:r>
              <a:rPr lang="es-ES" dirty="0"/>
              <a:t>¿ Qué número hemos visto?</a:t>
            </a:r>
          </a:p>
          <a:p>
            <a:pPr algn="ctr"/>
            <a:r>
              <a:rPr lang="es-ES" dirty="0"/>
              <a:t>¿Qué es Contar?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¿Cómo lo Hacemos?</a:t>
            </a:r>
          </a:p>
        </p:txBody>
      </p:sp>
    </p:spTree>
    <p:extLst>
      <p:ext uri="{BB962C8B-B14F-4D97-AF65-F5344CB8AC3E}">
        <p14:creationId xmlns:p14="http://schemas.microsoft.com/office/powerpoint/2010/main" val="2775645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77BF484-BD43-49EF-A0FE-03CE691C1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Objetivo de la Clase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AB79CBA-584F-4AFC-A7D9-996FDFF9B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752" y="1844824"/>
            <a:ext cx="4392488" cy="4281339"/>
          </a:xfrm>
        </p:spPr>
        <p:txBody>
          <a:bodyPr/>
          <a:lstStyle/>
          <a:p>
            <a:r>
              <a:rPr lang="es-CL" dirty="0"/>
              <a:t>Emplear números , para contar, identificar y cuantificar hasta 7 en situaciones cotidianas.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DC0C54DE-9CBF-4F28-AFFD-278F6C22F997}"/>
              </a:ext>
            </a:extLst>
          </p:cNvPr>
          <p:cNvSpPr/>
          <p:nvPr/>
        </p:nvSpPr>
        <p:spPr>
          <a:xfrm rot="10800000" flipV="1">
            <a:off x="683568" y="3190550"/>
            <a:ext cx="89289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4400" dirty="0">
                <a:solidFill>
                  <a:prstClr val="black"/>
                </a:solidFill>
                <a:ea typeface="+mj-ea"/>
                <a:cs typeface="+mj-cs"/>
              </a:rPr>
              <a:t>Objetivo de la Clase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9FB857B-4796-44DD-A2E8-A4BD02C99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2"/>
            <a:ext cx="9148549" cy="686141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D2654046-C34D-464E-B9EC-033F90FBA00B}"/>
              </a:ext>
            </a:extLst>
          </p:cNvPr>
          <p:cNvSpPr/>
          <p:nvPr/>
        </p:nvSpPr>
        <p:spPr>
          <a:xfrm rot="10800000" flipH="1" flipV="1">
            <a:off x="1040077" y="666277"/>
            <a:ext cx="78148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800" dirty="0"/>
              <a:t>Objetivo de la Clase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71126928-9150-467A-B468-1833CA657AE4}"/>
              </a:ext>
            </a:extLst>
          </p:cNvPr>
          <p:cNvSpPr/>
          <p:nvPr/>
        </p:nvSpPr>
        <p:spPr>
          <a:xfrm>
            <a:off x="1040077" y="1509802"/>
            <a:ext cx="605220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dirty="0"/>
              <a:t>Emplear números , para contar, identificar y cuantificar hasta 9 en situaciones cotidiana</a:t>
            </a:r>
            <a:endParaRPr lang="es-CL" sz="4400" dirty="0"/>
          </a:p>
        </p:txBody>
      </p:sp>
    </p:spTree>
    <p:extLst>
      <p:ext uri="{BB962C8B-B14F-4D97-AF65-F5344CB8AC3E}">
        <p14:creationId xmlns:p14="http://schemas.microsoft.com/office/powerpoint/2010/main" val="3195614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B756E01-FF90-4852-ADA7-A53224DD8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0761" y="332656"/>
            <a:ext cx="3178696" cy="1440160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ES" sz="2400" dirty="0"/>
              <a:t>Conocer número 9</a:t>
            </a:r>
            <a:br>
              <a:rPr lang="es-ES" sz="2400" dirty="0"/>
            </a:br>
            <a:r>
              <a:rPr lang="es-ES" sz="2400" dirty="0"/>
              <a:t/>
            </a:r>
            <a:br>
              <a:rPr lang="es-ES" sz="2400" dirty="0"/>
            </a:br>
            <a:endParaRPr lang="es-CL" sz="2400" dirty="0"/>
          </a:p>
        </p:txBody>
      </p:sp>
      <p:sp>
        <p:nvSpPr>
          <p:cNvPr id="8" name="Bocadillo: ovalado 7">
            <a:extLst>
              <a:ext uri="{FF2B5EF4-FFF2-40B4-BE49-F238E27FC236}">
                <a16:creationId xmlns:a16="http://schemas.microsoft.com/office/drawing/2014/main" xmlns="" id="{1D8CAB95-9E0B-452E-B596-27F009B20A5A}"/>
              </a:ext>
            </a:extLst>
          </p:cNvPr>
          <p:cNvSpPr/>
          <p:nvPr/>
        </p:nvSpPr>
        <p:spPr>
          <a:xfrm>
            <a:off x="2139561" y="266727"/>
            <a:ext cx="2670848" cy="97120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¿Qué voy a aprender?</a:t>
            </a:r>
          </a:p>
        </p:txBody>
      </p:sp>
      <p:sp>
        <p:nvSpPr>
          <p:cNvPr id="11" name="Bocadillo: ovalado 10">
            <a:extLst>
              <a:ext uri="{FF2B5EF4-FFF2-40B4-BE49-F238E27FC236}">
                <a16:creationId xmlns:a16="http://schemas.microsoft.com/office/drawing/2014/main" xmlns="" id="{D405AF68-DCFF-4E12-A3F5-1F12C51D06B6}"/>
              </a:ext>
            </a:extLst>
          </p:cNvPr>
          <p:cNvSpPr/>
          <p:nvPr/>
        </p:nvSpPr>
        <p:spPr>
          <a:xfrm>
            <a:off x="2034825" y="2248922"/>
            <a:ext cx="2880320" cy="95499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¿Cómo lo voy a</a:t>
            </a:r>
          </a:p>
          <a:p>
            <a:pPr algn="ctr"/>
            <a:r>
              <a:rPr lang="es-ES" dirty="0"/>
              <a:t>aprender</a:t>
            </a:r>
            <a:endParaRPr lang="es-CL" dirty="0"/>
          </a:p>
        </p:txBody>
      </p:sp>
      <p:sp>
        <p:nvSpPr>
          <p:cNvPr id="12" name="Bocadillo: ovalado 11">
            <a:extLst>
              <a:ext uri="{FF2B5EF4-FFF2-40B4-BE49-F238E27FC236}">
                <a16:creationId xmlns:a16="http://schemas.microsoft.com/office/drawing/2014/main" xmlns="" id="{D972C50B-0B00-4EEB-8216-42A83747C90F}"/>
              </a:ext>
            </a:extLst>
          </p:cNvPr>
          <p:cNvSpPr/>
          <p:nvPr/>
        </p:nvSpPr>
        <p:spPr>
          <a:xfrm>
            <a:off x="2206563" y="4211219"/>
            <a:ext cx="2603846" cy="93523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¿Para qué lo voy a</a:t>
            </a:r>
          </a:p>
          <a:p>
            <a:pPr algn="ctr"/>
            <a:r>
              <a:rPr lang="es-ES" dirty="0"/>
              <a:t>aprender?</a:t>
            </a:r>
            <a:endParaRPr lang="es-CL" dirty="0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xmlns="" id="{40698FC8-F0BE-440F-A6C6-D3483E2622E3}"/>
              </a:ext>
            </a:extLst>
          </p:cNvPr>
          <p:cNvSpPr/>
          <p:nvPr/>
        </p:nvSpPr>
        <p:spPr>
          <a:xfrm>
            <a:off x="4915145" y="332656"/>
            <a:ext cx="782489" cy="8393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xmlns="" id="{515DEE14-9C1E-4909-B610-369671D6A702}"/>
              </a:ext>
            </a:extLst>
          </p:cNvPr>
          <p:cNvSpPr/>
          <p:nvPr/>
        </p:nvSpPr>
        <p:spPr>
          <a:xfrm>
            <a:off x="5069585" y="2402463"/>
            <a:ext cx="720080" cy="6463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934920D9-AA5C-4E0A-A0D7-3BBCCF1184D0}"/>
              </a:ext>
            </a:extLst>
          </p:cNvPr>
          <p:cNvSpPr/>
          <p:nvPr/>
        </p:nvSpPr>
        <p:spPr>
          <a:xfrm>
            <a:off x="5801682" y="2460493"/>
            <a:ext cx="31786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Identificando el número en una lámina.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Contando y marcando el número en una recta numérica.   </a:t>
            </a:r>
          </a:p>
          <a:p>
            <a:r>
              <a:rPr lang="es-ES" dirty="0"/>
              <a:t> 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FBAB6477-6CF5-4B44-8DF3-B68CCC6FB1EC}"/>
              </a:ext>
            </a:extLst>
          </p:cNvPr>
          <p:cNvSpPr/>
          <p:nvPr/>
        </p:nvSpPr>
        <p:spPr>
          <a:xfrm rot="10800000" flipV="1">
            <a:off x="5950495" y="4500120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•Potenciar el Pensamiento Matemático.</a:t>
            </a:r>
          </a:p>
        </p:txBody>
      </p:sp>
      <p:pic>
        <p:nvPicPr>
          <p:cNvPr id="18" name="Picture 2" descr="Signo de Interrogación Animado | Preguntas al azar, Signos de ...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1" y="4869161"/>
            <a:ext cx="1241206" cy="180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770A068D-63DC-4455-B8DE-A1A56D2FA6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60" r="65120" b="3783"/>
          <a:stretch/>
        </p:blipFill>
        <p:spPr>
          <a:xfrm>
            <a:off x="77618" y="1285950"/>
            <a:ext cx="1876792" cy="5064130"/>
          </a:xfrm>
          <a:prstGeom prst="rect">
            <a:avLst/>
          </a:prstGeom>
        </p:spPr>
      </p:pic>
      <p:sp>
        <p:nvSpPr>
          <p:cNvPr id="20" name="Flecha: a la derecha 13">
            <a:extLst>
              <a:ext uri="{FF2B5EF4-FFF2-40B4-BE49-F238E27FC236}">
                <a16:creationId xmlns:a16="http://schemas.microsoft.com/office/drawing/2014/main" xmlns="" id="{515DEE14-9C1E-4909-B610-369671D6A702}"/>
              </a:ext>
            </a:extLst>
          </p:cNvPr>
          <p:cNvSpPr/>
          <p:nvPr/>
        </p:nvSpPr>
        <p:spPr>
          <a:xfrm>
            <a:off x="5069585" y="4365104"/>
            <a:ext cx="720080" cy="6463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01811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631EADA-AA93-4B2D-8681-A9EF0E4AE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6EBEB9D-A488-44C4-BEDD-96424DCE5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919AF8C-1142-4B7F-AA1E-489B5A048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F1923F2B-0D2E-413B-B5F5-B8832F67CE70}"/>
              </a:ext>
            </a:extLst>
          </p:cNvPr>
          <p:cNvSpPr/>
          <p:nvPr/>
        </p:nvSpPr>
        <p:spPr>
          <a:xfrm>
            <a:off x="1403648" y="731837"/>
            <a:ext cx="53000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200" b="1" dirty="0"/>
              <a:t>RECORDEMOS LOS NÚMEROS APRENDIDOS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00150950-E411-4AC4-9496-26F291713624}"/>
              </a:ext>
            </a:extLst>
          </p:cNvPr>
          <p:cNvSpPr/>
          <p:nvPr/>
        </p:nvSpPr>
        <p:spPr>
          <a:xfrm>
            <a:off x="1763688" y="1558369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¿CUÁNDO TIENES QUE CONTAR POR MI TIENES QUE EMPEZAR ?</a:t>
            </a:r>
          </a:p>
        </p:txBody>
      </p:sp>
      <p:pic>
        <p:nvPicPr>
          <p:cNvPr id="1026" name="Picture 2" descr="▷ Números: Imágenes Animadas, Gifs y Animaciones ¡100% GRATIS!">
            <a:extLst>
              <a:ext uri="{FF2B5EF4-FFF2-40B4-BE49-F238E27FC236}">
                <a16:creationId xmlns:a16="http://schemas.microsoft.com/office/drawing/2014/main" xmlns="" id="{5F3AAD4C-8F8E-4417-B255-0A81575C3C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59" y="1874837"/>
            <a:ext cx="1625661" cy="2418259"/>
          </a:xfrm>
          <a:prstGeom prst="rect">
            <a:avLst/>
          </a:prstGeom>
          <a:noFill/>
        </p:spPr>
      </p:pic>
      <p:pic>
        <p:nvPicPr>
          <p:cNvPr id="1028" name="Picture 4" descr="▷ Camiones: Imágenes Animadas, Gifs y Animaciones ¡100% GRATIS!">
            <a:extLst>
              <a:ext uri="{FF2B5EF4-FFF2-40B4-BE49-F238E27FC236}">
                <a16:creationId xmlns:a16="http://schemas.microsoft.com/office/drawing/2014/main" xmlns="" id="{54CD5435-D6D7-471C-9B3C-27D4C671C0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7175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1D4973C-B16B-49D2-8FA0-C88D376426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29" t="5625" r="54942" b="54394"/>
          <a:stretch/>
        </p:blipFill>
        <p:spPr>
          <a:xfrm>
            <a:off x="6725227" y="3212976"/>
            <a:ext cx="1742217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8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BF59289-FDD4-44F2-88FC-973B0EBF2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F8EC641-B395-4822-BAD4-2F34ABC9F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DD4DBC2-7C47-4A48-9387-9955862EB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066400E7-9D8A-4016-BFBD-EFA2ED4CDCC3}"/>
              </a:ext>
            </a:extLst>
          </p:cNvPr>
          <p:cNvSpPr/>
          <p:nvPr/>
        </p:nvSpPr>
        <p:spPr>
          <a:xfrm>
            <a:off x="1273951" y="693407"/>
            <a:ext cx="69847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b="1" dirty="0"/>
              <a:t>SOY  </a:t>
            </a:r>
            <a:r>
              <a:rPr lang="es-ES" sz="2200" b="1" dirty="0" smtClean="0"/>
              <a:t>REDONDITO, </a:t>
            </a:r>
            <a:r>
              <a:rPr lang="es-ES" sz="2200" b="1" dirty="0"/>
              <a:t>ME PAREZCO </a:t>
            </a:r>
            <a:r>
              <a:rPr lang="es-ES" sz="2200" b="1" dirty="0" smtClean="0"/>
              <a:t>A UN </a:t>
            </a:r>
            <a:r>
              <a:rPr lang="es-ES" sz="2200" b="1" dirty="0"/>
              <a:t>PATITO </a:t>
            </a:r>
            <a:r>
              <a:rPr lang="es-ES" sz="2200" b="1" dirty="0" smtClean="0"/>
              <a:t>¿QUIÉN SOY?</a:t>
            </a:r>
            <a:endParaRPr lang="es-ES" sz="22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03D8F5F7-065E-431F-A951-DC9B5ECCBE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0" t="23333" r="67672" b="42650"/>
          <a:stretch/>
        </p:blipFill>
        <p:spPr>
          <a:xfrm>
            <a:off x="6660232" y="2759435"/>
            <a:ext cx="1368153" cy="2332856"/>
          </a:xfrm>
          <a:prstGeom prst="rect">
            <a:avLst/>
          </a:prstGeom>
        </p:spPr>
      </p:pic>
      <p:pic>
        <p:nvPicPr>
          <p:cNvPr id="2050" name="Picture 2" descr="▷ Sol: Imágenes Animadas, Gifs y Animaciones ¡100% GRATIS!">
            <a:extLst>
              <a:ext uri="{FF2B5EF4-FFF2-40B4-BE49-F238E27FC236}">
                <a16:creationId xmlns:a16="http://schemas.microsoft.com/office/drawing/2014/main" xmlns="" id="{D344A48B-C236-4FEC-AE33-EFC032E48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354" y="1919355"/>
            <a:ext cx="1178004" cy="136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1A49805B-2E63-4BE8-B18C-CE70A449E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3912" y="2880013"/>
            <a:ext cx="1081337" cy="1097973"/>
          </a:xfrm>
          <a:prstGeom prst="rect">
            <a:avLst/>
          </a:prstGeom>
        </p:spPr>
      </p:pic>
      <p:pic>
        <p:nvPicPr>
          <p:cNvPr id="2052" name="Picture 4" descr="▷ Números: Imágenes Animadas, Gifs y Animaciones ¡100% GRATIS!">
            <a:extLst>
              <a:ext uri="{FF2B5EF4-FFF2-40B4-BE49-F238E27FC236}">
                <a16:creationId xmlns:a16="http://schemas.microsoft.com/office/drawing/2014/main" xmlns="" id="{5B93B0F0-E803-4765-B672-433D97CCC9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65348"/>
            <a:ext cx="2100970" cy="169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39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3584</TotalTime>
  <Words>574</Words>
  <Application>Microsoft Office PowerPoint</Application>
  <PresentationFormat>Presentación en pantalla (4:3)</PresentationFormat>
  <Paragraphs>115</Paragraphs>
  <Slides>22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Verdana</vt:lpstr>
      <vt:lpstr>Tema de Office</vt:lpstr>
      <vt:lpstr>PLANIFICACIÓN  CLASES VIRTUALES SEMANA N°29 FECHA : 14-10-2020 Ámbito Interacción y Comprensión del Entorno. Núcleo:  Pensamiento Matemático.  NT 1</vt:lpstr>
      <vt:lpstr>Presentación de PowerPoint</vt:lpstr>
      <vt:lpstr>Presentación de PowerPoint</vt:lpstr>
      <vt:lpstr>Acuerdos de la clase </vt:lpstr>
      <vt:lpstr>Inicio Activación Conocimientos Previos</vt:lpstr>
      <vt:lpstr>Objetivo de la Clase</vt:lpstr>
      <vt:lpstr>Conocer número 9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Motivación 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 Jean Piaget</dc:creator>
  <cp:lastModifiedBy>Cuenta Microsoft</cp:lastModifiedBy>
  <cp:revision>163</cp:revision>
  <dcterms:created xsi:type="dcterms:W3CDTF">2020-07-06T03:06:52Z</dcterms:created>
  <dcterms:modified xsi:type="dcterms:W3CDTF">2020-10-06T19:19:37Z</dcterms:modified>
</cp:coreProperties>
</file>