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3" r:id="rId13"/>
    <p:sldId id="269" r:id="rId14"/>
    <p:sldId id="27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482BF-8536-4592-B5E7-C32DF8522A6E}">
  <a:tblStyle styleId="{6AE482BF-8536-4592-B5E7-C32DF8522A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6AD4778-4E38-4B2B-9D45-E6C8423326E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BB-4077-9D6F-597B0A85BF1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EBB-4077-9D6F-597B0A85BF1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BB-4077-9D6F-597B0A85BF1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EBB-4077-9D6F-597B0A85BF1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BB-4077-9D6F-597B0A85BF1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EBB-4077-9D6F-597B0A85BF10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BB-4077-9D6F-597B0A85BF10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EBB-4077-9D6F-597B0A85BF10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B-4077-9D6F-597B0A85BF10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EBB-4077-9D6F-597B0A85BF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BB-4077-9D6F-597B0A85BF10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BB-4077-9D6F-597B0A85BF10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EBB-4077-9D6F-597B0A85BF10}"/>
              </c:ext>
            </c:extLst>
          </c:dPt>
          <c:dLbls>
            <c:dLbl>
              <c:idx val="0"/>
              <c:layout>
                <c:manualLayout>
                  <c:x val="-0.17031480644237995"/>
                  <c:y val="0.1531145021460075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Oso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7245417765712"/>
                      <c:h val="7.64296827983708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BB-4077-9D6F-597B0A85BF10}"/>
                </c:ext>
              </c:extLst>
            </c:dLbl>
            <c:dLbl>
              <c:idx val="1"/>
              <c:layout>
                <c:manualLayout>
                  <c:x val="-0.15443663660273529"/>
                  <c:y val="-0.1992809301623443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cs typeface="Aharoni" panose="02010803020104030203" pitchFamily="2" charset="-79"/>
                      </a:rPr>
                      <a:t>Mani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1128396576005"/>
                      <c:h val="0.11627343034735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EBB-4077-9D6F-597B0A85BF10}"/>
                </c:ext>
              </c:extLst>
            </c:dLbl>
            <c:dLbl>
              <c:idx val="2"/>
              <c:layout>
                <c:manualLayout>
                  <c:x val="0.24955519380990226"/>
                  <c:y val="-0.1707292586903753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Diente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04579575341901"/>
                      <c:h val="0.11158593063570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BB-4077-9D6F-597B0A85BF10}"/>
                </c:ext>
              </c:extLst>
            </c:dLbl>
            <c:dLbl>
              <c:idx val="3"/>
              <c:layout>
                <c:manualLayout>
                  <c:x val="0.19080139165396026"/>
                  <c:y val="0.18592690785390578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cs typeface="Aharoni" panose="02010803020104030203" pitchFamily="2" charset="-79"/>
                      </a:rPr>
                      <a:t>Estrella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8580594997584"/>
                      <c:h val="0.1209609300589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EBB-4077-9D6F-597B0A85B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Hoja1!$A$2:$A$14</c:f>
              <c:strCache>
                <c:ptCount val="4"/>
                <c:pt idx="0">
                  <c:v>¿Quién?</c:v>
                </c:pt>
                <c:pt idx="1">
                  <c:v>¿Cuándo?</c:v>
                </c:pt>
                <c:pt idx="2">
                  <c:v>¿Qué?</c:v>
                </c:pt>
                <c:pt idx="3">
                  <c:v>¿Dónde?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B-4077-9D6F-597B0A85B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016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951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5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45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51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699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700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03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76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62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43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28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4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1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66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9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5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3587054-A18C-4DF5-B4AE-F4CEB880DC15}" type="datetimeFigureOut">
              <a:rPr lang="es-C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14-10-2020</a:t>
            </a:fld>
            <a:endParaRPr lang="es-CL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FAA2A54-BCCD-4E3F-AA8C-F4DC9CB87065}" type="slidenum">
              <a:rPr lang="es-CL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rElRGlJz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/>
              <a:t>PLANIFICACIÓN  CLASES VIRTUALES</a:t>
            </a:r>
            <a:br>
              <a:rPr lang="es-ES" sz="2800" dirty="0"/>
            </a:br>
            <a:r>
              <a:rPr lang="es-ES" sz="2800" dirty="0"/>
              <a:t>SEMANA N°30</a:t>
            </a:r>
            <a:br>
              <a:rPr lang="es-ES" sz="2800" dirty="0"/>
            </a:br>
            <a:r>
              <a:rPr lang="es-ES" sz="2800" dirty="0"/>
              <a:t>FECHA : 20-10-2020</a:t>
            </a:r>
            <a:br>
              <a:rPr lang="es-ES" sz="2800" dirty="0"/>
            </a:br>
            <a:r>
              <a:rPr lang="es-ES" sz="2800" dirty="0"/>
              <a:t>Ámbito Comunicación Integral  </a:t>
            </a:r>
            <a:br>
              <a:rPr lang="es-ES" sz="2800" dirty="0"/>
            </a:br>
            <a:r>
              <a:rPr lang="es-ES" sz="2800" dirty="0"/>
              <a:t>Núcleo :Lenguaje Verbal</a:t>
            </a:r>
            <a:br>
              <a:rPr lang="es-ES" sz="2800" dirty="0"/>
            </a:br>
            <a:r>
              <a:rPr lang="es-ES" sz="2800" dirty="0"/>
              <a:t>NT 1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b="0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9919B-FF17-47B2-BA24-9B5AA7D7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Guía de Trabajo </a:t>
            </a:r>
            <a:br>
              <a:rPr lang="es-CL" dirty="0"/>
            </a:br>
            <a:r>
              <a:rPr lang="es-CL" sz="1800" dirty="0"/>
              <a:t>Nombre_____________________________  P-k</a:t>
            </a:r>
          </a:p>
        </p:txBody>
      </p:sp>
      <p:pic>
        <p:nvPicPr>
          <p:cNvPr id="1026" name="Picture 2" descr="Cuadernillo con fichas recortables para aprender a RIMAR">
            <a:extLst>
              <a:ext uri="{FF2B5EF4-FFF2-40B4-BE49-F238E27FC236}">
                <a16:creationId xmlns:a16="http://schemas.microsoft.com/office/drawing/2014/main" id="{8F7D26D4-A1D9-486B-83E2-D9EA74883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8381" r="28686" b="8999"/>
          <a:stretch/>
        </p:blipFill>
        <p:spPr bwMode="auto">
          <a:xfrm>
            <a:off x="1365585" y="1528549"/>
            <a:ext cx="4572000" cy="47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adernillo con fichas recortables para aprender a RIMAR">
            <a:extLst>
              <a:ext uri="{FF2B5EF4-FFF2-40B4-BE49-F238E27FC236}">
                <a16:creationId xmlns:a16="http://schemas.microsoft.com/office/drawing/2014/main" id="{AA283714-BB1E-4ABE-95B6-6AC0F445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5" t="753" r="4337" b="4010"/>
          <a:stretch/>
        </p:blipFill>
        <p:spPr bwMode="auto">
          <a:xfrm>
            <a:off x="5937585" y="1528549"/>
            <a:ext cx="1383630" cy="47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1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9DB99AC-44DC-4AE8-94C7-5F7F4E99E30C}"/>
              </a:ext>
            </a:extLst>
          </p:cNvPr>
          <p:cNvSpPr/>
          <p:nvPr/>
        </p:nvSpPr>
        <p:spPr>
          <a:xfrm>
            <a:off x="4202152" y="5150468"/>
            <a:ext cx="2954390" cy="572204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52A008-44F1-4F1E-81D6-305D695AB4BB}"/>
              </a:ext>
            </a:extLst>
          </p:cNvPr>
          <p:cNvSpPr/>
          <p:nvPr/>
        </p:nvSpPr>
        <p:spPr>
          <a:xfrm>
            <a:off x="3654981" y="4259871"/>
            <a:ext cx="3984498" cy="1390675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 dirty="0">
              <a:solidFill>
                <a:prstClr val="white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6C4FBF3-FF41-4AD9-9DFA-627D671984D3}"/>
              </a:ext>
            </a:extLst>
          </p:cNvPr>
          <p:cNvGrpSpPr/>
          <p:nvPr/>
        </p:nvGrpSpPr>
        <p:grpSpPr>
          <a:xfrm>
            <a:off x="4202152" y="4680673"/>
            <a:ext cx="2890157" cy="862919"/>
            <a:chOff x="1492129" y="5111036"/>
            <a:chExt cx="3853543" cy="1150559"/>
          </a:xfrm>
          <a:solidFill>
            <a:srgbClr val="EC4A4A"/>
          </a:solidFill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  <a:reflection stA="35000" endPos="64000" dir="5400000" sy="-100000" algn="bl" rotWithShape="0"/>
          </a:effectLst>
          <a:scene3d>
            <a:camera prst="orthographicFront">
              <a:rot lat="20699999" lon="0" rev="0"/>
            </a:camera>
            <a:lightRig rig="threePt" dir="t"/>
          </a:scene3d>
        </p:grpSpPr>
        <p:sp>
          <p:nvSpPr>
            <p:cNvPr id="11" name="Diagrama de flujo: operación manual 10">
              <a:extLst>
                <a:ext uri="{FF2B5EF4-FFF2-40B4-BE49-F238E27FC236}">
                  <a16:creationId xmlns:a16="http://schemas.microsoft.com/office/drawing/2014/main" id="{53D8E33F-6A30-4BC4-96B1-E777E046B618}"/>
                </a:ext>
              </a:extLst>
            </p:cNvPr>
            <p:cNvSpPr/>
            <p:nvPr/>
          </p:nvSpPr>
          <p:spPr>
            <a:xfrm rot="10800000">
              <a:off x="1604097" y="5111036"/>
              <a:ext cx="3629608" cy="1083134"/>
            </a:xfrm>
            <a:prstGeom prst="flowChartManualOperation">
              <a:avLst/>
            </a:prstGeom>
            <a:grpFill/>
            <a:ln>
              <a:noFill/>
            </a:ln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Tx/>
                <a:buFontTx/>
                <a:buNone/>
              </a:pPr>
              <a:endParaRPr lang="es-MX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0548B6E-3EDD-4FE8-9AAD-2A92008835B8}"/>
                </a:ext>
              </a:extLst>
            </p:cNvPr>
            <p:cNvSpPr/>
            <p:nvPr/>
          </p:nvSpPr>
          <p:spPr>
            <a:xfrm>
              <a:off x="1492129" y="5933457"/>
              <a:ext cx="3853543" cy="328138"/>
            </a:xfrm>
            <a:prstGeom prst="roundRect">
              <a:avLst/>
            </a:prstGeom>
            <a:grpFill/>
            <a:ln>
              <a:noFill/>
            </a:ln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Tx/>
                <a:buFontTx/>
                <a:buNone/>
              </a:pPr>
              <a:endParaRPr lang="es-MX" sz="1350" kern="12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9669E8F-03B0-4501-9370-4E5DBC1CB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486439"/>
              </p:ext>
            </p:extLst>
          </p:nvPr>
        </p:nvGraphicFramePr>
        <p:xfrm>
          <a:off x="3581092" y="1045155"/>
          <a:ext cx="413227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54C497D-AF5E-465D-A135-79AE399BBAD6}"/>
              </a:ext>
            </a:extLst>
          </p:cNvPr>
          <p:cNvSpPr/>
          <p:nvPr/>
        </p:nvSpPr>
        <p:spPr>
          <a:xfrm>
            <a:off x="5418046" y="2591933"/>
            <a:ext cx="458367" cy="730296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 dirty="0">
              <a:solidFill>
                <a:prstClr val="white"/>
              </a:solidFill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362693F-C685-4A0B-A974-FE32903CBE9F}"/>
              </a:ext>
            </a:extLst>
          </p:cNvPr>
          <p:cNvSpPr/>
          <p:nvPr/>
        </p:nvSpPr>
        <p:spPr>
          <a:xfrm>
            <a:off x="3803563" y="1229648"/>
            <a:ext cx="3687333" cy="3687333"/>
          </a:xfrm>
          <a:custGeom>
            <a:avLst/>
            <a:gdLst>
              <a:gd name="connsiteX0" fmla="*/ 2458223 w 4916444"/>
              <a:gd name="connsiteY0" fmla="*/ 210486 h 4916444"/>
              <a:gd name="connsiteX1" fmla="*/ 210486 w 4916444"/>
              <a:gd name="connsiteY1" fmla="*/ 2458223 h 4916444"/>
              <a:gd name="connsiteX2" fmla="*/ 2458223 w 4916444"/>
              <a:gd name="connsiteY2" fmla="*/ 4705960 h 4916444"/>
              <a:gd name="connsiteX3" fmla="*/ 4705960 w 4916444"/>
              <a:gd name="connsiteY3" fmla="*/ 2458223 h 4916444"/>
              <a:gd name="connsiteX4" fmla="*/ 2458223 w 4916444"/>
              <a:gd name="connsiteY4" fmla="*/ 210486 h 4916444"/>
              <a:gd name="connsiteX5" fmla="*/ 2458222 w 4916444"/>
              <a:gd name="connsiteY5" fmla="*/ 0 h 4916444"/>
              <a:gd name="connsiteX6" fmla="*/ 4916444 w 4916444"/>
              <a:gd name="connsiteY6" fmla="*/ 2458222 h 4916444"/>
              <a:gd name="connsiteX7" fmla="*/ 2458222 w 4916444"/>
              <a:gd name="connsiteY7" fmla="*/ 4916444 h 4916444"/>
              <a:gd name="connsiteX8" fmla="*/ 0 w 4916444"/>
              <a:gd name="connsiteY8" fmla="*/ 2458222 h 4916444"/>
              <a:gd name="connsiteX9" fmla="*/ 2458222 w 4916444"/>
              <a:gd name="connsiteY9" fmla="*/ 0 h 49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6444" h="4916444">
                <a:moveTo>
                  <a:pt x="2458223" y="210486"/>
                </a:moveTo>
                <a:cubicBezTo>
                  <a:pt x="1216832" y="210486"/>
                  <a:pt x="210486" y="1216832"/>
                  <a:pt x="210486" y="2458223"/>
                </a:cubicBezTo>
                <a:cubicBezTo>
                  <a:pt x="210486" y="3699614"/>
                  <a:pt x="1216832" y="4705960"/>
                  <a:pt x="2458223" y="4705960"/>
                </a:cubicBezTo>
                <a:cubicBezTo>
                  <a:pt x="3699614" y="4705960"/>
                  <a:pt x="4705960" y="3699614"/>
                  <a:pt x="4705960" y="2458223"/>
                </a:cubicBezTo>
                <a:cubicBezTo>
                  <a:pt x="4705960" y="1216832"/>
                  <a:pt x="3699614" y="210486"/>
                  <a:pt x="2458223" y="210486"/>
                </a:cubicBezTo>
                <a:close/>
                <a:moveTo>
                  <a:pt x="2458222" y="0"/>
                </a:moveTo>
                <a:cubicBezTo>
                  <a:pt x="3815861" y="0"/>
                  <a:pt x="4916444" y="1100583"/>
                  <a:pt x="4916444" y="2458222"/>
                </a:cubicBezTo>
                <a:cubicBezTo>
                  <a:pt x="4916444" y="3815861"/>
                  <a:pt x="3815861" y="4916444"/>
                  <a:pt x="2458222" y="4916444"/>
                </a:cubicBezTo>
                <a:cubicBezTo>
                  <a:pt x="1100583" y="4916444"/>
                  <a:pt x="0" y="3815861"/>
                  <a:pt x="0" y="2458222"/>
                </a:cubicBezTo>
                <a:cubicBezTo>
                  <a:pt x="0" y="1100583"/>
                  <a:pt x="1100583" y="0"/>
                  <a:pt x="24582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100000">
                <a:srgbClr val="EC4A4A"/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 dirty="0">
              <a:solidFill>
                <a:prstClr val="white"/>
              </a:solidFill>
            </a:endParaRPr>
          </a:p>
        </p:txBody>
      </p:sp>
      <p:pic>
        <p:nvPicPr>
          <p:cNvPr id="3" name="sonido-ruleta">
            <a:hlinkClick r:id="" action="ppaction://media"/>
            <a:extLst>
              <a:ext uri="{FF2B5EF4-FFF2-40B4-BE49-F238E27FC236}">
                <a16:creationId xmlns:a16="http://schemas.microsoft.com/office/drawing/2014/main" id="{3508ED2D-36C7-44B6-A42C-74653C210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9469" y="1621534"/>
            <a:ext cx="365522" cy="365522"/>
          </a:xfrm>
          <a:prstGeom prst="rect">
            <a:avLst/>
          </a:prstGeom>
        </p:spPr>
      </p:pic>
      <p:sp>
        <p:nvSpPr>
          <p:cNvPr id="16" name="INICIAR">
            <a:extLst>
              <a:ext uri="{FF2B5EF4-FFF2-40B4-BE49-F238E27FC236}">
                <a16:creationId xmlns:a16="http://schemas.microsoft.com/office/drawing/2014/main" id="{A877ECF4-5422-4DDB-800F-FF4316DEC9F1}"/>
              </a:ext>
            </a:extLst>
          </p:cNvPr>
          <p:cNvSpPr/>
          <p:nvPr/>
        </p:nvSpPr>
        <p:spPr>
          <a:xfrm>
            <a:off x="7703199" y="5109155"/>
            <a:ext cx="803714" cy="613517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s-MX" sz="825" kern="1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INICIAR</a:t>
            </a:r>
          </a:p>
        </p:txBody>
      </p:sp>
      <p:sp>
        <p:nvSpPr>
          <p:cNvPr id="4" name="CuadroTexto 3">
            <a:hlinkClick r:id="" action="ppaction://noaction"/>
            <a:extLst>
              <a:ext uri="{FF2B5EF4-FFF2-40B4-BE49-F238E27FC236}">
                <a16:creationId xmlns:a16="http://schemas.microsoft.com/office/drawing/2014/main" id="{3EAB6D31-4A38-424B-BF0C-2DAF94D58051}"/>
              </a:ext>
            </a:extLst>
          </p:cNvPr>
          <p:cNvSpPr txBox="1"/>
          <p:nvPr/>
        </p:nvSpPr>
        <p:spPr>
          <a:xfrm>
            <a:off x="5527344" y="743573"/>
            <a:ext cx="3638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CL" sz="18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¿CON QUÉ PALABRA RIMA?</a:t>
            </a:r>
          </a:p>
        </p:txBody>
      </p:sp>
      <p:pic>
        <p:nvPicPr>
          <p:cNvPr id="1026" name="Picture 2" descr="Idea Think Sticker by top(node)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4" y="2946372"/>
            <a:ext cx="2773750" cy="27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trella de 24 puntas 1"/>
          <p:cNvSpPr/>
          <p:nvPr/>
        </p:nvSpPr>
        <p:spPr>
          <a:xfrm>
            <a:off x="699096" y="327881"/>
            <a:ext cx="2756847" cy="2329741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1178449" y="984919"/>
            <a:ext cx="179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MINUTO</a:t>
            </a:r>
          </a:p>
          <a:p>
            <a:pPr algn="ctr"/>
            <a:r>
              <a:rPr lang="es-CL" sz="2000" b="1" dirty="0"/>
              <a:t>DE</a:t>
            </a:r>
          </a:p>
          <a:p>
            <a:pPr algn="ctr"/>
            <a:r>
              <a:rPr lang="es-CL" sz="2000" b="1" dirty="0"/>
              <a:t>CONCURSO</a:t>
            </a:r>
          </a:p>
        </p:txBody>
      </p:sp>
      <p:pic>
        <p:nvPicPr>
          <p:cNvPr id="7" name="000217993_pre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6988" y="5650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7475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74" y="-36095"/>
            <a:ext cx="9242474" cy="728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1026716" y="671372"/>
            <a:ext cx="20257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TICKET E SALIDA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SEMANA </a:t>
            </a:r>
            <a:r>
              <a:rPr lang="es-ES" b="1" dirty="0"/>
              <a:t>30</a:t>
            </a:r>
            <a:endParaRPr dirty="0"/>
          </a:p>
        </p:txBody>
      </p:sp>
      <p:sp>
        <p:nvSpPr>
          <p:cNvPr id="222" name="Google Shape;222;p26"/>
          <p:cNvSpPr/>
          <p:nvPr/>
        </p:nvSpPr>
        <p:spPr>
          <a:xfrm>
            <a:off x="787566" y="529913"/>
            <a:ext cx="2504049" cy="15614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3347884" y="938678"/>
            <a:ext cx="4304714" cy="123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/>
              <a:t>Une con una  línea las elementos que tienen el mismo sonido Final.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25" name="Google Shape;225;p26"/>
          <p:cNvSpPr/>
          <p:nvPr/>
        </p:nvSpPr>
        <p:spPr>
          <a:xfrm flipH="1">
            <a:off x="562708" y="3866092"/>
            <a:ext cx="4304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6"/>
          <p:cNvSpPr/>
          <p:nvPr/>
        </p:nvSpPr>
        <p:spPr>
          <a:xfrm flipH="1">
            <a:off x="5753685" y="1859449"/>
            <a:ext cx="12925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2050" name="Picture 2" descr="Spanish Rhyming, rimas, palabras que riman, 24 tiras para mostrar la parte  que rima | Spanish lessons for kids, Spanish language arts, Spanish  language learning">
            <a:extLst>
              <a:ext uri="{FF2B5EF4-FFF2-40B4-BE49-F238E27FC236}">
                <a16:creationId xmlns:a16="http://schemas.microsoft.com/office/drawing/2014/main" id="{3F8F314B-9276-4654-96E6-D8274218B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1363" r="27502" b="83776"/>
          <a:stretch/>
        </p:blipFill>
        <p:spPr bwMode="auto">
          <a:xfrm>
            <a:off x="1979037" y="2147983"/>
            <a:ext cx="2888386" cy="8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panish Rhyming, rimas, palabras que riman, 24 tiras para mostrar la parte  que rima | Spanish lessons for kids, Spanish language arts, Spanish  language learning">
            <a:extLst>
              <a:ext uri="{FF2B5EF4-FFF2-40B4-BE49-F238E27FC236}">
                <a16:creationId xmlns:a16="http://schemas.microsoft.com/office/drawing/2014/main" id="{4C02B591-B11A-460A-A2B4-0D8CB20FC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67761" r="38691" b="18627"/>
          <a:stretch/>
        </p:blipFill>
        <p:spPr bwMode="auto">
          <a:xfrm>
            <a:off x="5617279" y="2380565"/>
            <a:ext cx="2455646" cy="7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panish Rhyming, rimas, palabras que riman, 24 tiras para mostrar la parte  que rima | Spanish lessons for kids, Spanish language arts, Spanish  language learning">
            <a:extLst>
              <a:ext uri="{FF2B5EF4-FFF2-40B4-BE49-F238E27FC236}">
                <a16:creationId xmlns:a16="http://schemas.microsoft.com/office/drawing/2014/main" id="{FB2BE19F-CBC3-4490-845D-43A3F8FDC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83466" r="21098" b="1031"/>
          <a:stretch/>
        </p:blipFill>
        <p:spPr bwMode="auto">
          <a:xfrm>
            <a:off x="1603373" y="3707027"/>
            <a:ext cx="2888386" cy="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panish Rhyming, rimas, palabras que riman, 24 tiras para mostrar la parte  que rima | Spanish lessons for kids, Spanish language arts, Spanish  language learning">
            <a:extLst>
              <a:ext uri="{FF2B5EF4-FFF2-40B4-BE49-F238E27FC236}">
                <a16:creationId xmlns:a16="http://schemas.microsoft.com/office/drawing/2014/main" id="{BC4F1873-CF05-4C50-A802-D1BFD5FE3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9068" r="28359" b="67659"/>
          <a:stretch/>
        </p:blipFill>
        <p:spPr bwMode="auto">
          <a:xfrm>
            <a:off x="5722228" y="3903292"/>
            <a:ext cx="2370221" cy="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Enviar fotografía de este ticket de salida a: Educadora Carla Muñoz Saldaña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Correo:carla.munoz@colegio-jeanpiaget.cl	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Celular: 972188895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	</a:t>
            </a:r>
            <a:endParaRPr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/>
        </p:nvGraphicFramePr>
        <p:xfrm>
          <a:off x="467544" y="260649"/>
          <a:ext cx="8244925" cy="6384725"/>
        </p:xfrm>
        <a:graphic>
          <a:graphicData uri="http://schemas.openxmlformats.org/drawingml/2006/table">
            <a:tbl>
              <a:tblPr>
                <a:noFill/>
                <a:tableStyleId>{6AE482BF-8536-4592-B5E7-C32DF8522A6E}</a:tableStyleId>
              </a:tblPr>
              <a:tblGrid>
                <a:gridCol w="258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3 Descubrir en contextos lúdicos, atributos fonológicos de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conocidas; tales como conteo de palabras, segmentación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conteo de silabas, identificando sonidos finales e iniciales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Nombra la sílaba final de cada palabra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Sonido Final/ Descubrir</a:t>
                      </a: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Nombrar la sílaba final de las palabras y relacionar las que riman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1222148625"/>
              </p:ext>
            </p:extLst>
          </p:nvPr>
        </p:nvGraphicFramePr>
        <p:xfrm>
          <a:off x="395536" y="0"/>
          <a:ext cx="8424950" cy="7169285"/>
        </p:xfrm>
        <a:graphic>
          <a:graphicData uri="http://schemas.openxmlformats.org/drawingml/2006/table">
            <a:tbl>
              <a:tblPr bandRow="1">
                <a:noFill/>
                <a:tableStyleId>{36AD4778-4E38-4B2B-9D45-E6C8423326EC}</a:tableStyleId>
              </a:tblPr>
              <a:tblGrid>
                <a:gridCol w="18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ACTIVIDAD(ES) Y RECURSOS PEDAGÓGICOS 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Se motiva a los estudiantes a ubicarse en un lugar cómodo y limpio para realizar la</a:t>
                      </a: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actividad.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sng" strike="noStrike" cap="none" dirty="0"/>
                        <a:t>Motivación: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Actividades: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Recomendaciones 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Desafío lingüístico</a:t>
                      </a:r>
                      <a:endParaRPr dirty="0"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Realizan guía, relacionados con el contenido .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Recursos: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Guía en forma digital (ppt)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Video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Lápiz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• Goma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Guía de trabajo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Se evaluará a través del ticket de salida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Monitoreo a partir de participación en clases virtuales.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ESTE MÓDULO DEBE SER ENVIADO AL SIGUIENTE CORREO ELECTRÓNICO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Enviando Fotografía el Ticket de Salida 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Correo: </a:t>
                      </a:r>
                      <a:r>
                        <a:rPr lang="es-ES" sz="1200" u="sng" strike="noStrike" cap="none" dirty="0">
                          <a:solidFill>
                            <a:schemeClr val="hlink"/>
                          </a:solidFill>
                          <a:hlinkClick r:id="rId3"/>
                        </a:rPr>
                        <a:t>carla.munoz@colegio-jeanpiaget-cl</a:t>
                      </a:r>
                      <a:r>
                        <a:rPr lang="es-ES" sz="1200" u="none" strike="noStrike" cap="none" dirty="0"/>
                        <a:t> o WhatsApp profesor  972188895</a:t>
                      </a:r>
                      <a:endParaRPr sz="1200" u="none" strike="noStrike" cap="none" dirty="0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Acuerdos de la clase</a:t>
            </a:r>
            <a:br>
              <a:rPr lang="es-ES" sz="3959" dirty="0"/>
            </a:br>
            <a:endParaRPr sz="3959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MICROFONO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26" name="Google Shape;126;p17" descr="https://scontent.fccp3-1.fna.fbcdn.net/v/t1.0-9/118308864_1647125965451839_8022788285384563376_n.jpg?_nc_cat=103&amp;_nc_sid=8bfeb9&amp;_nc_ohc=YNrDzpQ6ekgAX_6pGLW&amp;_nc_ht=scontent.fccp3-1.fna&amp;oh=a32288319b1f522c32e3265f9b233081&amp;oe=5F680E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7373"/>
            <a:ext cx="9144000" cy="70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1892104" y="540475"/>
            <a:ext cx="53597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Descubrir en contextos lúdicos, atributos fonológicos de palabras conocidas; tales como conteo de palabras, segmentación y conteo de silabas, identificando sonidos finales e iniciales</a:t>
            </a:r>
            <a:endParaRPr dirty="0"/>
          </a:p>
        </p:txBody>
      </p:sp>
      <p:sp>
        <p:nvSpPr>
          <p:cNvPr id="128" name="Google Shape;128;p17"/>
          <p:cNvSpPr/>
          <p:nvPr/>
        </p:nvSpPr>
        <p:spPr>
          <a:xfrm>
            <a:off x="1892104" y="2006640"/>
            <a:ext cx="53870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 DE CLASE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</a:rPr>
              <a:t>Identificar las silabas final de las  palabras. ( rimas)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2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827" y="565569"/>
            <a:ext cx="2799385" cy="74272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137" name="Google Shape;137;p18"/>
          <p:cNvSpPr/>
          <p:nvPr/>
        </p:nvSpPr>
        <p:spPr>
          <a:xfrm flipH="1">
            <a:off x="5505711" y="661964"/>
            <a:ext cx="29125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Reconocer sonidos finales de las palabras.</a:t>
            </a:r>
            <a:endParaRPr dirty="0"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5827" y="1708569"/>
            <a:ext cx="2989880" cy="7028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139" name="Google Shape;139;p18"/>
          <p:cNvSpPr/>
          <p:nvPr/>
        </p:nvSpPr>
        <p:spPr>
          <a:xfrm flipH="1">
            <a:off x="5796258" y="1417638"/>
            <a:ext cx="231719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b="0" i="0" u="none" strike="noStrike" cap="none" dirty="0">
                <a:solidFill>
                  <a:schemeClr val="bg1"/>
                </a:solidFill>
                <a:sym typeface="Arial"/>
              </a:rPr>
              <a:t>Observando  videos, nombrando sonidos finales, Observando y recortando y pegando el elemento con el mismo sonido final, uniendo con una línea los objetos que  tengan el mismo sonido final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1502" y="2797636"/>
            <a:ext cx="1572703" cy="136904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41" name="Google Shape;141;p18"/>
          <p:cNvSpPr/>
          <p:nvPr/>
        </p:nvSpPr>
        <p:spPr>
          <a:xfrm>
            <a:off x="5611455" y="3588110"/>
            <a:ext cx="25019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Desarrollar la Conciencia Fonológica y la Lectura.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¿Qué hemos Aprendido  en Lenguaje?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Vocales hemos aprendido?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Elementos  tienen sonido inicial  e- i-a – o u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Nómbralos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06" y="53816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1253876" y="1310440"/>
            <a:ext cx="6751988" cy="546889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 es el sonido final? Es la sílaba que va en la posición final o con la cual termina cada palabra Por ejemplo: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 – ZA </a:t>
            </a:r>
            <a:r>
              <a:rPr lang="es-E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NA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744395" y="678652"/>
            <a:ext cx="50362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SONIDO FINAL </a:t>
            </a:r>
            <a:endParaRPr dirty="0"/>
          </a:p>
        </p:txBody>
      </p:sp>
      <p:pic>
        <p:nvPicPr>
          <p:cNvPr id="160" name="Google Shape;160;p20" descr="Vector Gratis | Tres niños tomados de la ma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378" y="3598319"/>
            <a:ext cx="1803786" cy="9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4931161" y="3553601"/>
            <a:ext cx="787791" cy="98257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5795008" y="3853736"/>
            <a:ext cx="2029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 POSICIONAL </a:t>
            </a:r>
            <a:endParaRPr dirty="0"/>
          </a:p>
        </p:txBody>
      </p:sp>
      <p:sp>
        <p:nvSpPr>
          <p:cNvPr id="163" name="Google Shape;163;p20"/>
          <p:cNvSpPr/>
          <p:nvPr/>
        </p:nvSpPr>
        <p:spPr>
          <a:xfrm>
            <a:off x="5602092" y="3215551"/>
            <a:ext cx="665509" cy="57130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70" name="Google Shape;170;p21" descr="https://scontent.fccp3-1.fna.fbcdn.net/v/t1.0-9/117838072_104469028044503_1219316173112194898_n.jpg?_nc_cat=1&amp;_nc_sid=8bfeb9&amp;_nc_ohc=TV4TSTQiifkAX8iLI6V&amp;_nc_ht=scontent.fccp3-1.fna&amp;oh=a21db25b34ed1c808ebe30384d3e7d39&amp;oe=5F6A8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68" y="0"/>
            <a:ext cx="9144000" cy="671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2644726" y="1913206"/>
            <a:ext cx="2673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RECORDEMOS</a:t>
            </a:r>
            <a:endParaRPr dirty="0"/>
          </a:p>
        </p:txBody>
      </p:sp>
      <p:sp>
        <p:nvSpPr>
          <p:cNvPr id="172" name="Google Shape;172;p21"/>
          <p:cNvSpPr/>
          <p:nvPr/>
        </p:nvSpPr>
        <p:spPr>
          <a:xfrm>
            <a:off x="2743200" y="2533990"/>
            <a:ext cx="34465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2684696" y="2569998"/>
            <a:ext cx="35635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https://youtu.be/irElRGlJzSA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524</Words>
  <Application>Microsoft Office PowerPoint</Application>
  <PresentationFormat>Presentación en pantalla (4:3)</PresentationFormat>
  <Paragraphs>97</Paragraphs>
  <Slides>13</Slides>
  <Notes>11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Times New Roman</vt:lpstr>
      <vt:lpstr>Verdana</vt:lpstr>
      <vt:lpstr>Tema de Office</vt:lpstr>
      <vt:lpstr>1_Tema de Office</vt:lpstr>
      <vt:lpstr>PLANIFICACIÓN  CLASES VIRTUALES SEMANA N°30 FECHA : 20-10-2020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Presentación de PowerPoint</vt:lpstr>
      <vt:lpstr>Inicio Activación Conocimientos Previos</vt:lpstr>
      <vt:lpstr>Inicio Activación Conocimientos Previos</vt:lpstr>
      <vt:lpstr>Presentación de PowerPoint</vt:lpstr>
      <vt:lpstr>Guía de Trabajo  Nombre_____________________________  P-k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N°23 FECHA : 15-10-2020 Ámbito Comunicación Integral   Núcleo :Lenguaje Verbal NT 1</dc:title>
  <dc:creator>Usuario</dc:creator>
  <cp:lastModifiedBy>Carla Muñoz Saldaña</cp:lastModifiedBy>
  <cp:revision>12</cp:revision>
  <dcterms:modified xsi:type="dcterms:W3CDTF">2020-10-14T21:46:57Z</dcterms:modified>
</cp:coreProperties>
</file>