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81" r:id="rId11"/>
    <p:sldId id="275" r:id="rId12"/>
    <p:sldId id="277" r:id="rId13"/>
    <p:sldId id="278" r:id="rId14"/>
    <p:sldId id="279" r:id="rId15"/>
    <p:sldId id="280" r:id="rId16"/>
    <p:sldId id="269" r:id="rId17"/>
    <p:sldId id="270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AE482BF-8536-4592-B5E7-C32DF8522A6E}">
  <a:tblStyle styleId="{6AE482BF-8536-4592-B5E7-C32DF8522A6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6AD4778-4E38-4B2B-9D45-E6C8423326EC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3" autoAdjust="0"/>
    <p:restoredTop sz="94660"/>
  </p:normalViewPr>
  <p:slideViewPr>
    <p:cSldViewPr snapToGrid="0">
      <p:cViewPr>
        <p:scale>
          <a:sx n="72" d="100"/>
          <a:sy n="72" d="100"/>
        </p:scale>
        <p:origin x="-113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0163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9516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750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77283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3680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4381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3465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6" name="Google Shape;21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59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2" name="Google Shape;23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64563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451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6996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5" name="Google Shape;1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7004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5030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2769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7624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7288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3943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7B4E4"/>
            </a:gs>
            <a:gs pos="50000">
              <a:srgbClr val="BFCFEC"/>
            </a:gs>
            <a:gs pos="100000">
              <a:srgbClr val="E0E8F4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FbUvVM4QRI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kFbUvVM4QR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916669" y="1602120"/>
            <a:ext cx="7772400" cy="270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ES" sz="2800" b="1" dirty="0"/>
              <a:t>PLANIFICACIÓN  CLASES VIRTUALES</a:t>
            </a:r>
            <a:r>
              <a:rPr lang="es-ES" sz="2800" dirty="0"/>
              <a:t/>
            </a:r>
            <a:br>
              <a:rPr lang="es-ES" sz="2800" dirty="0"/>
            </a:br>
            <a:r>
              <a:rPr lang="es-ES" sz="2800" dirty="0"/>
              <a:t>SEMANA N°31</a:t>
            </a:r>
            <a:br>
              <a:rPr lang="es-ES" sz="2800" dirty="0"/>
            </a:br>
            <a:r>
              <a:rPr lang="es-ES" sz="2800" dirty="0"/>
              <a:t>FECHA : 28-10-2020</a:t>
            </a:r>
            <a:br>
              <a:rPr lang="es-ES" sz="2800" dirty="0"/>
            </a:br>
            <a:r>
              <a:rPr lang="es-ES" sz="2800" dirty="0"/>
              <a:t>Ámbito Interacción y compresión del entorno  </a:t>
            </a:r>
            <a:br>
              <a:rPr lang="es-ES" sz="2800" dirty="0"/>
            </a:br>
            <a:r>
              <a:rPr lang="es-ES" sz="2800" dirty="0"/>
              <a:t>Núcleo: Exploración del Entorno natural</a:t>
            </a:r>
            <a:br>
              <a:rPr lang="es-ES" sz="2800" dirty="0"/>
            </a:br>
            <a:r>
              <a:rPr lang="es-ES" sz="2800" dirty="0"/>
              <a:t>NT 1 </a:t>
            </a:r>
            <a:endParaRPr dirty="0"/>
          </a:p>
        </p:txBody>
      </p:sp>
      <p:sp>
        <p:nvSpPr>
          <p:cNvPr id="89" name="Google Shape;89;p1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Colegio Jean Piaget</a:t>
            </a:r>
            <a:endParaRPr sz="1800" b="0" i="1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ES" sz="1600" b="1" i="1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escuela, un lugar para aprender y crecer en un ambiente seguro y  saludable</a:t>
            </a:r>
            <a:endParaRPr sz="1600" b="0" i="1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0261" y="457200"/>
            <a:ext cx="2354425" cy="1910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 BLOG DE GUGÚ Y SUS 25 AMIGUITOS: PROYECTO &quot;SOMOS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82" y="2520659"/>
            <a:ext cx="6099384" cy="43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00233" y="0"/>
            <a:ext cx="8852282" cy="2585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Experimento, experimento</a:t>
            </a:r>
          </a:p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 la ciencia yo me divierto 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30" name="Picture 6" descr="27 Gifs de notas musicales y pentagramas | Gifmaniacos.es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7079">
            <a:off x="7764796" y="976696"/>
            <a:ext cx="1004485" cy="117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305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 dirty="0"/>
              <a:t>Inicio</a:t>
            </a:r>
            <a:br>
              <a:rPr lang="es-ES" sz="3959" dirty="0"/>
            </a:br>
            <a:r>
              <a:rPr lang="es-ES" sz="3959" dirty="0"/>
              <a:t>Activación Conocimientos Previos</a:t>
            </a:r>
            <a:endParaRPr dirty="0"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1" y="0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2555693" y="735725"/>
            <a:ext cx="50362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0"/>
          <p:cNvSpPr/>
          <p:nvPr/>
        </p:nvSpPr>
        <p:spPr>
          <a:xfrm>
            <a:off x="5795008" y="3853736"/>
            <a:ext cx="20297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225D3B17-56F3-4CD8-A7D5-8AEDD3A87F9D}"/>
              </a:ext>
            </a:extLst>
          </p:cNvPr>
          <p:cNvSpPr/>
          <p:nvPr/>
        </p:nvSpPr>
        <p:spPr>
          <a:xfrm>
            <a:off x="1094874" y="1819386"/>
            <a:ext cx="64609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20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CF928F3B-CEE9-444D-896C-22EDA57B34BE}"/>
              </a:ext>
            </a:extLst>
          </p:cNvPr>
          <p:cNvSpPr/>
          <p:nvPr/>
        </p:nvSpPr>
        <p:spPr>
          <a:xfrm>
            <a:off x="1094874" y="781629"/>
            <a:ext cx="1460819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2200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PASO 1</a:t>
            </a:r>
            <a:endParaRPr lang="es-CL" sz="2200" dirty="0">
              <a:solidFill>
                <a:srgbClr val="00B05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F9EEC50-2088-40A3-96D1-5303A1587713}"/>
              </a:ext>
            </a:extLst>
          </p:cNvPr>
          <p:cNvSpPr/>
          <p:nvPr/>
        </p:nvSpPr>
        <p:spPr>
          <a:xfrm>
            <a:off x="1821765" y="1382056"/>
            <a:ext cx="6002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2A2A2A"/>
                </a:solidFill>
                <a:highlight>
                  <a:srgbClr val="FFFF00"/>
                </a:highlight>
                <a:latin typeface="Open Sans"/>
              </a:rPr>
              <a:t>Romper en trozos pequeños las pastillas efervescentes</a:t>
            </a:r>
            <a:r>
              <a:rPr lang="es-ES" sz="1800" dirty="0">
                <a:solidFill>
                  <a:srgbClr val="2A2A2A"/>
                </a:solidFill>
                <a:latin typeface="Open Sans"/>
              </a:rPr>
              <a:t>.</a:t>
            </a: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/>
              <a:t/>
            </a:r>
            <a:br>
              <a:rPr lang="es-ES" sz="1800" dirty="0"/>
            </a:br>
            <a:endParaRPr lang="es-CL" sz="1800" dirty="0"/>
          </a:p>
        </p:txBody>
      </p:sp>
      <p:pic>
        <p:nvPicPr>
          <p:cNvPr id="3074" name="Picture 2" descr="https://www.experimentosfaciles.com/wp-content/uploads/2014/07/PASTILLAS-EN-TROZOS1.jpg">
            <a:extLst>
              <a:ext uri="{FF2B5EF4-FFF2-40B4-BE49-F238E27FC236}">
                <a16:creationId xmlns:a16="http://schemas.microsoft.com/office/drawing/2014/main" xmlns="" id="{2C3766A0-F4A8-407C-A3AF-E47044F39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138" y="2066133"/>
            <a:ext cx="3014096" cy="226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21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 dirty="0"/>
              <a:t>Inicio</a:t>
            </a:r>
            <a:br>
              <a:rPr lang="es-ES" sz="3959" dirty="0"/>
            </a:br>
            <a:r>
              <a:rPr lang="es-ES" sz="3959" dirty="0"/>
              <a:t>Activación Conocimientos Previos</a:t>
            </a:r>
            <a:endParaRPr dirty="0"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4405" y="0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1744395" y="678652"/>
            <a:ext cx="50362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0"/>
          <p:cNvSpPr/>
          <p:nvPr/>
        </p:nvSpPr>
        <p:spPr>
          <a:xfrm>
            <a:off x="5795008" y="3853736"/>
            <a:ext cx="20297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DC59FA7-5B65-43A7-BDB3-16158E208934}"/>
              </a:ext>
            </a:extLst>
          </p:cNvPr>
          <p:cNvSpPr/>
          <p:nvPr/>
        </p:nvSpPr>
        <p:spPr>
          <a:xfrm>
            <a:off x="1251284" y="866275"/>
            <a:ext cx="1703119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2200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PASO 2</a:t>
            </a:r>
            <a:endParaRPr lang="es-CL" sz="2200" dirty="0">
              <a:solidFill>
                <a:srgbClr val="00B05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538444D1-EDBF-4F17-8C03-45A25BBA94E9}"/>
              </a:ext>
            </a:extLst>
          </p:cNvPr>
          <p:cNvSpPr/>
          <p:nvPr/>
        </p:nvSpPr>
        <p:spPr>
          <a:xfrm>
            <a:off x="1612232" y="1589464"/>
            <a:ext cx="62124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2A2A2A"/>
                </a:solidFill>
                <a:highlight>
                  <a:srgbClr val="FFFF00"/>
                </a:highlight>
                <a:latin typeface="Open Sans"/>
              </a:rPr>
              <a:t>Colocar los trozos de pastillas efervescentes en el interior del globo.</a:t>
            </a:r>
            <a:r>
              <a:rPr lang="es-ES" dirty="0">
                <a:highlight>
                  <a:srgbClr val="FFFF00"/>
                </a:highlight>
              </a:rPr>
              <a:t/>
            </a:r>
            <a:br>
              <a:rPr lang="es-ES" dirty="0">
                <a:highlight>
                  <a:srgbClr val="FFFF00"/>
                </a:highlight>
              </a:rPr>
            </a:br>
            <a:r>
              <a:rPr lang="es-ES" dirty="0"/>
              <a:t/>
            </a:r>
            <a:br>
              <a:rPr lang="es-ES" dirty="0"/>
            </a:br>
            <a:endParaRPr lang="es-CL" dirty="0"/>
          </a:p>
        </p:txBody>
      </p:sp>
      <p:pic>
        <p:nvPicPr>
          <p:cNvPr id="4098" name="Picture 2" descr="https://www.experimentosfaciles.com/wp-content/uploads/2014/07/GLOBO1.jpg">
            <a:extLst>
              <a:ext uri="{FF2B5EF4-FFF2-40B4-BE49-F238E27FC236}">
                <a16:creationId xmlns:a16="http://schemas.microsoft.com/office/drawing/2014/main" xmlns="" id="{5403FBAD-B521-4C73-9316-7DB2F8CE4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04" y="2198805"/>
            <a:ext cx="2977164" cy="22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052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 dirty="0"/>
              <a:t>Inicio</a:t>
            </a:r>
            <a:br>
              <a:rPr lang="es-ES" sz="3959" dirty="0"/>
            </a:br>
            <a:r>
              <a:rPr lang="es-ES" sz="3959" dirty="0"/>
              <a:t>Activación Conocimientos Previos</a:t>
            </a:r>
            <a:endParaRPr dirty="0"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133" y="0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1744395" y="678652"/>
            <a:ext cx="50362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0"/>
          <p:cNvSpPr/>
          <p:nvPr/>
        </p:nvSpPr>
        <p:spPr>
          <a:xfrm>
            <a:off x="5795008" y="3853736"/>
            <a:ext cx="20297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5F8B2966-B238-45A3-8F81-90D94A525BE9}"/>
              </a:ext>
            </a:extLst>
          </p:cNvPr>
          <p:cNvSpPr/>
          <p:nvPr/>
        </p:nvSpPr>
        <p:spPr>
          <a:xfrm>
            <a:off x="1456362" y="1104319"/>
            <a:ext cx="1299409" cy="442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2200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PASO 3</a:t>
            </a:r>
            <a:endParaRPr lang="es-CL" sz="2200" dirty="0">
              <a:solidFill>
                <a:srgbClr val="00B05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C2E45D4C-7165-401E-9D1D-8EFEC1F4B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483" y="2366737"/>
            <a:ext cx="2029724" cy="270629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2FC59189-6A7E-477D-BF4B-FC240E8B7F9C}"/>
              </a:ext>
            </a:extLst>
          </p:cNvPr>
          <p:cNvSpPr/>
          <p:nvPr/>
        </p:nvSpPr>
        <p:spPr>
          <a:xfrm>
            <a:off x="1744395" y="1685799"/>
            <a:ext cx="5113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2A2A2A"/>
                </a:solidFill>
                <a:highlight>
                  <a:srgbClr val="FFFF00"/>
                </a:highlight>
                <a:latin typeface="Open Sans"/>
              </a:rPr>
              <a:t>Echar el agua potable a una botella de plástico.</a:t>
            </a:r>
            <a:r>
              <a:rPr lang="es-ES" sz="1600" dirty="0">
                <a:highlight>
                  <a:srgbClr val="FFFF00"/>
                </a:highlight>
              </a:rPr>
              <a:t/>
            </a:r>
            <a:br>
              <a:rPr lang="es-ES" sz="1600" dirty="0">
                <a:highlight>
                  <a:srgbClr val="FFFF00"/>
                </a:highlight>
              </a:rPr>
            </a:br>
            <a:r>
              <a:rPr lang="es-ES" sz="1600" dirty="0">
                <a:highlight>
                  <a:srgbClr val="FFFF00"/>
                </a:highlight>
              </a:rPr>
              <a:t/>
            </a:r>
            <a:br>
              <a:rPr lang="es-ES" sz="1600" dirty="0">
                <a:highlight>
                  <a:srgbClr val="FFFF00"/>
                </a:highlight>
              </a:rPr>
            </a:br>
            <a:endParaRPr lang="es-CL" sz="1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0368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 dirty="0"/>
              <a:t>Inicio</a:t>
            </a:r>
            <a:br>
              <a:rPr lang="es-ES" sz="3959" dirty="0"/>
            </a:br>
            <a:r>
              <a:rPr lang="es-ES" sz="3959" dirty="0"/>
              <a:t>Activación Conocimientos Previos</a:t>
            </a:r>
            <a:endParaRPr dirty="0"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1744395" y="678652"/>
            <a:ext cx="50362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0"/>
          <p:cNvSpPr/>
          <p:nvPr/>
        </p:nvSpPr>
        <p:spPr>
          <a:xfrm>
            <a:off x="5795008" y="3853736"/>
            <a:ext cx="20297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39D05E2-1964-4058-AF25-4FA4B28EE88C}"/>
              </a:ext>
            </a:extLst>
          </p:cNvPr>
          <p:cNvSpPr/>
          <p:nvPr/>
        </p:nvSpPr>
        <p:spPr>
          <a:xfrm>
            <a:off x="1456362" y="925852"/>
            <a:ext cx="1338993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2200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PASO 4</a:t>
            </a:r>
            <a:endParaRPr lang="es-CL" sz="2200" dirty="0">
              <a:solidFill>
                <a:srgbClr val="00B05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7ACB5543-5D47-4B49-BB68-2FF262B69367}"/>
              </a:ext>
            </a:extLst>
          </p:cNvPr>
          <p:cNvSpPr/>
          <p:nvPr/>
        </p:nvSpPr>
        <p:spPr>
          <a:xfrm>
            <a:off x="1744395" y="1591056"/>
            <a:ext cx="5113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rgbClr val="2A2A2A"/>
                </a:solidFill>
                <a:highlight>
                  <a:srgbClr val="FFFF00"/>
                </a:highlight>
                <a:latin typeface="Open Sans"/>
              </a:rPr>
              <a:t>Colocar el  globo en la boquilla de la botella y dejar caer los trozos de pastilla.</a:t>
            </a:r>
            <a:r>
              <a:rPr lang="es-ES" sz="1800" dirty="0">
                <a:highlight>
                  <a:srgbClr val="FFFF00"/>
                </a:highlight>
              </a:rPr>
              <a:t/>
            </a:r>
            <a:br>
              <a:rPr lang="es-ES" sz="1800" dirty="0">
                <a:highlight>
                  <a:srgbClr val="FFFF00"/>
                </a:highlight>
              </a:rPr>
            </a:br>
            <a:r>
              <a:rPr lang="es-ES" dirty="0"/>
              <a:t/>
            </a:r>
            <a:br>
              <a:rPr lang="es-ES" dirty="0"/>
            </a:b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C9FFB97C-69B2-4BB8-9C9C-6350C1D93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616" y="2500586"/>
            <a:ext cx="2029724" cy="270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85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 dirty="0"/>
              <a:t>Inicio</a:t>
            </a:r>
            <a:br>
              <a:rPr lang="es-ES" sz="3959" dirty="0"/>
            </a:br>
            <a:r>
              <a:rPr lang="es-ES" sz="3959" dirty="0"/>
              <a:t>Activación Conocimientos Previos</a:t>
            </a:r>
            <a:endParaRPr dirty="0"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20394" y="-18387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1744395" y="678652"/>
            <a:ext cx="50362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p20"/>
          <p:cNvSpPr/>
          <p:nvPr/>
        </p:nvSpPr>
        <p:spPr>
          <a:xfrm>
            <a:off x="5795008" y="3853736"/>
            <a:ext cx="20297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C5D0C86-7061-4933-9ACF-2FF4B7B7E0AC}"/>
              </a:ext>
            </a:extLst>
          </p:cNvPr>
          <p:cNvSpPr/>
          <p:nvPr/>
        </p:nvSpPr>
        <p:spPr>
          <a:xfrm>
            <a:off x="1456362" y="925852"/>
            <a:ext cx="1406796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_tradnl" sz="2200" dirty="0">
                <a:solidFill>
                  <a:srgbClr val="00B05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PASO 5</a:t>
            </a:r>
            <a:endParaRPr lang="es-CL" sz="2200" dirty="0">
              <a:solidFill>
                <a:srgbClr val="00B050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04290A6C-DCFD-40B5-8299-D765BDF87569}"/>
              </a:ext>
            </a:extLst>
          </p:cNvPr>
          <p:cNvSpPr/>
          <p:nvPr/>
        </p:nvSpPr>
        <p:spPr>
          <a:xfrm>
            <a:off x="1515979" y="1591056"/>
            <a:ext cx="644892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highlight>
                  <a:srgbClr val="FFFF00"/>
                </a:highlight>
              </a:rPr>
              <a:t>Observar como sucede la reacción química, con la emisión de burbujas que contienen dióxido de carbono (CO2) y va inflando el globo.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CDED8CF-EA33-435C-A404-5ADBEA481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7" y="2699422"/>
            <a:ext cx="21431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19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219" name="Google Shape;219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220" name="Google Shape;22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42474" cy="7283333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/>
          <p:nvPr/>
        </p:nvSpPr>
        <p:spPr>
          <a:xfrm>
            <a:off x="997469" y="814148"/>
            <a:ext cx="202574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TICKET DE SALIDA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SEMANA </a:t>
            </a:r>
            <a:r>
              <a:rPr lang="es-ES" b="1" dirty="0"/>
              <a:t>31</a:t>
            </a:r>
            <a:endParaRPr dirty="0"/>
          </a:p>
        </p:txBody>
      </p:sp>
      <p:sp>
        <p:nvSpPr>
          <p:cNvPr id="222" name="Google Shape;222;p26"/>
          <p:cNvSpPr/>
          <p:nvPr/>
        </p:nvSpPr>
        <p:spPr>
          <a:xfrm>
            <a:off x="787566" y="529913"/>
            <a:ext cx="2504049" cy="156142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6"/>
          <p:cNvSpPr/>
          <p:nvPr/>
        </p:nvSpPr>
        <p:spPr>
          <a:xfrm>
            <a:off x="3269255" y="1252927"/>
            <a:ext cx="4968859" cy="123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dirty="0"/>
              <a:t>OBSERVA LAS IMÁGENES, ORDENALAS SEGÚN COMO REALIZASTE EL EXPERIMENTO. (colocando el número debajo de cada imagen)</a:t>
            </a:r>
            <a:endParaRPr dirty="0"/>
          </a:p>
        </p:txBody>
      </p:sp>
      <p:sp>
        <p:nvSpPr>
          <p:cNvPr id="225" name="Google Shape;225;p26"/>
          <p:cNvSpPr/>
          <p:nvPr/>
        </p:nvSpPr>
        <p:spPr>
          <a:xfrm flipH="1">
            <a:off x="562708" y="3866092"/>
            <a:ext cx="43047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26"/>
          <p:cNvSpPr/>
          <p:nvPr/>
        </p:nvSpPr>
        <p:spPr>
          <a:xfrm flipH="1">
            <a:off x="5753685" y="1859449"/>
            <a:ext cx="129251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615CCE34-CF6A-4125-ACBD-34BA8996D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713" y="3041208"/>
            <a:ext cx="820146" cy="12364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AA46064-6231-4767-9CD8-9A7EC3C6E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8186" y="3055179"/>
            <a:ext cx="894757" cy="12364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284152F-FA2D-430A-804A-8ACAEB2CCF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976" y="3055181"/>
            <a:ext cx="1029305" cy="12364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FDB11524-4E00-4D56-9E5F-6C0E59987D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1423" y="3062161"/>
            <a:ext cx="927322" cy="12364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7D56763-6B79-450F-BC51-86309F3BC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887" y="3055180"/>
            <a:ext cx="1122373" cy="1262196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E625580A-51F6-4BA6-BC08-35783F1483AB}"/>
              </a:ext>
            </a:extLst>
          </p:cNvPr>
          <p:cNvSpPr/>
          <p:nvPr/>
        </p:nvSpPr>
        <p:spPr>
          <a:xfrm>
            <a:off x="1756818" y="4525868"/>
            <a:ext cx="712041" cy="4773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58094343-651D-4C38-9DDD-6A1871E54A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6660" y="4521699"/>
            <a:ext cx="737680" cy="50601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71C4834-4551-420A-AAB3-3204CD66EF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4067" y="4474172"/>
            <a:ext cx="737680" cy="50601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37E3F998-DD4E-4AE4-A48B-8C8A0F8D76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2482" y="4470530"/>
            <a:ext cx="737680" cy="50601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A28E208-4267-404C-8EE0-5FEA11A31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4491" y="4469166"/>
            <a:ext cx="737680" cy="5060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67"/>
            <a:ext cx="9144000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7"/>
          <p:cNvSpPr txBox="1">
            <a:spLocks noGrp="1"/>
          </p:cNvSpPr>
          <p:nvPr>
            <p:ph type="body" idx="1"/>
          </p:nvPr>
        </p:nvSpPr>
        <p:spPr>
          <a:xfrm>
            <a:off x="2483768" y="764705"/>
            <a:ext cx="4176464" cy="2808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 dirty="0"/>
              <a:t>Enviar fotografía de este ticket de salida a: Educadora Carla Muñoz Saldaña	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 dirty="0"/>
              <a:t>Correo:carla.munoz@colegio-jeanpiaget.cl	</a:t>
            </a:r>
            <a:endParaRPr dirty="0"/>
          </a:p>
          <a:p>
            <a:pPr marL="342900" lvl="0" indent="-3429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 dirty="0"/>
              <a:t>Celular: 972188895	</a:t>
            </a:r>
            <a:endParaRPr dirty="0"/>
          </a:p>
          <a:p>
            <a:pPr marL="0" lvl="0" indent="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 dirty="0"/>
              <a:t>	</a:t>
            </a:r>
            <a:endParaRPr dirty="0"/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endParaRPr sz="2480" dirty="0"/>
          </a:p>
        </p:txBody>
      </p:sp>
      <p:pic>
        <p:nvPicPr>
          <p:cNvPr id="236" name="Google Shape;23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32606" y="2733622"/>
            <a:ext cx="1678788" cy="1678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" name="Google Shape;96;p14"/>
          <p:cNvGraphicFramePr/>
          <p:nvPr>
            <p:extLst>
              <p:ext uri="{D42A27DB-BD31-4B8C-83A1-F6EECF244321}">
                <p14:modId xmlns:p14="http://schemas.microsoft.com/office/powerpoint/2010/main" val="1319783326"/>
              </p:ext>
            </p:extLst>
          </p:nvPr>
        </p:nvGraphicFramePr>
        <p:xfrm>
          <a:off x="467544" y="240632"/>
          <a:ext cx="8244925" cy="6845772"/>
        </p:xfrm>
        <a:graphic>
          <a:graphicData uri="http://schemas.openxmlformats.org/drawingml/2006/table">
            <a:tbl>
              <a:tblPr>
                <a:noFill/>
                <a:tableStyleId>{6AE482BF-8536-4592-B5E7-C32DF8522A6E}</a:tableStyleId>
              </a:tblPr>
              <a:tblGrid>
                <a:gridCol w="26245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203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3242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ASIGNATURA /CURSO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s-ES_tradnl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INTERACCIÓN Y COMPRENSIÓN DEL ENTORNO/EXPLORACIÓN DEL ENTORNO NATURAL</a:t>
                      </a:r>
                      <a:r>
                        <a:rPr lang="es-ES" sz="1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endParaRPr lang="es-ES" sz="14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Pre Kínder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59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NOMBRE DEL PROFESOR/A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Carla Muñoz Saldaña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6517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EDUCADORA DIFERENCIAL</a:t>
                      </a:r>
                      <a:endParaRPr sz="12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ES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Judith Figueroa Correa.</a:t>
                      </a:r>
                      <a:endParaRPr sz="1400" u="none" strike="noStrike" cap="none"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108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APRENDIZAJE PRIORIZACIÓN NIVEL 1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OA 3: Formular conjeturas y predicciones , acerca de las causas o consecuencias de fenómenos naturales que observan.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lang="es-ES" sz="14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Arial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lang="es-ES" sz="14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Arial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lang="es-ES" sz="14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Arial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endParaRPr lang="es-ES" sz="14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Calibri"/>
                        <a:cs typeface="Arial"/>
                        <a:sym typeface="Arial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898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 dirty="0">
                        <a:highlight>
                          <a:srgbClr val="FFFF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alibri"/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DE EVALUACIÓN PARA OA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Explica las causas de un fenómeno natural, a partir de lo que ha indagado, observado y experimentado</a:t>
                      </a:r>
                    </a:p>
                    <a:p>
                      <a:pPr algn="l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79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CONTENIDO /HABILIDADES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400" u="none" strike="noStrike" cap="none" dirty="0"/>
                        <a:t> Predecir / Describir</a:t>
                      </a:r>
                      <a:endParaRPr sz="1400" u="none" strike="noStrike" cap="none" dirty="0"/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633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OBJETIVO DE LA CLASE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4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Formular predicciones, de acuerdo al fenómeno observado .</a:t>
                      </a:r>
                      <a:endParaRPr sz="14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7475" marR="374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112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EVALUACIÓN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2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ES" sz="1600" b="1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  Formativa</a:t>
                      </a:r>
                      <a:endParaRPr sz="1600" b="1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29475" marR="29475" marT="14750" marB="1475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5003" y="39374"/>
            <a:ext cx="936104" cy="808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" name="Google Shape;102;p15"/>
          <p:cNvGraphicFramePr/>
          <p:nvPr>
            <p:extLst>
              <p:ext uri="{D42A27DB-BD31-4B8C-83A1-F6EECF244321}">
                <p14:modId xmlns:p14="http://schemas.microsoft.com/office/powerpoint/2010/main" val="3168590648"/>
              </p:ext>
            </p:extLst>
          </p:nvPr>
        </p:nvGraphicFramePr>
        <p:xfrm>
          <a:off x="395536" y="0"/>
          <a:ext cx="8424950" cy="7250176"/>
        </p:xfrm>
        <a:graphic>
          <a:graphicData uri="http://schemas.openxmlformats.org/drawingml/2006/table">
            <a:tbl>
              <a:tblPr bandRow="1">
                <a:noFill/>
                <a:tableStyleId>{36AD4778-4E38-4B2B-9D45-E6C8423326EC}</a:tableStyleId>
              </a:tblPr>
              <a:tblGrid>
                <a:gridCol w="18441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80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55536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ACTIVIDAD(ES) Y RECURSOS PEDAGÓGICOS 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 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 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strike="noStrike" cap="none" dirty="0"/>
                        <a:t>Inicio: Se invita  a los alumnos a ubicarse en un lugar tranquilo .Se activan los conocimientos previos respondiendo las siguientes preguntas. ¿Cómo crees que se puede inflar el globo? .lo puedes hacer , ¿ quien sabe de que otra forma lo podemos inflar?. Se  motiva a los alumnos que realizaremos un experimento en el cual demostraremos otra forma de inflar globo, mostrando los materiales a utilizar y realizado las siguientes preguntas,  ¿qué creen que pasara? ¿Cómo se inflara el globo?  , ¿Lento o rápido?, la Educadora  grafica todas las respuestas de los niños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s-CL" sz="12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L" sz="1200" u="none" strike="noStrike" cap="none" dirty="0"/>
                        <a:t>Desarrollo : A continuación  se mostrara un video que te ayudara  a comprender mejor la actividad.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es-CL" sz="1200" u="none" strike="noStrike" cap="none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L" dirty="0">
                          <a:hlinkClick r:id="rId3"/>
                        </a:rPr>
                        <a:t>https://youtu.be/kFbUvVM4QRI</a:t>
                      </a:r>
                      <a:endParaRPr lang="es-CL" dirty="0"/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s-CL" dirty="0"/>
                        <a:t>Cada alumno realizaran el experimento  “Inflo un globo sin soplar”, lo que cada niño debe tener los siguientes materiales: 5 pastillas efervescentes, una botella plástica , 200 Ml de agua , un globo</a:t>
                      </a:r>
                      <a:endParaRPr lang="es-ES" sz="1400" u="none" strike="noStrike" cap="none" dirty="0"/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" sz="1400" b="1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ACTIVIDADES:</a:t>
                      </a:r>
                    </a:p>
                    <a:p>
                      <a:r>
                        <a:rPr lang="es-ES" sz="1400" b="0" i="0" u="none" strike="noStrike" kern="1200" cap="non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1.-Observan video alusivo al tema</a:t>
                      </a:r>
                    </a:p>
                    <a:p>
                      <a:r>
                        <a:rPr lang="es-ES" sz="1400" b="0" i="0" u="none" strike="noStrike" kern="1200" cap="none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2.-</a:t>
                      </a:r>
                      <a:r>
                        <a:rPr lang="es-E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Romper en trozos pequeños las pastillas efervescentes.</a:t>
                      </a:r>
                    </a:p>
                    <a:p>
                      <a:r>
                        <a:rPr lang="es-E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3.-</a:t>
                      </a:r>
                      <a:r>
                        <a:rPr lang="es-E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Colocar los trozos de pastillas efervescentes en el interior del globo.</a:t>
                      </a:r>
                    </a:p>
                    <a:p>
                      <a:r>
                        <a:rPr lang="es-E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4.-</a:t>
                      </a:r>
                      <a:r>
                        <a:rPr lang="es-E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Echar el agua potable a una botella de plástico.</a:t>
                      </a:r>
                    </a:p>
                    <a:p>
                      <a:r>
                        <a:rPr lang="es-E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5.-</a:t>
                      </a:r>
                      <a:r>
                        <a:rPr lang="es-E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Colocar el  globo en la boquilla de la botella y dejar caer los trozos de pastilla.</a:t>
                      </a:r>
                    </a:p>
                    <a:p>
                      <a:r>
                        <a:rPr lang="es-E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ea typeface="Calibri"/>
                          <a:cs typeface="Calibri"/>
                          <a:sym typeface="Arial"/>
                        </a:rPr>
                        <a:t>6.-Observar como sucede la reacción química, con la emisión de burbujas que contienen dióxido de carbono (CO2) y va inflando el globo.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/>
                          <a:cs typeface="Calibri"/>
                          <a:sym typeface="Arial"/>
                        </a:rPr>
                        <a:t>7.- Se verifica la hipótesis , se realiza ficha individual sobre le proceso del experimento.</a:t>
                      </a:r>
                      <a:r>
                        <a:rPr lang="es-ES" dirty="0"/>
                        <a:t/>
                      </a:r>
                      <a:br>
                        <a:rPr lang="es-ES" dirty="0"/>
                      </a:br>
                      <a:r>
                        <a:rPr lang="es-ES" b="1" dirty="0"/>
                        <a:t>Recursos: </a:t>
                      </a:r>
                      <a:r>
                        <a:rPr lang="es-CL" dirty="0"/>
                        <a:t>5 pastillas efervescentes, una botella plástica , 200 Ml de agua , un globo</a:t>
                      </a:r>
                      <a:endParaRPr lang="es-ES" sz="1400" u="none" strike="noStrike" cap="none" dirty="0"/>
                    </a:p>
                    <a:p>
                      <a:endParaRPr lang="es-ES" dirty="0"/>
                    </a:p>
                    <a:p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2272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EVALUACIÓN FORMATIVA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 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 </a:t>
                      </a:r>
                      <a:endParaRPr sz="1200" u="none" strike="noStrike" cap="none"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 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Se evaluará a través del ticket de salida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Evaluación Formativa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Monitoreo a partir de participación en clases virtuales.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959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ESTE MÓDULO DEBE SER ENVIADO AL SIGUIENTE CORREO ELECTRÓNICO</a:t>
                      </a:r>
                      <a:endParaRPr sz="12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41875" marR="41875" marT="0" marB="0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Enviando Fotografía el Ticket de Salida </a:t>
                      </a:r>
                      <a:endParaRPr dirty="0"/>
                    </a:p>
                    <a:p>
                      <a:pPr marL="0" marR="0" lvl="0" indent="0" algn="just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s-ES" sz="1200" u="none" strike="noStrike" cap="none" dirty="0"/>
                        <a:t>Correo: </a:t>
                      </a:r>
                      <a:r>
                        <a:rPr lang="es-ES" sz="1200" u="sng" strike="noStrike" cap="none" dirty="0">
                          <a:solidFill>
                            <a:schemeClr val="hlink"/>
                          </a:solidFill>
                          <a:hlinkClick r:id="rId4"/>
                        </a:rPr>
                        <a:t>carla.munoz@colegio-jeanpiaget-cl</a:t>
                      </a:r>
                      <a:r>
                        <a:rPr lang="es-ES" sz="1200" u="none" strike="noStrike" cap="none" dirty="0"/>
                        <a:t> o WhatsApp profesor  972188895</a:t>
                      </a:r>
                      <a:endParaRPr sz="1200" u="none" strike="noStrike" cap="none" dirty="0"/>
                    </a:p>
                  </a:txBody>
                  <a:tcPr marL="41875" marR="4187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 dirty="0"/>
              <a:t>Acuerdos de la clase</a:t>
            </a:r>
            <a:br>
              <a:rPr lang="es-ES" sz="3959" dirty="0"/>
            </a:br>
            <a:endParaRPr sz="3959" dirty="0"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1560" y="1628800"/>
            <a:ext cx="2249619" cy="161558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/>
          <p:nvPr/>
        </p:nvSpPr>
        <p:spPr>
          <a:xfrm>
            <a:off x="611560" y="3244380"/>
            <a:ext cx="20162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PUNTUALIDAD.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1880" y="1775117"/>
            <a:ext cx="1469263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/>
          <p:nvPr/>
        </p:nvSpPr>
        <p:spPr>
          <a:xfrm>
            <a:off x="3366926" y="3244334"/>
            <a:ext cx="24101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SILENCIAR MICROFONO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168" y="1648175"/>
            <a:ext cx="1889924" cy="136562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6"/>
          <p:cNvSpPr/>
          <p:nvPr/>
        </p:nvSpPr>
        <p:spPr>
          <a:xfrm>
            <a:off x="6282819" y="3244334"/>
            <a:ext cx="240398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MANTENER EL MATERIAL QUE SE SOLICITA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7584" y="4005064"/>
            <a:ext cx="1201016" cy="131075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/>
          <p:nvPr/>
        </p:nvSpPr>
        <p:spPr>
          <a:xfrm>
            <a:off x="611560" y="5517232"/>
            <a:ext cx="14170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ATENCIÓN Y RESPETO A QUIEN HABLA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52337" y="3840673"/>
            <a:ext cx="1079086" cy="146926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6"/>
          <p:cNvSpPr/>
          <p:nvPr/>
        </p:nvSpPr>
        <p:spPr>
          <a:xfrm>
            <a:off x="2627784" y="5440362"/>
            <a:ext cx="159103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LEVANTAR LA MANO, PARA OPINAR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33641" y="4167664"/>
            <a:ext cx="1889924" cy="142320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/>
          <p:nvPr/>
        </p:nvSpPr>
        <p:spPr>
          <a:xfrm>
            <a:off x="5425462" y="5832256"/>
            <a:ext cx="25029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PARTICIPA ACTIVAMENTE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25" name="Google Shape;125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126" name="Google Shape;126;p17" descr="https://scontent.fccp3-1.fna.fbcdn.net/v/t1.0-9/118308864_1647125965451839_8022788285384563376_n.jpg?_nc_cat=103&amp;_nc_sid=8bfeb9&amp;_nc_ohc=YNrDzpQ6ekgAX_6pGLW&amp;_nc_ht=scontent.fccp3-1.fna&amp;oh=a32288319b1f522c32e3265f9b233081&amp;oe=5F680E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77373"/>
            <a:ext cx="9144000" cy="7012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/>
          <p:nvPr/>
        </p:nvSpPr>
        <p:spPr>
          <a:xfrm>
            <a:off x="1892104" y="540475"/>
            <a:ext cx="535979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7"/>
          <p:cNvSpPr/>
          <p:nvPr/>
        </p:nvSpPr>
        <p:spPr>
          <a:xfrm>
            <a:off x="1892104" y="2006640"/>
            <a:ext cx="53870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OBJETIVO DE CLASE</a:t>
            </a: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A1CD7759-3E37-4BFB-BD72-EFA8598ABD65}"/>
              </a:ext>
            </a:extLst>
          </p:cNvPr>
          <p:cNvSpPr/>
          <p:nvPr/>
        </p:nvSpPr>
        <p:spPr>
          <a:xfrm>
            <a:off x="1892104" y="790991"/>
            <a:ext cx="53990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>
                <a:solidFill>
                  <a:schemeClr val="bg1"/>
                </a:solidFill>
              </a:rPr>
              <a:t>Formular conjeturas y predicciones , acerca de las causas o consecuencias de fenómenos naturales que observan</a:t>
            </a:r>
            <a:r>
              <a:rPr lang="es-ES" dirty="0">
                <a:solidFill>
                  <a:schemeClr val="bg1"/>
                </a:solidFill>
              </a:rPr>
              <a:t>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FA9BE7E-B2B1-4D14-81EB-2C1D8CD0DAE5}"/>
              </a:ext>
            </a:extLst>
          </p:cNvPr>
          <p:cNvSpPr/>
          <p:nvPr/>
        </p:nvSpPr>
        <p:spPr>
          <a:xfrm>
            <a:off x="1892105" y="2478506"/>
            <a:ext cx="49707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ts val="1400"/>
            </a:pPr>
            <a:r>
              <a:rPr lang="es-ES" sz="18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Formular predicciones, de acuerdo al fenómeno observado </a:t>
            </a: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34" name="Google Shape;134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135" name="Google Shape;13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2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5827" y="565569"/>
            <a:ext cx="2799385" cy="74272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ctr" rotWithShape="0">
              <a:schemeClr val="accent2"/>
            </a:outerShdw>
          </a:effectLst>
        </p:spPr>
      </p:pic>
      <p:sp>
        <p:nvSpPr>
          <p:cNvPr id="137" name="Google Shape;137;p18"/>
          <p:cNvSpPr/>
          <p:nvPr/>
        </p:nvSpPr>
        <p:spPr>
          <a:xfrm flipH="1">
            <a:off x="5505711" y="661964"/>
            <a:ext cx="29125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8" name="Google Shape;13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5827" y="1708569"/>
            <a:ext cx="2989880" cy="702838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6"/>
            </a:outerShdw>
          </a:effectLst>
        </p:spPr>
      </p:pic>
      <p:sp>
        <p:nvSpPr>
          <p:cNvPr id="139" name="Google Shape;139;p18"/>
          <p:cNvSpPr/>
          <p:nvPr/>
        </p:nvSpPr>
        <p:spPr>
          <a:xfrm flipH="1">
            <a:off x="5796258" y="1417638"/>
            <a:ext cx="2317194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400" b="0" i="0" u="none" strike="noStrike" cap="none" dirty="0">
                <a:solidFill>
                  <a:schemeClr val="bg1"/>
                </a:solidFill>
                <a:sym typeface="Arial"/>
              </a:rPr>
              <a:t>Observando video , respondiendo preguntas, </a:t>
            </a:r>
            <a:r>
              <a:rPr lang="es-ES" sz="1400" b="0" i="0" u="none" strike="noStrike" cap="none" dirty="0">
                <a:solidFill>
                  <a:srgbClr val="FF0000"/>
                </a:solidFill>
                <a:sym typeface="Arial"/>
              </a:rPr>
              <a:t>haciendo predicciones </a:t>
            </a:r>
            <a:r>
              <a:rPr lang="es-ES" sz="1400" b="0" i="0" u="none" strike="noStrike" cap="none" dirty="0">
                <a:solidFill>
                  <a:schemeClr val="bg1"/>
                </a:solidFill>
                <a:sym typeface="Arial"/>
              </a:rPr>
              <a:t>( hipótesis ), realizando experimento, verificando hipótesis , realizando ticket de salida.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140" name="Google Shape;14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1502" y="2797636"/>
            <a:ext cx="1572703" cy="136904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accent4"/>
            </a:outerShdw>
          </a:effectLst>
        </p:spPr>
      </p:pic>
      <p:sp>
        <p:nvSpPr>
          <p:cNvPr id="141" name="Google Shape;141;p18"/>
          <p:cNvSpPr/>
          <p:nvPr/>
        </p:nvSpPr>
        <p:spPr>
          <a:xfrm>
            <a:off x="5611455" y="3245281"/>
            <a:ext cx="250199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rgbClr val="FF0000"/>
                </a:solidFill>
              </a:rPr>
              <a:t>Estimular desarrollo pensamiento  divergente</a:t>
            </a:r>
            <a:r>
              <a:rPr lang="es-ES" sz="1600" dirty="0">
                <a:solidFill>
                  <a:schemeClr val="lt1"/>
                </a:solidFill>
              </a:rPr>
              <a:t>.</a:t>
            </a: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2F27CAD7-C144-4DA6-AA1D-0D60FBFEBCD0}"/>
              </a:ext>
            </a:extLst>
          </p:cNvPr>
          <p:cNvSpPr/>
          <p:nvPr/>
        </p:nvSpPr>
        <p:spPr>
          <a:xfrm>
            <a:off x="5527743" y="731838"/>
            <a:ext cx="22085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SzPts val="1400"/>
            </a:pPr>
            <a:r>
              <a:rPr lang="es-ES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Formular predicciones, de acuerdo al fenómeno observado 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 dirty="0"/>
              <a:t>Inicio</a:t>
            </a:r>
            <a:br>
              <a:rPr lang="es-ES" sz="3959" dirty="0"/>
            </a:br>
            <a:r>
              <a:rPr lang="es-ES" sz="3959" dirty="0"/>
              <a:t>Activación Conocimientos Previos</a:t>
            </a:r>
            <a:endParaRPr dirty="0"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3935" y="-36773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/>
          <p:nvPr/>
        </p:nvSpPr>
        <p:spPr>
          <a:xfrm>
            <a:off x="1619672" y="771704"/>
            <a:ext cx="5256584" cy="1330408"/>
          </a:xfrm>
          <a:prstGeom prst="cloud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Activo Mis Aprendizajes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1619672" y="2102112"/>
            <a:ext cx="5904656" cy="327110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Recuerdan ¿Qué experimento hemos realizado?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Nómbralo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69" name="Google Shape;169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pic>
        <p:nvPicPr>
          <p:cNvPr id="170" name="Google Shape;170;p21" descr="https://scontent.fccp3-1.fna.fbcdn.net/v/t1.0-9/117838072_104469028044503_1219316173112194898_n.jpg?_nc_cat=1&amp;_nc_sid=8bfeb9&amp;_nc_ohc=TV4TSTQiifkAX8iLI6V&amp;_nc_ht=scontent.fccp3-1.fna&amp;oh=a21db25b34ed1c808ebe30384d3e7d39&amp;oe=5F6A8826"/>
          <p:cNvPicPr preferRelativeResize="0"/>
          <p:nvPr/>
        </p:nvPicPr>
        <p:blipFill rotWithShape="1">
          <a:blip r:embed="rId3">
            <a:alphaModFix/>
          </a:blip>
          <a:srcRect l="-299" t="-2237" r="299" b="5426"/>
          <a:stretch/>
        </p:blipFill>
        <p:spPr>
          <a:xfrm>
            <a:off x="-14068" y="0"/>
            <a:ext cx="9144000" cy="649633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/>
          <p:nvPr/>
        </p:nvSpPr>
        <p:spPr>
          <a:xfrm>
            <a:off x="2644726" y="1913206"/>
            <a:ext cx="26736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dirty="0"/>
              <a:t>TE INVITO A VER EL SIGUIENTE VIDEO</a:t>
            </a:r>
            <a:endParaRPr dirty="0"/>
          </a:p>
        </p:txBody>
      </p:sp>
      <p:sp>
        <p:nvSpPr>
          <p:cNvPr id="172" name="Google Shape;172;p21"/>
          <p:cNvSpPr/>
          <p:nvPr/>
        </p:nvSpPr>
        <p:spPr>
          <a:xfrm>
            <a:off x="2743200" y="2533990"/>
            <a:ext cx="344658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1"/>
          <p:cNvSpPr/>
          <p:nvPr/>
        </p:nvSpPr>
        <p:spPr>
          <a:xfrm>
            <a:off x="2684696" y="2569998"/>
            <a:ext cx="356359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0856B38F-772F-486E-8BB1-4010D67ED569}"/>
              </a:ext>
            </a:extLst>
          </p:cNvPr>
          <p:cNvSpPr/>
          <p:nvPr/>
        </p:nvSpPr>
        <p:spPr>
          <a:xfrm>
            <a:off x="3135038" y="2975338"/>
            <a:ext cx="26629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buSzPts val="1400"/>
            </a:pPr>
            <a:r>
              <a:rPr lang="es-CL" dirty="0">
                <a:hlinkClick r:id="rId4"/>
              </a:rPr>
              <a:t>https://youtu.be/kFbUvVM4QRI</a:t>
            </a:r>
            <a:endParaRPr lang="es-CL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457199" y="260648"/>
            <a:ext cx="8278635" cy="133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59"/>
              <a:buFont typeface="Calibri"/>
              <a:buNone/>
            </a:pPr>
            <a:r>
              <a:rPr lang="es-ES" sz="3959" dirty="0"/>
              <a:t>Inicio</a:t>
            </a:r>
            <a:br>
              <a:rPr lang="es-ES" sz="3959" dirty="0"/>
            </a:br>
            <a:r>
              <a:rPr lang="es-ES" sz="3959" dirty="0"/>
              <a:t>Activación Conocimientos Previos</a:t>
            </a:r>
            <a:endParaRPr dirty="0"/>
          </a:p>
        </p:txBody>
      </p:sp>
      <p:pic>
        <p:nvPicPr>
          <p:cNvPr id="156" name="Google Shape;15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0352" y="32319"/>
            <a:ext cx="1283515" cy="110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44405" y="0"/>
            <a:ext cx="9144261" cy="68947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0"/>
          <p:cNvSpPr/>
          <p:nvPr/>
        </p:nvSpPr>
        <p:spPr>
          <a:xfrm>
            <a:off x="1744395" y="678652"/>
            <a:ext cx="50362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/>
              <a:t>ACTIVIDAD:</a:t>
            </a:r>
            <a:endParaRPr dirty="0"/>
          </a:p>
        </p:txBody>
      </p:sp>
      <p:sp>
        <p:nvSpPr>
          <p:cNvPr id="162" name="Google Shape;162;p20"/>
          <p:cNvSpPr/>
          <p:nvPr/>
        </p:nvSpPr>
        <p:spPr>
          <a:xfrm>
            <a:off x="5795008" y="3853736"/>
            <a:ext cx="202972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xmlns="" id="{225D3B17-56F3-4CD8-A7D5-8AEDD3A87F9D}"/>
              </a:ext>
            </a:extLst>
          </p:cNvPr>
          <p:cNvSpPr/>
          <p:nvPr/>
        </p:nvSpPr>
        <p:spPr>
          <a:xfrm>
            <a:off x="1197246" y="1653435"/>
            <a:ext cx="64609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kern="1200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1.-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Romper en trozos pequeños las pastillas efervescentes.</a:t>
            </a:r>
          </a:p>
          <a:p>
            <a:r>
              <a:rPr lang="es-ES" sz="2000" dirty="0">
                <a:solidFill>
                  <a:schemeClr val="dk1"/>
                </a:solidFill>
                <a:latin typeface="Calibri"/>
                <a:cs typeface="Calibri"/>
              </a:rPr>
              <a:t>2.-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Colocar los trozos de pastillas efervescentes en el interior del globo.</a:t>
            </a:r>
          </a:p>
          <a:p>
            <a:r>
              <a:rPr lang="es-ES" sz="2000" dirty="0">
                <a:solidFill>
                  <a:schemeClr val="dk1"/>
                </a:solidFill>
                <a:latin typeface="Calibri"/>
                <a:cs typeface="Calibri"/>
              </a:rPr>
              <a:t>3.-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Echar el agua potable a una botella de plástico.</a:t>
            </a:r>
          </a:p>
          <a:p>
            <a:r>
              <a:rPr lang="es-ES" sz="2000" dirty="0">
                <a:solidFill>
                  <a:schemeClr val="dk1"/>
                </a:solidFill>
                <a:latin typeface="Calibri"/>
                <a:cs typeface="Calibri"/>
              </a:rPr>
              <a:t>4.-</a:t>
            </a:r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Colocar el  globo en la boquilla de la botella y dejar caer los trozos de pastilla.</a:t>
            </a:r>
          </a:p>
          <a:p>
            <a:r>
              <a:rPr lang="es-ES" sz="20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5.-Observar como sucede la reacción química, con la emisión de burbujas que contienen dióxido de carbono (CO2) y va inflando el globo.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2EB72E3-0034-4B29-95DF-3FF0C3519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705" y="944947"/>
            <a:ext cx="1951026" cy="7084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664</Words>
  <Application>Microsoft Office PowerPoint</Application>
  <PresentationFormat>Presentación en pantalla (4:3)</PresentationFormat>
  <Paragraphs>103</Paragraphs>
  <Slides>17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Tema de Office</vt:lpstr>
      <vt:lpstr>PLANIFICACIÓN  CLASES VIRTUALES SEMANA N°31 FECHA : 28-10-2020 Ámbito Interacción y compresión del entorno   Núcleo: Exploración del Entorno natural NT 1 </vt:lpstr>
      <vt:lpstr>Presentación de PowerPoint</vt:lpstr>
      <vt:lpstr>Presentación de PowerPoint</vt:lpstr>
      <vt:lpstr>Acuerdos de la clase </vt:lpstr>
      <vt:lpstr>Presentación de PowerPoint</vt:lpstr>
      <vt:lpstr>Presentación de PowerPoint</vt:lpstr>
      <vt:lpstr>Inicio Activación Conocimientos Previos</vt:lpstr>
      <vt:lpstr>Presentación de PowerPoint</vt:lpstr>
      <vt:lpstr>Inicio Activación Conocimientos Previos</vt:lpstr>
      <vt:lpstr>Presentación de PowerPoint</vt:lpstr>
      <vt:lpstr>Inicio Activación Conocimientos Previos</vt:lpstr>
      <vt:lpstr>Inicio Activación Conocimientos Previos</vt:lpstr>
      <vt:lpstr>Inicio Activación Conocimientos Previos</vt:lpstr>
      <vt:lpstr>Inicio Activación Conocimientos Previos</vt:lpstr>
      <vt:lpstr>Inicio Activación Conocimientos Previos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PLANIFICACIÓN  CLASES VIRTUALES SEMANA N°23 FECHA : 15-10-2020 Ámbito Comunicación Integral   Núcleo :Lenguaje Verbal NT 1</dc:title>
  <dc:creator>Usuario</dc:creator>
  <cp:lastModifiedBy>HP</cp:lastModifiedBy>
  <cp:revision>37</cp:revision>
  <dcterms:modified xsi:type="dcterms:W3CDTF">2020-10-22T22:40:14Z</dcterms:modified>
</cp:coreProperties>
</file>