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71" r:id="rId13"/>
    <p:sldId id="269" r:id="rId14"/>
    <p:sldId id="270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AE482BF-8536-4592-B5E7-C32DF8522A6E}">
  <a:tblStyle styleId="{6AE482BF-8536-4592-B5E7-C32DF8522A6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6AD4778-4E38-4B2B-9D45-E6C8423326E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124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30163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69516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259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32" name="Google Shape;2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64563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4516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76996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37004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5030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2769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57624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39437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7288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7054-A18C-4DF5-B4AE-F4CEB880DC1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2A54-BCCD-4E3F-AA8C-F4DC9CB8706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88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7054-A18C-4DF5-B4AE-F4CEB880DC1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2A54-BCCD-4E3F-AA8C-F4DC9CB8706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640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7054-A18C-4DF5-B4AE-F4CEB880DC1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2A54-BCCD-4E3F-AA8C-F4DC9CB8706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818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7054-A18C-4DF5-B4AE-F4CEB880DC1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2A54-BCCD-4E3F-AA8C-F4DC9CB8706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113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7054-A18C-4DF5-B4AE-F4CEB880DC1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2A54-BCCD-4E3F-AA8C-F4DC9CB8706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41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7054-A18C-4DF5-B4AE-F4CEB880DC1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2A54-BCCD-4E3F-AA8C-F4DC9CB8706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866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7054-A18C-4DF5-B4AE-F4CEB880DC1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2A54-BCCD-4E3F-AA8C-F4DC9CB8706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0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7054-A18C-4DF5-B4AE-F4CEB880DC1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2A54-BCCD-4E3F-AA8C-F4DC9CB8706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880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7054-A18C-4DF5-B4AE-F4CEB880DC1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2A54-BCCD-4E3F-AA8C-F4DC9CB8706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197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7054-A18C-4DF5-B4AE-F4CEB880DC1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2A54-BCCD-4E3F-AA8C-F4DC9CB8706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658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7054-A18C-4DF5-B4AE-F4CEB880DC1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2A54-BCCD-4E3F-AA8C-F4DC9CB8706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7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7B4E4"/>
            </a:gs>
            <a:gs pos="50000">
              <a:srgbClr val="BFCFEC"/>
            </a:gs>
            <a:gs pos="100000">
              <a:srgbClr val="E0E8F4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3587054-A18C-4DF5-B4AE-F4CEB880DC15}" type="datetimeFigureOut">
              <a:rPr lang="es-CL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22-10-2020</a:t>
            </a:fld>
            <a:endParaRPr lang="es-CL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s-CL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CFAA2A54-BCCD-4E3F-AA8C-F4DC9CB87065}" type="slidenum">
              <a:rPr lang="es-CL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‹Nº›</a:t>
            </a:fld>
            <a:endParaRPr lang="es-CL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86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rElRGlJzS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about:blank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irElRGlJzS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916669" y="1602120"/>
            <a:ext cx="7772400" cy="270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ES" sz="2800" b="1" dirty="0"/>
              <a:t>PLANIFICACIÓN  CLASES VIRTUALES</a:t>
            </a: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/>
              <a:t>SEMANA N°31</a:t>
            </a:r>
            <a:br>
              <a:rPr lang="es-ES" sz="2800" dirty="0"/>
            </a:br>
            <a:r>
              <a:rPr lang="es-ES" sz="2800" dirty="0"/>
              <a:t>FECHA : 27-10-2020</a:t>
            </a:r>
            <a:br>
              <a:rPr lang="es-ES" sz="2800" dirty="0"/>
            </a:br>
            <a:r>
              <a:rPr lang="es-ES" sz="2800" dirty="0"/>
              <a:t>Ámbito Comunicación Integral  </a:t>
            </a:r>
            <a:br>
              <a:rPr lang="es-ES" sz="2800" dirty="0"/>
            </a:br>
            <a:r>
              <a:rPr lang="es-ES" sz="2800" dirty="0"/>
              <a:t>Núcleo :Lenguaje Verbal</a:t>
            </a:r>
            <a:br>
              <a:rPr lang="es-ES" sz="2800" dirty="0"/>
            </a:br>
            <a:r>
              <a:rPr lang="es-ES" sz="2800" dirty="0"/>
              <a:t>NT 1 </a:t>
            </a:r>
            <a:endParaRPr dirty="0"/>
          </a:p>
        </p:txBody>
      </p:sp>
      <p:sp>
        <p:nvSpPr>
          <p:cNvPr id="89" name="Google Shape;89;p1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Colegio Jean Piaget</a:t>
            </a:r>
            <a:endParaRPr sz="1800" b="0" i="1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1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 escuela, un lugar para aprender y crecer en un ambiente saludable</a:t>
            </a:r>
            <a:endParaRPr sz="1600" b="0" i="1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50261" y="457200"/>
            <a:ext cx="2354425" cy="1910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7B4E4"/>
            </a:gs>
            <a:gs pos="50000">
              <a:srgbClr val="BFCFEC"/>
            </a:gs>
            <a:gs pos="100000">
              <a:srgbClr val="E0E8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hlinkClick r:id="" action="ppaction://noaction"/>
            <a:extLst>
              <a:ext uri="{FF2B5EF4-FFF2-40B4-BE49-F238E27FC236}">
                <a16:creationId xmlns:a16="http://schemas.microsoft.com/office/drawing/2014/main" xmlns="" id="{3EAB6D31-4A38-424B-BF0C-2DAF94D58051}"/>
              </a:ext>
            </a:extLst>
          </p:cNvPr>
          <p:cNvSpPr txBox="1"/>
          <p:nvPr/>
        </p:nvSpPr>
        <p:spPr>
          <a:xfrm>
            <a:off x="5505440" y="338588"/>
            <a:ext cx="36385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s-CL" sz="1800" b="1" kern="1200" dirty="0">
                <a:solidFill>
                  <a:prstClr val="black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Nombra 2 animales o cosas que terminen con la vocal…</a:t>
            </a:r>
          </a:p>
        </p:txBody>
      </p:sp>
      <p:pic>
        <p:nvPicPr>
          <p:cNvPr id="1026" name="Picture 2" descr="Idea Think Sticker by top(node)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74" y="2946372"/>
            <a:ext cx="2773750" cy="277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trella de 24 puntas 1"/>
          <p:cNvSpPr/>
          <p:nvPr/>
        </p:nvSpPr>
        <p:spPr>
          <a:xfrm>
            <a:off x="699096" y="327881"/>
            <a:ext cx="2756847" cy="2329741"/>
          </a:xfrm>
          <a:prstGeom prst="star2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CuadroTexto 4"/>
          <p:cNvSpPr txBox="1"/>
          <p:nvPr/>
        </p:nvSpPr>
        <p:spPr>
          <a:xfrm>
            <a:off x="1178449" y="984919"/>
            <a:ext cx="1798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/>
              <a:t>MINUTO</a:t>
            </a:r>
          </a:p>
          <a:p>
            <a:pPr algn="ctr"/>
            <a:r>
              <a:rPr lang="es-CL" sz="2000" b="1" dirty="0"/>
              <a:t>DE</a:t>
            </a:r>
          </a:p>
          <a:p>
            <a:pPr algn="ctr"/>
            <a:r>
              <a:rPr lang="es-CL" sz="2000" b="1" dirty="0"/>
              <a:t>CONCURSO</a:t>
            </a:r>
          </a:p>
        </p:txBody>
      </p:sp>
      <p:pic>
        <p:nvPicPr>
          <p:cNvPr id="7" name="000217993_pre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66988" y="5650546"/>
            <a:ext cx="609600" cy="6096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6"/>
          <a:srcRect l="21437" t="7435" r="22395" b="9204"/>
          <a:stretch/>
        </p:blipFill>
        <p:spPr>
          <a:xfrm>
            <a:off x="4923411" y="1372213"/>
            <a:ext cx="3756566" cy="3711668"/>
          </a:xfrm>
          <a:prstGeom prst="rect">
            <a:avLst/>
          </a:prstGeom>
        </p:spPr>
      </p:pic>
      <p:sp>
        <p:nvSpPr>
          <p:cNvPr id="19" name="Forma libre 18"/>
          <p:cNvSpPr/>
          <p:nvPr/>
        </p:nvSpPr>
        <p:spPr>
          <a:xfrm rot="20958250" flipH="1">
            <a:off x="4848705" y="1345345"/>
            <a:ext cx="3010186" cy="5398806"/>
          </a:xfrm>
          <a:custGeom>
            <a:avLst/>
            <a:gdLst>
              <a:gd name="connsiteX0" fmla="*/ 1021702 w 4013581"/>
              <a:gd name="connsiteY0" fmla="*/ 8151 h 6917154"/>
              <a:gd name="connsiteX1" fmla="*/ 1130555 w 4013581"/>
              <a:gd name="connsiteY1" fmla="*/ 13114 h 6917154"/>
              <a:gd name="connsiteX2" fmla="*/ 2925244 w 4013581"/>
              <a:gd name="connsiteY2" fmla="*/ 832144 h 6917154"/>
              <a:gd name="connsiteX3" fmla="*/ 2985331 w 4013581"/>
              <a:gd name="connsiteY3" fmla="*/ 897487 h 6917154"/>
              <a:gd name="connsiteX4" fmla="*/ 2789660 w 4013581"/>
              <a:gd name="connsiteY4" fmla="*/ 1086906 h 6917154"/>
              <a:gd name="connsiteX5" fmla="*/ 2688886 w 4013581"/>
              <a:gd name="connsiteY5" fmla="*/ 982805 h 6917154"/>
              <a:gd name="connsiteX6" fmla="*/ 2682234 w 4013581"/>
              <a:gd name="connsiteY6" fmla="*/ 1392555 h 6917154"/>
              <a:gd name="connsiteX7" fmla="*/ 3091984 w 4013581"/>
              <a:gd name="connsiteY7" fmla="*/ 1399206 h 6917154"/>
              <a:gd name="connsiteX8" fmla="*/ 2991209 w 4013581"/>
              <a:gd name="connsiteY8" fmla="*/ 1295106 h 6917154"/>
              <a:gd name="connsiteX9" fmla="*/ 3172267 w 4013581"/>
              <a:gd name="connsiteY9" fmla="*/ 1119833 h 6917154"/>
              <a:gd name="connsiteX10" fmla="*/ 3230985 w 4013581"/>
              <a:gd name="connsiteY10" fmla="*/ 1196812 h 6917154"/>
              <a:gd name="connsiteX11" fmla="*/ 3656039 w 4013581"/>
              <a:gd name="connsiteY11" fmla="*/ 2539946 h 6917154"/>
              <a:gd name="connsiteX12" fmla="*/ 2344870 w 4013581"/>
              <a:gd name="connsiteY12" fmla="*/ 4687968 h 6917154"/>
              <a:gd name="connsiteX13" fmla="*/ 2305468 w 4013581"/>
              <a:gd name="connsiteY13" fmla="*/ 4708279 h 6917154"/>
              <a:gd name="connsiteX14" fmla="*/ 2287953 w 4013581"/>
              <a:gd name="connsiteY14" fmla="*/ 4675805 h 6917154"/>
              <a:gd name="connsiteX15" fmla="*/ 1196448 w 4013581"/>
              <a:gd name="connsiteY15" fmla="*/ 4881965 h 6917154"/>
              <a:gd name="connsiteX16" fmla="*/ 1174645 w 4013581"/>
              <a:gd name="connsiteY16" fmla="*/ 5060830 h 6917154"/>
              <a:gd name="connsiteX17" fmla="*/ 1130555 w 4013581"/>
              <a:gd name="connsiteY17" fmla="*/ 5066779 h 6917154"/>
              <a:gd name="connsiteX18" fmla="*/ 1021702 w 4013581"/>
              <a:gd name="connsiteY18" fmla="*/ 5071742 h 6917154"/>
              <a:gd name="connsiteX19" fmla="*/ 1172476 w 4013581"/>
              <a:gd name="connsiteY19" fmla="*/ 5078616 h 6917154"/>
              <a:gd name="connsiteX20" fmla="*/ 1037721 w 4013581"/>
              <a:gd name="connsiteY20" fmla="*/ 6184076 h 6917154"/>
              <a:gd name="connsiteX21" fmla="*/ 0 w 4013581"/>
              <a:gd name="connsiteY21" fmla="*/ 6380078 h 6917154"/>
              <a:gd name="connsiteX22" fmla="*/ 101441 w 4013581"/>
              <a:gd name="connsiteY22" fmla="*/ 6917154 h 6917154"/>
              <a:gd name="connsiteX23" fmla="*/ 3935942 w 4013581"/>
              <a:gd name="connsiteY23" fmla="*/ 6192906 h 6917154"/>
              <a:gd name="connsiteX24" fmla="*/ 3834501 w 4013581"/>
              <a:gd name="connsiteY24" fmla="*/ 5655830 h 6917154"/>
              <a:gd name="connsiteX25" fmla="*/ 2910679 w 4013581"/>
              <a:gd name="connsiteY25" fmla="*/ 5830318 h 6917154"/>
              <a:gd name="connsiteX26" fmla="*/ 2378717 w 4013581"/>
              <a:gd name="connsiteY26" fmla="*/ 4844079 h 6917154"/>
              <a:gd name="connsiteX27" fmla="*/ 2541367 w 4013581"/>
              <a:gd name="connsiteY27" fmla="*/ 4773335 h 6917154"/>
              <a:gd name="connsiteX28" fmla="*/ 4013581 w 4013581"/>
              <a:gd name="connsiteY28" fmla="*/ 2539946 h 6917154"/>
              <a:gd name="connsiteX29" fmla="*/ 1200473 w 4013581"/>
              <a:gd name="connsiteY29" fmla="*/ 0 h 691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013581" h="6917154">
                <a:moveTo>
                  <a:pt x="1021702" y="8151"/>
                </a:moveTo>
                <a:lnTo>
                  <a:pt x="1130555" y="13114"/>
                </a:lnTo>
                <a:cubicBezTo>
                  <a:pt x="1839818" y="78149"/>
                  <a:pt x="2471189" y="381082"/>
                  <a:pt x="2925244" y="832144"/>
                </a:cubicBezTo>
                <a:lnTo>
                  <a:pt x="2985331" y="897487"/>
                </a:lnTo>
                <a:lnTo>
                  <a:pt x="2789660" y="1086906"/>
                </a:lnTo>
                <a:lnTo>
                  <a:pt x="2688886" y="982805"/>
                </a:lnTo>
                <a:lnTo>
                  <a:pt x="2682234" y="1392555"/>
                </a:lnTo>
                <a:lnTo>
                  <a:pt x="3091984" y="1399206"/>
                </a:lnTo>
                <a:lnTo>
                  <a:pt x="2991209" y="1295106"/>
                </a:lnTo>
                <a:lnTo>
                  <a:pt x="3172267" y="1119833"/>
                </a:lnTo>
                <a:lnTo>
                  <a:pt x="3230985" y="1196812"/>
                </a:lnTo>
                <a:cubicBezTo>
                  <a:pt x="3500373" y="1586449"/>
                  <a:pt x="3656039" y="2046784"/>
                  <a:pt x="3656039" y="2539946"/>
                </a:cubicBezTo>
                <a:cubicBezTo>
                  <a:pt x="3656039" y="3444078"/>
                  <a:pt x="3132829" y="4237874"/>
                  <a:pt x="2344870" y="4687968"/>
                </a:cubicBezTo>
                <a:lnTo>
                  <a:pt x="2305468" y="4708279"/>
                </a:lnTo>
                <a:lnTo>
                  <a:pt x="2287953" y="4675805"/>
                </a:lnTo>
                <a:lnTo>
                  <a:pt x="1196448" y="4881965"/>
                </a:lnTo>
                <a:lnTo>
                  <a:pt x="1174645" y="5060830"/>
                </a:lnTo>
                <a:lnTo>
                  <a:pt x="1130555" y="5066779"/>
                </a:lnTo>
                <a:lnTo>
                  <a:pt x="1021702" y="5071742"/>
                </a:lnTo>
                <a:lnTo>
                  <a:pt x="1172476" y="5078616"/>
                </a:lnTo>
                <a:lnTo>
                  <a:pt x="1037721" y="6184076"/>
                </a:lnTo>
                <a:lnTo>
                  <a:pt x="0" y="6380078"/>
                </a:lnTo>
                <a:lnTo>
                  <a:pt x="101441" y="6917154"/>
                </a:lnTo>
                <a:lnTo>
                  <a:pt x="3935942" y="6192906"/>
                </a:lnTo>
                <a:lnTo>
                  <a:pt x="3834501" y="5655830"/>
                </a:lnTo>
                <a:lnTo>
                  <a:pt x="2910679" y="5830318"/>
                </a:lnTo>
                <a:lnTo>
                  <a:pt x="2378717" y="4844079"/>
                </a:lnTo>
                <a:lnTo>
                  <a:pt x="2541367" y="4773335"/>
                </a:lnTo>
                <a:cubicBezTo>
                  <a:pt x="3418284" y="4343222"/>
                  <a:pt x="4013581" y="3504353"/>
                  <a:pt x="4013581" y="2539946"/>
                </a:cubicBezTo>
                <a:cubicBezTo>
                  <a:pt x="4013581" y="1137172"/>
                  <a:pt x="2754110" y="0"/>
                  <a:pt x="1200473" y="0"/>
                </a:cubicBez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50"/>
          </a:p>
        </p:txBody>
      </p:sp>
      <p:grpSp>
        <p:nvGrpSpPr>
          <p:cNvPr id="30" name="Botón"/>
          <p:cNvGrpSpPr/>
          <p:nvPr/>
        </p:nvGrpSpPr>
        <p:grpSpPr>
          <a:xfrm>
            <a:off x="3126582" y="4995253"/>
            <a:ext cx="1097280" cy="1090592"/>
            <a:chOff x="1322363" y="4932610"/>
            <a:chExt cx="1463040" cy="1454122"/>
          </a:xfrm>
        </p:grpSpPr>
        <p:sp>
          <p:nvSpPr>
            <p:cNvPr id="31" name="Botón"/>
            <p:cNvSpPr/>
            <p:nvPr/>
          </p:nvSpPr>
          <p:spPr>
            <a:xfrm>
              <a:off x="1322363" y="4932610"/>
              <a:ext cx="1463040" cy="1454122"/>
            </a:xfrm>
            <a:prstGeom prst="ellipse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050"/>
            </a:p>
          </p:txBody>
        </p:sp>
        <p:sp>
          <p:nvSpPr>
            <p:cNvPr id="32" name="Elipse 31"/>
            <p:cNvSpPr/>
            <p:nvPr/>
          </p:nvSpPr>
          <p:spPr>
            <a:xfrm>
              <a:off x="1553307" y="5156521"/>
              <a:ext cx="1001152" cy="1006300"/>
            </a:xfrm>
            <a:prstGeom prst="ellipse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050"/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1553307" y="5475003"/>
              <a:ext cx="1097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JUGAR</a:t>
              </a:r>
              <a:endParaRPr lang="es-CL" sz="1200" b="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774756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1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09919B-FF17-47B2-BA24-9B5AA7D77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994" y="625642"/>
            <a:ext cx="8386011" cy="505326"/>
          </a:xfrm>
        </p:spPr>
        <p:txBody>
          <a:bodyPr/>
          <a:lstStyle/>
          <a:p>
            <a:pPr lvl="0">
              <a:buClr>
                <a:srgbClr val="000000"/>
              </a:buClr>
              <a:buSzPts val="1400"/>
            </a:pPr>
            <a:r>
              <a:rPr lang="es-CL" dirty="0"/>
              <a:t>Guía de Trabajo </a:t>
            </a:r>
            <a:br>
              <a:rPr lang="es-CL" dirty="0"/>
            </a:br>
            <a:r>
              <a:rPr lang="es-CL" sz="1800" dirty="0"/>
              <a:t>Nombre____________________ </a:t>
            </a:r>
            <a:br>
              <a:rPr lang="es-CL" sz="1800" dirty="0"/>
            </a:br>
            <a:r>
              <a:rPr lang="es-CL" sz="1800" dirty="0"/>
              <a:t/>
            </a:r>
            <a:br>
              <a:rPr lang="es-CL" sz="1800" dirty="0"/>
            </a:br>
            <a:r>
              <a:rPr lang="es-CL" sz="1800" dirty="0"/>
              <a:t>Observa  y une con una línea los elementos que tienen el mismo sonido final</a:t>
            </a:r>
            <a:br>
              <a:rPr lang="es-CL" sz="1800" dirty="0"/>
            </a:br>
            <a:endParaRPr lang="es-CL" sz="1200" dirty="0"/>
          </a:p>
        </p:txBody>
      </p:sp>
      <p:pic>
        <p:nvPicPr>
          <p:cNvPr id="3" name="Picture 2" descr="hojas de trabajo de sonido final para niños de inicial - Buscar con Google  | Actividades de letras, Palabras que riman, Actividades de rimas">
            <a:extLst>
              <a:ext uri="{FF2B5EF4-FFF2-40B4-BE49-F238E27FC236}">
                <a16:creationId xmlns:a16="http://schemas.microsoft.com/office/drawing/2014/main" xmlns="" id="{75B5A579-DC81-4A0A-BCE0-7F04FD90CA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" t="17107" r="1824" b="7638"/>
          <a:stretch/>
        </p:blipFill>
        <p:spPr bwMode="auto">
          <a:xfrm>
            <a:off x="1510815" y="1576136"/>
            <a:ext cx="5617039" cy="508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111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219" name="Google Shape;21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pic>
        <p:nvPicPr>
          <p:cNvPr id="220" name="Google Shape;22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242474" cy="7283333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6"/>
          <p:cNvSpPr/>
          <p:nvPr/>
        </p:nvSpPr>
        <p:spPr>
          <a:xfrm>
            <a:off x="1026716" y="671372"/>
            <a:ext cx="202574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TICKET E SALIDA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SEMANA </a:t>
            </a:r>
            <a:r>
              <a:rPr lang="es-ES" b="1" dirty="0"/>
              <a:t>31</a:t>
            </a:r>
            <a:endParaRPr dirty="0"/>
          </a:p>
        </p:txBody>
      </p:sp>
      <p:sp>
        <p:nvSpPr>
          <p:cNvPr id="222" name="Google Shape;222;p26"/>
          <p:cNvSpPr/>
          <p:nvPr/>
        </p:nvSpPr>
        <p:spPr>
          <a:xfrm>
            <a:off x="787566" y="529913"/>
            <a:ext cx="2504049" cy="156142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6"/>
          <p:cNvSpPr/>
          <p:nvPr/>
        </p:nvSpPr>
        <p:spPr>
          <a:xfrm>
            <a:off x="3347884" y="938678"/>
            <a:ext cx="4304714" cy="123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dirty="0"/>
              <a:t>Dibuja un elemento que tenga el mismo sonido final que </a:t>
            </a:r>
            <a:endParaRPr dirty="0"/>
          </a:p>
        </p:txBody>
      </p:sp>
      <p:sp>
        <p:nvSpPr>
          <p:cNvPr id="225" name="Google Shape;225;p26"/>
          <p:cNvSpPr/>
          <p:nvPr/>
        </p:nvSpPr>
        <p:spPr>
          <a:xfrm flipH="1">
            <a:off x="562708" y="3866092"/>
            <a:ext cx="430471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8" name="Google Shape;228;p26"/>
          <p:cNvSpPr/>
          <p:nvPr/>
        </p:nvSpPr>
        <p:spPr>
          <a:xfrm flipH="1">
            <a:off x="5753685" y="1859449"/>
            <a:ext cx="129251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pic>
        <p:nvPicPr>
          <p:cNvPr id="2052" name="Picture 4" descr="Resultado de imágenes de Google para  https://i.pinimg.com/736x/b7/57/2b/b7572b53b212cedc05595… en 2020 | Lectura  y escritura, Actividades de rimas, Actividades de escritura">
            <a:extLst>
              <a:ext uri="{FF2B5EF4-FFF2-40B4-BE49-F238E27FC236}">
                <a16:creationId xmlns:a16="http://schemas.microsoft.com/office/drawing/2014/main" xmlns="" id="{CAB836D4-2D4F-40BB-928A-6C69DBABF7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02" t="73566" r="3797" b="13772"/>
          <a:stretch/>
        </p:blipFill>
        <p:spPr bwMode="auto">
          <a:xfrm>
            <a:off x="2996913" y="2135863"/>
            <a:ext cx="1049338" cy="86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Resultado de imágenes de Google para  https://i.pinimg.com/736x/b7/57/2b/b7572b53b212cedc05595… en 2020 | Lectura  y escritura, Actividades de rimas, Actividades de escritura">
            <a:extLst>
              <a:ext uri="{FF2B5EF4-FFF2-40B4-BE49-F238E27FC236}">
                <a16:creationId xmlns:a16="http://schemas.microsoft.com/office/drawing/2014/main" xmlns="" id="{02BE8AF7-067B-4380-92E9-0BF424001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" t="54737" r="64828" b="32601"/>
          <a:stretch/>
        </p:blipFill>
        <p:spPr bwMode="auto">
          <a:xfrm>
            <a:off x="2521890" y="4006817"/>
            <a:ext cx="1684420" cy="86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xmlns="" id="{4382C31C-7FCF-4EC2-B9E2-477FD6D835D9}"/>
              </a:ext>
            </a:extLst>
          </p:cNvPr>
          <p:cNvSpPr/>
          <p:nvPr/>
        </p:nvSpPr>
        <p:spPr>
          <a:xfrm>
            <a:off x="4572000" y="1863478"/>
            <a:ext cx="3589051" cy="13289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xmlns="" id="{591EEB84-6CDA-4474-967A-7F287F3A07BD}"/>
              </a:ext>
            </a:extLst>
          </p:cNvPr>
          <p:cNvSpPr/>
          <p:nvPr/>
        </p:nvSpPr>
        <p:spPr>
          <a:xfrm flipV="1">
            <a:off x="4572001" y="3665602"/>
            <a:ext cx="3744742" cy="13289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67"/>
            <a:ext cx="9144000" cy="6858667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7"/>
          <p:cNvSpPr txBox="1">
            <a:spLocks noGrp="1"/>
          </p:cNvSpPr>
          <p:nvPr>
            <p:ph type="body" idx="1"/>
          </p:nvPr>
        </p:nvSpPr>
        <p:spPr>
          <a:xfrm>
            <a:off x="2483768" y="764705"/>
            <a:ext cx="4176464" cy="2808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s-ES" sz="2480" dirty="0"/>
              <a:t>Enviar fotografía de este ticket de salida a: Educadora Carla Muñoz Saldaña	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r>
              <a:rPr lang="es-ES" sz="2480" dirty="0"/>
              <a:t>Correo:carla.munoz@colegio-jeanpiaget.cl	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s-ES" sz="2480" dirty="0"/>
              <a:t>Celular: 972188895	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r>
              <a:rPr lang="es-ES" sz="2480" dirty="0"/>
              <a:t>	</a:t>
            </a:r>
            <a:endParaRPr dirty="0"/>
          </a:p>
          <a:p>
            <a:pPr marL="34290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sz="2480" dirty="0"/>
          </a:p>
        </p:txBody>
      </p:sp>
      <p:pic>
        <p:nvPicPr>
          <p:cNvPr id="236" name="Google Shape;236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2606" y="2733622"/>
            <a:ext cx="1678788" cy="1678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Google Shape;96;p14"/>
          <p:cNvGraphicFramePr/>
          <p:nvPr>
            <p:extLst>
              <p:ext uri="{D42A27DB-BD31-4B8C-83A1-F6EECF244321}">
                <p14:modId xmlns:p14="http://schemas.microsoft.com/office/powerpoint/2010/main" val="3362585003"/>
              </p:ext>
            </p:extLst>
          </p:nvPr>
        </p:nvGraphicFramePr>
        <p:xfrm>
          <a:off x="467544" y="260649"/>
          <a:ext cx="8244925" cy="6384725"/>
        </p:xfrm>
        <a:graphic>
          <a:graphicData uri="http://schemas.openxmlformats.org/drawingml/2006/table">
            <a:tbl>
              <a:tblPr>
                <a:noFill/>
                <a:tableStyleId>{6AE482BF-8536-4592-B5E7-C32DF8522A6E}</a:tableStyleId>
              </a:tblPr>
              <a:tblGrid>
                <a:gridCol w="2585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59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32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ASIGNATURA /CURSO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Ámbito Comunicación Integral. Lenguaje Verbal / Pre Kínder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59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NOMBRE DEL PROFESOR/A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Carla Muñoz Saldaña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23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EDUCADORA DIFERENCIAL</a:t>
                      </a:r>
                      <a:endParaRPr sz="12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Judith Figueroa Correa.</a:t>
                      </a:r>
                      <a:endParaRPr sz="1400" u="none" strike="noStrike" cap="none" dirty="0"/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108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DE APRENDIZAJE PRIORIZACIÓN NIVEL 1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OA 3 Descubrir en contextos lúdicos, atributos fonológicos de</a:t>
                      </a:r>
                      <a:endParaRPr sz="1400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palabras conocidas; tales como conteo de palabras, segmentación</a:t>
                      </a:r>
                      <a:endParaRPr sz="1400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 conteo de silabas, identificando sonidos finales e iniciales</a:t>
                      </a:r>
                      <a:endParaRPr sz="1400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898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 dirty="0"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INDICADORES DE EVALUACIÓN PARA OA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s-ES" sz="1400" u="none" strike="noStrike" cap="none" dirty="0"/>
                        <a:t>Nombra la sílaba final de cada palabra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79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CONTENIDO /HABILIDADES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Sonido Final/ Descubrir</a:t>
                      </a:r>
                      <a:endParaRPr sz="1400" u="none" strike="noStrike" cap="none" dirty="0"/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633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DE LA CLASE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 dirty="0"/>
                        <a:t>Nombrar la sílaba final de las palabras y relacionar las que riman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112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475" marR="29475" marT="14750" marB="147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ES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Formativa</a:t>
                      </a:r>
                      <a:endParaRPr sz="16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475" marR="29475" marT="14750" marB="147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5003" y="39374"/>
            <a:ext cx="936104" cy="808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" name="Google Shape;102;p15"/>
          <p:cNvGraphicFramePr/>
          <p:nvPr>
            <p:extLst>
              <p:ext uri="{D42A27DB-BD31-4B8C-83A1-F6EECF244321}">
                <p14:modId xmlns:p14="http://schemas.microsoft.com/office/powerpoint/2010/main" val="3387893691"/>
              </p:ext>
            </p:extLst>
          </p:nvPr>
        </p:nvGraphicFramePr>
        <p:xfrm>
          <a:off x="395536" y="0"/>
          <a:ext cx="8424950" cy="7851592"/>
        </p:xfrm>
        <a:graphic>
          <a:graphicData uri="http://schemas.openxmlformats.org/drawingml/2006/table">
            <a:tbl>
              <a:tblPr bandRow="1">
                <a:noFill/>
                <a:tableStyleId>{36AD4778-4E38-4B2B-9D45-E6C8423326EC}</a:tableStyleId>
              </a:tblPr>
              <a:tblGrid>
                <a:gridCol w="1844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80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877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 dirty="0"/>
                        <a:t>ACTIVIDAD(ES) Y RECURSOS PEDAGÓGICOS </a:t>
                      </a:r>
                      <a:endParaRPr sz="1200" u="none" strike="noStrike" cap="none"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 dirty="0"/>
                        <a:t> </a:t>
                      </a:r>
                      <a:endParaRPr sz="1200" u="none" strike="noStrike" cap="none"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 dirty="0"/>
                        <a:t> </a:t>
                      </a:r>
                      <a:endParaRPr sz="12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1875" marR="418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200" u="none" strike="noStrike" cap="none" dirty="0"/>
                        <a:t>Inicio: Se invita  a los alumnos a ubicarse en un lugar tranquilo .Se activan los conocimientos previos respondiendo las siguientes preguntas. </a:t>
                      </a:r>
                      <a:r>
                        <a:rPr lang="es-ES" sz="1200" b="0" i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¿Qué hemos Aprendido  en Lenguaje? ¿ que vocales hemos aprendido, ¿ Qué elementos  tienen sonido inicial o, u, i, e, a ? , ¿ para que nos sirven aprender las vocales. Posteriormente los niños conocen el propósito del aprendizaje del día de hoy que es: </a:t>
                      </a:r>
                      <a:r>
                        <a:rPr lang="es-ES" sz="1200" u="none" strike="noStrike" cap="none" dirty="0"/>
                        <a:t>Nombrar la sílaba final de las palabras y relacionar las que riman.</a:t>
                      </a:r>
                      <a:endParaRPr lang="es-ES"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es-CL" dirty="0"/>
                        <a:t>Desarrollo: Se invita a los alumnos a ver un video que ayudara mejor a comprender la actividad.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es-ES" sz="1400" b="0" i="0" u="sng" strike="noStrike" cap="none" dirty="0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3"/>
                        </a:rPr>
                        <a:t> https://youtu.be/irElRGlJzSA</a:t>
                      </a:r>
                      <a:endParaRPr dirty="0"/>
                    </a:p>
                    <a:p>
                      <a:pPr marL="285750" marR="0" lvl="0" indent="-28575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s-ES" sz="1400" u="none" strike="noStrike" cap="none" dirty="0"/>
                        <a:t>Actividades:</a:t>
                      </a:r>
                      <a:endParaRPr dirty="0"/>
                    </a:p>
                    <a:p>
                      <a:pPr marL="285750" marR="0" lvl="0" indent="-28575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s-ES" sz="1400" u="none" strike="noStrike" cap="none" dirty="0"/>
                        <a:t>Recomendaciones </a:t>
                      </a:r>
                      <a:endParaRPr dirty="0"/>
                    </a:p>
                    <a:p>
                      <a:pPr marL="285750" marR="0" lvl="0" indent="-28575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s-ES" sz="1400" u="none" strike="noStrike" cap="none" dirty="0"/>
                        <a:t>Desafío lingüístico</a:t>
                      </a:r>
                      <a:endParaRPr dirty="0"/>
                    </a:p>
                    <a:p>
                      <a:pPr marL="285750" marR="0" lvl="0" indent="-28575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s-ES" sz="1400" u="none" strike="noStrike" cap="none" dirty="0"/>
                        <a:t>Realizan guía, relacionados con el contenido .</a:t>
                      </a:r>
                      <a:endParaRPr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 dirty="0"/>
                        <a:t>Recursos: </a:t>
                      </a:r>
                      <a:endParaRPr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 dirty="0"/>
                        <a:t>• Guía en forma digital (ppt)</a:t>
                      </a:r>
                      <a:endParaRPr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 dirty="0"/>
                        <a:t>• Video</a:t>
                      </a:r>
                      <a:endParaRPr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 dirty="0"/>
                        <a:t>• Lápiz</a:t>
                      </a:r>
                      <a:endParaRPr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 dirty="0"/>
                        <a:t>• Goma </a:t>
                      </a:r>
                      <a:endParaRPr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 dirty="0"/>
                        <a:t>Guía de trabajo</a:t>
                      </a:r>
                      <a:endParaRPr sz="1200" u="none" strike="noStrike" cap="none"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1875" marR="4187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9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 dirty="0"/>
                        <a:t>EVALUACIÓN FORMATIVA</a:t>
                      </a:r>
                      <a:endParaRPr sz="1200" u="none" strike="noStrike" cap="none"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 dirty="0"/>
                        <a:t> </a:t>
                      </a:r>
                      <a:endParaRPr sz="1200" u="none" strike="noStrike" cap="none"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 dirty="0"/>
                        <a:t> </a:t>
                      </a:r>
                      <a:endParaRPr sz="1200" u="none" strike="noStrike" cap="none"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 dirty="0"/>
                        <a:t> </a:t>
                      </a:r>
                      <a:endParaRPr sz="12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1875" marR="418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 dirty="0"/>
                        <a:t>Se evaluará a través del ticket de salida</a:t>
                      </a:r>
                      <a:endParaRPr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 dirty="0"/>
                        <a:t>Evaluación Formativa</a:t>
                      </a:r>
                      <a:endParaRPr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 dirty="0"/>
                        <a:t>Monitoreo a partir de participación en clases virtuales.</a:t>
                      </a:r>
                      <a:endParaRPr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1875" marR="4187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39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 dirty="0"/>
                        <a:t>ESTE MÓDULO DEBE SER ENVIADO AL SIGUIENTE CORREO ELECTRÓNICO</a:t>
                      </a:r>
                      <a:endParaRPr sz="12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1875" marR="418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 dirty="0"/>
                        <a:t>Enviando Fotografía el Ticket de Salida </a:t>
                      </a:r>
                      <a:endParaRPr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 dirty="0"/>
                        <a:t>Correo: </a:t>
                      </a:r>
                      <a:r>
                        <a:rPr lang="es-ES" sz="1200" u="sng" strike="noStrike" cap="none" dirty="0">
                          <a:solidFill>
                            <a:schemeClr val="hlink"/>
                          </a:solidFill>
                          <a:hlinkClick r:id="rId4"/>
                        </a:rPr>
                        <a:t>carla.munoz@colegio-jeanpiaget-cl</a:t>
                      </a:r>
                      <a:r>
                        <a:rPr lang="es-ES" sz="1200" u="none" strike="noStrike" cap="none" dirty="0"/>
                        <a:t> o WhatsApp profesor  972188895</a:t>
                      </a:r>
                      <a:endParaRPr sz="1200" u="none" strike="noStrike" cap="none" dirty="0"/>
                    </a:p>
                  </a:txBody>
                  <a:tcPr marL="41875" marR="4187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s-ES" sz="3959" dirty="0"/>
              <a:t>Acuerdos de la clase</a:t>
            </a:r>
            <a:br>
              <a:rPr lang="es-ES" sz="3959" dirty="0"/>
            </a:br>
            <a:endParaRPr sz="3959" dirty="0"/>
          </a:p>
        </p:txBody>
      </p:sp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1628800"/>
            <a:ext cx="2249619" cy="161558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/>
          <p:nvPr/>
        </p:nvSpPr>
        <p:spPr>
          <a:xfrm>
            <a:off x="611560" y="3244380"/>
            <a:ext cx="20162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PUNTUALIDAD.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1880" y="1775117"/>
            <a:ext cx="1469263" cy="146926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/>
          <p:nvPr/>
        </p:nvSpPr>
        <p:spPr>
          <a:xfrm>
            <a:off x="3366926" y="3244334"/>
            <a:ext cx="241014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SILENCIAR MICROFONO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84168" y="1648175"/>
            <a:ext cx="1889924" cy="136562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/>
          <p:nvPr/>
        </p:nvSpPr>
        <p:spPr>
          <a:xfrm>
            <a:off x="6282819" y="3244334"/>
            <a:ext cx="240398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MANTENER EL MATERIAL QUE SE SOLICITA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7584" y="4005064"/>
            <a:ext cx="1201016" cy="131075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/>
          <p:nvPr/>
        </p:nvSpPr>
        <p:spPr>
          <a:xfrm>
            <a:off x="611560" y="5517232"/>
            <a:ext cx="141704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ATENCIÓN Y RESPETO A QUIEN HABLA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52337" y="3840673"/>
            <a:ext cx="1079086" cy="146926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/>
          <p:nvPr/>
        </p:nvSpPr>
        <p:spPr>
          <a:xfrm>
            <a:off x="2627784" y="5440362"/>
            <a:ext cx="159103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LEVANTAR LA MANO, PARA OPINAR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33641" y="4167664"/>
            <a:ext cx="1889924" cy="142320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/>
          <p:nvPr/>
        </p:nvSpPr>
        <p:spPr>
          <a:xfrm>
            <a:off x="5425462" y="5832256"/>
            <a:ext cx="250291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 ACTIVAMENTE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pic>
        <p:nvPicPr>
          <p:cNvPr id="126" name="Google Shape;126;p17" descr="https://scontent.fccp3-1.fna.fbcdn.net/v/t1.0-9/118308864_1647125965451839_8022788285384563376_n.jpg?_nc_cat=103&amp;_nc_sid=8bfeb9&amp;_nc_ohc=YNrDzpQ6ekgAX_6pGLW&amp;_nc_ht=scontent.fccp3-1.fna&amp;oh=a32288319b1f522c32e3265f9b233081&amp;oe=5F680E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7373"/>
            <a:ext cx="9144000" cy="701274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7"/>
          <p:cNvSpPr/>
          <p:nvPr/>
        </p:nvSpPr>
        <p:spPr>
          <a:xfrm>
            <a:off x="1892104" y="540475"/>
            <a:ext cx="535979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Descubrir en contextos lúdicos, atributos fonológicos de palabras conocidas; tales como conteo de palabras, segmentación y conteo de silabas, identificando sonidos finales e iniciales</a:t>
            </a:r>
            <a:endParaRPr dirty="0"/>
          </a:p>
        </p:txBody>
      </p:sp>
      <p:sp>
        <p:nvSpPr>
          <p:cNvPr id="128" name="Google Shape;128;p17"/>
          <p:cNvSpPr/>
          <p:nvPr/>
        </p:nvSpPr>
        <p:spPr>
          <a:xfrm>
            <a:off x="1892104" y="2006640"/>
            <a:ext cx="538700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OBJETIVO DE CLASE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bg1"/>
                </a:solidFill>
              </a:rPr>
              <a:t>Identificar las silabas final de las  palabras. ( rimas)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134" name="Google Shape;134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26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5827" y="565569"/>
            <a:ext cx="2799385" cy="74272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accent2"/>
            </a:outerShdw>
          </a:effectLst>
        </p:spPr>
      </p:pic>
      <p:sp>
        <p:nvSpPr>
          <p:cNvPr id="137" name="Google Shape;137;p18"/>
          <p:cNvSpPr/>
          <p:nvPr/>
        </p:nvSpPr>
        <p:spPr>
          <a:xfrm flipH="1">
            <a:off x="5505711" y="661964"/>
            <a:ext cx="291257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Reconocer sonidos finales de las palabras.</a:t>
            </a:r>
            <a:endParaRPr dirty="0"/>
          </a:p>
        </p:txBody>
      </p:sp>
      <p:pic>
        <p:nvPicPr>
          <p:cNvPr id="138" name="Google Shape;138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55827" y="1708569"/>
            <a:ext cx="2989880" cy="70283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accent6"/>
            </a:outerShdw>
          </a:effectLst>
        </p:spPr>
      </p:pic>
      <p:sp>
        <p:nvSpPr>
          <p:cNvPr id="139" name="Google Shape;139;p18"/>
          <p:cNvSpPr/>
          <p:nvPr/>
        </p:nvSpPr>
        <p:spPr>
          <a:xfrm flipH="1">
            <a:off x="5796258" y="1417638"/>
            <a:ext cx="2317194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b="0" i="0" u="none" strike="noStrike" cap="none" dirty="0">
                <a:solidFill>
                  <a:srgbClr val="FF0000"/>
                </a:solidFill>
                <a:sym typeface="Arial"/>
              </a:rPr>
              <a:t>Observando  videos, nombrando sonidos finales, recortando y pegando el elemento con el mismo sonido final,</a:t>
            </a:r>
            <a:r>
              <a:rPr lang="es-ES" b="0" i="0" u="none" strike="noStrike" cap="none" dirty="0">
                <a:solidFill>
                  <a:schemeClr val="bg1"/>
                </a:solidFill>
                <a:sym typeface="Arial"/>
              </a:rPr>
              <a:t> uniendo con una línea los objetos que  tengan el mismo sonido final.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40" name="Google Shape;140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21502" y="2797636"/>
            <a:ext cx="1572703" cy="136904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accent4"/>
            </a:outerShdw>
          </a:effectLst>
        </p:spPr>
      </p:pic>
      <p:sp>
        <p:nvSpPr>
          <p:cNvPr id="141" name="Google Shape;141;p18"/>
          <p:cNvSpPr/>
          <p:nvPr/>
        </p:nvSpPr>
        <p:spPr>
          <a:xfrm>
            <a:off x="5611455" y="3588110"/>
            <a:ext cx="25019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Desarrollar la Conciencia Fonológica y la Lectura.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s-ES" sz="3959" dirty="0"/>
              <a:t>Inicio</a:t>
            </a:r>
            <a:br>
              <a:rPr lang="es-ES" sz="3959" dirty="0"/>
            </a:br>
            <a:r>
              <a:rPr lang="es-ES" sz="3959" dirty="0"/>
              <a:t>Activación Conocimientos Previos</a:t>
            </a:r>
            <a:endParaRPr dirty="0"/>
          </a:p>
        </p:txBody>
      </p:sp>
      <p:pic>
        <p:nvPicPr>
          <p:cNvPr id="147" name="Google Shape;14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0352" y="32319"/>
            <a:ext cx="1283515" cy="110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3935" y="-36773"/>
            <a:ext cx="9144261" cy="689477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9"/>
          <p:cNvSpPr/>
          <p:nvPr/>
        </p:nvSpPr>
        <p:spPr>
          <a:xfrm>
            <a:off x="1619672" y="771704"/>
            <a:ext cx="5256584" cy="1330408"/>
          </a:xfrm>
          <a:prstGeom prst="cloud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Activo Mis Aprendizajes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9"/>
          <p:cNvSpPr/>
          <p:nvPr/>
        </p:nvSpPr>
        <p:spPr>
          <a:xfrm>
            <a:off x="1619672" y="2102112"/>
            <a:ext cx="5904656" cy="3271104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Recuerdan ¿Qué hemos Aprendido  en Lenguaje?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¿Qué Vocales hemos aprendido?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¿Qué Elementos  tienen sonido inicial  e- i-a – o u 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Nómbralos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s-ES" sz="3959" dirty="0"/>
              <a:t>Inicio</a:t>
            </a:r>
            <a:br>
              <a:rPr lang="es-ES" sz="3959" dirty="0"/>
            </a:br>
            <a:r>
              <a:rPr lang="es-ES" sz="3959" dirty="0"/>
              <a:t>Activación Conocimientos Previos</a:t>
            </a:r>
            <a:endParaRPr dirty="0"/>
          </a:p>
        </p:txBody>
      </p:sp>
      <p:pic>
        <p:nvPicPr>
          <p:cNvPr id="156" name="Google Shape;15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0352" y="32319"/>
            <a:ext cx="1283515" cy="110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406" y="53816"/>
            <a:ext cx="9144261" cy="6894773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0"/>
          <p:cNvSpPr/>
          <p:nvPr/>
        </p:nvSpPr>
        <p:spPr>
          <a:xfrm>
            <a:off x="1253876" y="1310440"/>
            <a:ext cx="6751988" cy="5468897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¿Cuál es el sonido final? Es la sílaba que va en la posición final o con la cual termina cada palabra Por ejemplo: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 – ZA </a:t>
            </a:r>
            <a:r>
              <a:rPr lang="es-ES" sz="1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 NA</a:t>
            </a:r>
            <a:endParaRPr sz="18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0"/>
          <p:cNvSpPr/>
          <p:nvPr/>
        </p:nvSpPr>
        <p:spPr>
          <a:xfrm>
            <a:off x="1744395" y="678652"/>
            <a:ext cx="50362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SONIDO FINAL </a:t>
            </a:r>
            <a:endParaRPr dirty="0"/>
          </a:p>
        </p:txBody>
      </p:sp>
      <p:pic>
        <p:nvPicPr>
          <p:cNvPr id="160" name="Google Shape;160;p20" descr="Vector Gratis | Tres niños tomados de la man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5378" y="3598319"/>
            <a:ext cx="1803786" cy="98257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/>
          <p:nvPr/>
        </p:nvSpPr>
        <p:spPr>
          <a:xfrm>
            <a:off x="4931161" y="3553601"/>
            <a:ext cx="787791" cy="982574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0"/>
          <p:cNvSpPr/>
          <p:nvPr/>
        </p:nvSpPr>
        <p:spPr>
          <a:xfrm>
            <a:off x="5795008" y="3853736"/>
            <a:ext cx="20297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VALOR POSICIONAL </a:t>
            </a:r>
            <a:endParaRPr dirty="0"/>
          </a:p>
        </p:txBody>
      </p:sp>
      <p:sp>
        <p:nvSpPr>
          <p:cNvPr id="163" name="Google Shape;163;p20"/>
          <p:cNvSpPr/>
          <p:nvPr/>
        </p:nvSpPr>
        <p:spPr>
          <a:xfrm>
            <a:off x="5602092" y="3215551"/>
            <a:ext cx="665509" cy="571301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92D05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169" name="Google Shape;169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pic>
        <p:nvPicPr>
          <p:cNvPr id="170" name="Google Shape;170;p21" descr="https://scontent.fccp3-1.fna.fbcdn.net/v/t1.0-9/117838072_104469028044503_1219316173112194898_n.jpg?_nc_cat=1&amp;_nc_sid=8bfeb9&amp;_nc_ohc=TV4TSTQiifkAX8iLI6V&amp;_nc_ht=scontent.fccp3-1.fna&amp;oh=a21db25b34ed1c808ebe30384d3e7d39&amp;oe=5F6A88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068" y="0"/>
            <a:ext cx="9144000" cy="671029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1"/>
          <p:cNvSpPr/>
          <p:nvPr/>
        </p:nvSpPr>
        <p:spPr>
          <a:xfrm>
            <a:off x="2644726" y="1913206"/>
            <a:ext cx="26736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RECORDEMOS</a:t>
            </a:r>
            <a:endParaRPr dirty="0"/>
          </a:p>
        </p:txBody>
      </p:sp>
      <p:sp>
        <p:nvSpPr>
          <p:cNvPr id="172" name="Google Shape;172;p21"/>
          <p:cNvSpPr/>
          <p:nvPr/>
        </p:nvSpPr>
        <p:spPr>
          <a:xfrm>
            <a:off x="2743200" y="2533990"/>
            <a:ext cx="344658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1"/>
          <p:cNvSpPr/>
          <p:nvPr/>
        </p:nvSpPr>
        <p:spPr>
          <a:xfrm>
            <a:off x="2684696" y="2569998"/>
            <a:ext cx="35635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https://youtu.be/irElRGlJzSA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547</Words>
  <Application>Microsoft Office PowerPoint</Application>
  <PresentationFormat>Presentación en pantalla (4:3)</PresentationFormat>
  <Paragraphs>92</Paragraphs>
  <Slides>13</Slides>
  <Notes>11</Notes>
  <HiddenSlides>0</HiddenSlides>
  <MMClips>1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Tema de Office</vt:lpstr>
      <vt:lpstr>1_Tema de Office</vt:lpstr>
      <vt:lpstr>PLANIFICACIÓN  CLASES VIRTUALES SEMANA N°31 FECHA : 27-10-2020 Ámbito Comunicación Integral   Núcleo :Lenguaje Verbal NT 1 </vt:lpstr>
      <vt:lpstr>Presentación de PowerPoint</vt:lpstr>
      <vt:lpstr>Presentación de PowerPoint</vt:lpstr>
      <vt:lpstr>Acuerdos de la clase </vt:lpstr>
      <vt:lpstr>Presentación de PowerPoint</vt:lpstr>
      <vt:lpstr>Presentación de PowerPoint</vt:lpstr>
      <vt:lpstr>Inicio Activación Conocimientos Previos</vt:lpstr>
      <vt:lpstr>Inicio Activación Conocimientos Previos</vt:lpstr>
      <vt:lpstr>Presentación de PowerPoint</vt:lpstr>
      <vt:lpstr>Presentación de PowerPoint</vt:lpstr>
      <vt:lpstr>Guía de Trabajo  Nombre____________________   Observa  y une con una línea los elementos que tienen el mismo sonido final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SEMANA N°23 FECHA : 15-10-2020 Ámbito Comunicación Integral   Núcleo :Lenguaje Verbal NT 1</dc:title>
  <dc:creator>Usuario</dc:creator>
  <cp:lastModifiedBy>HP</cp:lastModifiedBy>
  <cp:revision>23</cp:revision>
  <dcterms:modified xsi:type="dcterms:W3CDTF">2020-10-22T22:36:20Z</dcterms:modified>
</cp:coreProperties>
</file>