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98" r:id="rId3"/>
    <p:sldId id="256" r:id="rId4"/>
    <p:sldId id="307" r:id="rId5"/>
    <p:sldId id="295" r:id="rId6"/>
    <p:sldId id="304" r:id="rId7"/>
    <p:sldId id="313" r:id="rId8"/>
    <p:sldId id="305" r:id="rId9"/>
    <p:sldId id="335" r:id="rId10"/>
    <p:sldId id="336" r:id="rId11"/>
    <p:sldId id="339" r:id="rId12"/>
    <p:sldId id="337" r:id="rId13"/>
    <p:sldId id="340" r:id="rId14"/>
    <p:sldId id="338" r:id="rId15"/>
    <p:sldId id="331" r:id="rId16"/>
    <p:sldId id="306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a Muñoz Saldaña" initials="CMS" lastIdx="2" clrIdx="0">
    <p:extLst>
      <p:ext uri="{19B8F6BF-5375-455C-9EA6-DF929625EA0E}">
        <p15:presenceInfo xmlns:p15="http://schemas.microsoft.com/office/powerpoint/2012/main" xmlns="" userId="7b77d342f28f10e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86477" autoAdjust="0"/>
  </p:normalViewPr>
  <p:slideViewPr>
    <p:cSldViewPr>
      <p:cViewPr>
        <p:scale>
          <a:sx n="77" d="100"/>
          <a:sy n="77" d="100"/>
        </p:scale>
        <p:origin x="-111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02T21:49:53.224" idx="1">
    <p:pos x="5640" y="0"/>
    <p:text/>
    <p:extLst>
      <p:ext uri="{C676402C-5697-4E1C-873F-D02D1690AC5C}">
        <p15:threadingInfo xmlns:p15="http://schemas.microsoft.com/office/powerpoint/2012/main" xmlns="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45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18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01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75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09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5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71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18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15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5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87054-A18C-4DF5-B4AE-F4CEB880DC15}" type="datetimeFigureOut">
              <a:rPr lang="es-CL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22-10-2020</a:t>
            </a:fld>
            <a:endParaRPr lang="es-CL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A2A54-BCCD-4E3F-AA8C-F4DC9CB87065}" type="slidenum">
              <a:rPr lang="es-CL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360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l7T_aS7Er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980728"/>
            <a:ext cx="7772400" cy="2880320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N°31</a:t>
            </a:r>
            <a:br>
              <a:rPr lang="es-CL" sz="2800" dirty="0"/>
            </a:br>
            <a:r>
              <a:rPr lang="es-CL" sz="2800" dirty="0"/>
              <a:t>FECHA : 28-10-2020</a:t>
            </a:r>
            <a:br>
              <a:rPr lang="es-CL" sz="2800" dirty="0"/>
            </a:br>
            <a:r>
              <a:rPr lang="es-CL" sz="2800" dirty="0"/>
              <a:t>Ámbito Interacción y Comprensión del Entorno.</a:t>
            </a:r>
            <a:br>
              <a:rPr lang="es-CL" sz="2800" dirty="0"/>
            </a:br>
            <a:r>
              <a:rPr lang="es-CL" sz="2800" dirty="0"/>
              <a:t>Núcleo:  Pensamiento Matemático. </a:t>
            </a:r>
            <a:br>
              <a:rPr lang="es-CL" sz="2800" dirty="0"/>
            </a:br>
            <a:r>
              <a:rPr lang="es-CL" sz="2800" dirty="0"/>
              <a:t>NT 1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85256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8BEBA2C-04A4-4970-B1E7-82A72A7C4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A52DB2-45C6-48F6-988C-BE3595A81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Veamos el Video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A4F7AD3-FDF4-4356-9D6F-F55DC871D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417639"/>
            <a:ext cx="5976664" cy="1075258"/>
          </a:xfrm>
        </p:spPr>
        <p:txBody>
          <a:bodyPr/>
          <a:lstStyle/>
          <a:p>
            <a:r>
              <a:rPr lang="es-ES" u="sng" dirty="0">
                <a:hlinkClick r:id="rId3"/>
              </a:rPr>
              <a:t>https://youtu.be/rl7T_aS7Er8</a:t>
            </a:r>
            <a:endParaRPr lang="es-ES" u="sng" dirty="0"/>
          </a:p>
          <a:p>
            <a:endParaRPr lang="es-ES" u="sng" dirty="0"/>
          </a:p>
          <a:p>
            <a:endParaRPr lang="es-CL" dirty="0"/>
          </a:p>
        </p:txBody>
      </p:sp>
      <p:pic>
        <p:nvPicPr>
          <p:cNvPr id="1028" name="Picture 4" descr="Ese Brillo En Los Ojos GIF - AmorAPrimeraVista Ojos Brillo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25" y="2149313"/>
            <a:ext cx="5400600" cy="397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893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8BEBA2C-04A4-4970-B1E7-82A72A7C4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09" y="-28575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A52DB2-45C6-48F6-988C-BE3595A81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AHORA RESPONDE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A4F7AD3-FDF4-4356-9D6F-F55DC871D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/>
          <a:lstStyle/>
          <a:p>
            <a:r>
              <a:rPr lang="es-CL" sz="1800" dirty="0"/>
              <a:t>¿</a:t>
            </a:r>
            <a:r>
              <a:rPr lang="es-CL" sz="2000" dirty="0"/>
              <a:t>Cuántas manzanas compro Francisca ? Encierra y  escribe la cantidad en el circulo. </a:t>
            </a:r>
          </a:p>
          <a:p>
            <a:pPr marL="0" indent="0">
              <a:buNone/>
            </a:pPr>
            <a:endParaRPr lang="es-CL" sz="2000" dirty="0"/>
          </a:p>
          <a:p>
            <a:pPr marL="0" indent="0">
              <a:buNone/>
            </a:pPr>
            <a:endParaRPr lang="es-CL" sz="2000" dirty="0"/>
          </a:p>
          <a:p>
            <a:r>
              <a:rPr lang="es-CL" sz="1800" dirty="0"/>
              <a:t>¿</a:t>
            </a:r>
            <a:r>
              <a:rPr lang="es-CL" sz="2000" dirty="0"/>
              <a:t>Cuántas plátanos  compro su mamá ? Encierra y  escribe la cantidad en el circulo.  </a:t>
            </a:r>
          </a:p>
          <a:p>
            <a:endParaRPr lang="es-CL" sz="2000" dirty="0"/>
          </a:p>
          <a:p>
            <a:endParaRPr lang="es-CL" sz="2000" dirty="0"/>
          </a:p>
          <a:p>
            <a:pPr marL="0" indent="0">
              <a:buNone/>
            </a:pPr>
            <a:endParaRPr lang="es-CL" sz="2000" dirty="0"/>
          </a:p>
          <a:p>
            <a:r>
              <a:rPr lang="es-CL" sz="2000" dirty="0"/>
              <a:t>¿Cuántas  frutas compraron en total Francisca y su mamá?</a:t>
            </a:r>
          </a:p>
          <a:p>
            <a:pPr marL="0" indent="0">
              <a:buNone/>
            </a:pPr>
            <a:r>
              <a:rPr lang="es-CL" sz="2000" dirty="0"/>
              <a:t>          GRAFICA EL RESULTADO    </a:t>
            </a:r>
          </a:p>
          <a:p>
            <a:endParaRPr lang="es-CL" sz="2000" dirty="0"/>
          </a:p>
        </p:txBody>
      </p:sp>
      <p:pic>
        <p:nvPicPr>
          <p:cNvPr id="3074" name="Picture 2" descr="Download manzana png - imagen de manzana png - Free PNG Images | TOPpng">
            <a:extLst>
              <a:ext uri="{FF2B5EF4-FFF2-40B4-BE49-F238E27FC236}">
                <a16:creationId xmlns:a16="http://schemas.microsoft.com/office/drawing/2014/main" xmlns="" id="{3D57CE70-FD2E-47F7-AB15-58A51B1C6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14005"/>
            <a:ext cx="567892" cy="60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ownload manzana png - imagen de manzana png - Free PNG Images | TOPpng">
            <a:extLst>
              <a:ext uri="{FF2B5EF4-FFF2-40B4-BE49-F238E27FC236}">
                <a16:creationId xmlns:a16="http://schemas.microsoft.com/office/drawing/2014/main" xmlns="" id="{C8B0628C-2024-4E76-8676-14DA2937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29" y="1740413"/>
            <a:ext cx="567892" cy="60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ownload manzana png - imagen de manzana png - Free PNG Images | TOPpng">
            <a:extLst>
              <a:ext uri="{FF2B5EF4-FFF2-40B4-BE49-F238E27FC236}">
                <a16:creationId xmlns:a16="http://schemas.microsoft.com/office/drawing/2014/main" xmlns="" id="{D55B96FB-E95D-4CBE-BFAB-0206B6EE9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020" y="1685268"/>
            <a:ext cx="567892" cy="60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ownload manzana png - imagen de manzana png - Free PNG Images | TOPpng">
            <a:extLst>
              <a:ext uri="{FF2B5EF4-FFF2-40B4-BE49-F238E27FC236}">
                <a16:creationId xmlns:a16="http://schemas.microsoft.com/office/drawing/2014/main" xmlns="" id="{4B3600A6-DC60-4B0B-B543-D65789B14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984" y="1673148"/>
            <a:ext cx="567892" cy="60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ownload manzana png - imagen de manzana png - Free PNG Images | TOPpng">
            <a:extLst>
              <a:ext uri="{FF2B5EF4-FFF2-40B4-BE49-F238E27FC236}">
                <a16:creationId xmlns:a16="http://schemas.microsoft.com/office/drawing/2014/main" xmlns="" id="{30FDC87A-5EC7-4FB9-9422-5DD913E9E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176" y="1672792"/>
            <a:ext cx="567892" cy="60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xmlns="" id="{C771B27F-214B-49EA-AB81-487AFEDF93A4}"/>
              </a:ext>
            </a:extLst>
          </p:cNvPr>
          <p:cNvSpPr/>
          <p:nvPr/>
        </p:nvSpPr>
        <p:spPr>
          <a:xfrm>
            <a:off x="2051718" y="1523923"/>
            <a:ext cx="946491" cy="8640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/>
              <a:t>3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C1902FFF-7516-4960-BE6A-9EE345469AC2}"/>
              </a:ext>
            </a:extLst>
          </p:cNvPr>
          <p:cNvSpPr/>
          <p:nvPr/>
        </p:nvSpPr>
        <p:spPr>
          <a:xfrm flipV="1">
            <a:off x="1763687" y="3006080"/>
            <a:ext cx="946491" cy="9989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076" name="Picture 4" descr="Plátano fresco Gratis Dibujos Animados Imágene｜Illustoon ES">
            <a:extLst>
              <a:ext uri="{FF2B5EF4-FFF2-40B4-BE49-F238E27FC236}">
                <a16:creationId xmlns:a16="http://schemas.microsoft.com/office/drawing/2014/main" xmlns="" id="{11D060A0-2E80-482D-9C2C-5B66E1CAA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37" y="3140964"/>
            <a:ext cx="781254" cy="78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látano fresco Gratis Dibujos Animados Imágene｜Illustoon ES">
            <a:extLst>
              <a:ext uri="{FF2B5EF4-FFF2-40B4-BE49-F238E27FC236}">
                <a16:creationId xmlns:a16="http://schemas.microsoft.com/office/drawing/2014/main" xmlns="" id="{CEE237F0-B30C-4C93-9915-242BD5024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405" y="3140964"/>
            <a:ext cx="781254" cy="78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látano fresco Gratis Dibujos Animados Imágene｜Illustoon ES">
            <a:extLst>
              <a:ext uri="{FF2B5EF4-FFF2-40B4-BE49-F238E27FC236}">
                <a16:creationId xmlns:a16="http://schemas.microsoft.com/office/drawing/2014/main" xmlns="" id="{FD7E1A9E-12CE-4FD9-B572-9B0D792A8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843" y="3125259"/>
            <a:ext cx="781254" cy="78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Plátano fresco Gratis Dibujos Animados Imágene｜Illustoon ES">
            <a:extLst>
              <a:ext uri="{FF2B5EF4-FFF2-40B4-BE49-F238E27FC236}">
                <a16:creationId xmlns:a16="http://schemas.microsoft.com/office/drawing/2014/main" xmlns="" id="{2C4D0654-EE63-40C6-A866-CC690A7E8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225" y="3163807"/>
            <a:ext cx="773103" cy="77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D85B9B43-33CD-4D49-AF11-D91B4B4F9D3A}"/>
              </a:ext>
            </a:extLst>
          </p:cNvPr>
          <p:cNvSpPr/>
          <p:nvPr/>
        </p:nvSpPr>
        <p:spPr>
          <a:xfrm>
            <a:off x="4044032" y="4797152"/>
            <a:ext cx="1336880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6718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7B4E4"/>
            </a:gs>
            <a:gs pos="50000">
              <a:srgbClr val="BFCFEC"/>
            </a:gs>
            <a:gs pos="100000">
              <a:srgbClr val="E0E8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hlinkClick r:id="" action="ppaction://noaction"/>
            <a:extLst>
              <a:ext uri="{FF2B5EF4-FFF2-40B4-BE49-F238E27FC236}">
                <a16:creationId xmlns:a16="http://schemas.microsoft.com/office/drawing/2014/main" xmlns="" id="{3EAB6D31-4A38-424B-BF0C-2DAF94D58051}"/>
              </a:ext>
            </a:extLst>
          </p:cNvPr>
          <p:cNvSpPr txBox="1"/>
          <p:nvPr/>
        </p:nvSpPr>
        <p:spPr>
          <a:xfrm>
            <a:off x="5505440" y="338588"/>
            <a:ext cx="36385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Desafío de Adición  </a:t>
            </a:r>
          </a:p>
        </p:txBody>
      </p:sp>
      <p:pic>
        <p:nvPicPr>
          <p:cNvPr id="1026" name="Picture 2" descr="Idea Think Sticker by top(node)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74" y="2946372"/>
            <a:ext cx="2773750" cy="27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trella de 24 puntas 1"/>
          <p:cNvSpPr/>
          <p:nvPr/>
        </p:nvSpPr>
        <p:spPr>
          <a:xfrm>
            <a:off x="699096" y="327881"/>
            <a:ext cx="2756847" cy="2329741"/>
          </a:xfrm>
          <a:prstGeom prst="star2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s-CL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78449" y="984919"/>
            <a:ext cx="1798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CL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MINUTO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s-CL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s-CL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CONCURSO</a:t>
            </a:r>
          </a:p>
        </p:txBody>
      </p:sp>
      <p:pic>
        <p:nvPicPr>
          <p:cNvPr id="7" name="000217993_pre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66988" y="5650546"/>
            <a:ext cx="609600" cy="609600"/>
          </a:xfrm>
          <a:prstGeom prst="rect">
            <a:avLst/>
          </a:prstGeom>
        </p:spPr>
      </p:pic>
      <p:grpSp>
        <p:nvGrpSpPr>
          <p:cNvPr id="30" name="Botón"/>
          <p:cNvGrpSpPr/>
          <p:nvPr/>
        </p:nvGrpSpPr>
        <p:grpSpPr>
          <a:xfrm>
            <a:off x="3126582" y="4995253"/>
            <a:ext cx="1097280" cy="1090592"/>
            <a:chOff x="1322363" y="4932610"/>
            <a:chExt cx="1463040" cy="1454122"/>
          </a:xfrm>
        </p:grpSpPr>
        <p:sp>
          <p:nvSpPr>
            <p:cNvPr id="31" name="Botón"/>
            <p:cNvSpPr/>
            <p:nvPr/>
          </p:nvSpPr>
          <p:spPr>
            <a:xfrm>
              <a:off x="1322363" y="4932610"/>
              <a:ext cx="1463040" cy="1454122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s-CL" sz="1050" kern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32" name="Elipse 31"/>
            <p:cNvSpPr/>
            <p:nvPr/>
          </p:nvSpPr>
          <p:spPr>
            <a:xfrm>
              <a:off x="1553307" y="5156521"/>
              <a:ext cx="1001152" cy="1006300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s-CL" sz="1050" kern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1553307" y="5475003"/>
              <a:ext cx="1097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s-MX" sz="1200" b="1" kern="0" dirty="0">
                  <a:solidFill>
                    <a:prstClr val="white"/>
                  </a:solidFill>
                  <a:latin typeface="Comic Sans MS" panose="030F0702030302020204" pitchFamily="66" charset="0"/>
                  <a:cs typeface="Arial"/>
                  <a:sym typeface="Arial"/>
                </a:rPr>
                <a:t>JUGAR</a:t>
              </a:r>
              <a:endParaRPr lang="es-CL" sz="1200" b="1" kern="0" dirty="0">
                <a:solidFill>
                  <a:prstClr val="white"/>
                </a:solidFill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sp>
        <p:nvSpPr>
          <p:cNvPr id="21" name="CuadroTexto 20"/>
          <p:cNvSpPr txBox="1"/>
          <p:nvPr/>
        </p:nvSpPr>
        <p:spPr>
          <a:xfrm>
            <a:off x="7372089" y="3368741"/>
            <a:ext cx="795472" cy="42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8116" y="1295079"/>
            <a:ext cx="4080113" cy="4023688"/>
          </a:xfrm>
          <a:prstGeom prst="rect">
            <a:avLst/>
          </a:prstGeom>
        </p:spPr>
      </p:pic>
      <p:sp>
        <p:nvSpPr>
          <p:cNvPr id="19" name="Forma libre 18"/>
          <p:cNvSpPr/>
          <p:nvPr/>
        </p:nvSpPr>
        <p:spPr>
          <a:xfrm rot="20958250" flipH="1">
            <a:off x="4638085" y="1255220"/>
            <a:ext cx="3268732" cy="5895506"/>
          </a:xfrm>
          <a:custGeom>
            <a:avLst/>
            <a:gdLst>
              <a:gd name="connsiteX0" fmla="*/ 1021702 w 4013581"/>
              <a:gd name="connsiteY0" fmla="*/ 8151 h 6917154"/>
              <a:gd name="connsiteX1" fmla="*/ 1130555 w 4013581"/>
              <a:gd name="connsiteY1" fmla="*/ 13114 h 6917154"/>
              <a:gd name="connsiteX2" fmla="*/ 2925244 w 4013581"/>
              <a:gd name="connsiteY2" fmla="*/ 832144 h 6917154"/>
              <a:gd name="connsiteX3" fmla="*/ 2985331 w 4013581"/>
              <a:gd name="connsiteY3" fmla="*/ 897487 h 6917154"/>
              <a:gd name="connsiteX4" fmla="*/ 2789660 w 4013581"/>
              <a:gd name="connsiteY4" fmla="*/ 1086906 h 6917154"/>
              <a:gd name="connsiteX5" fmla="*/ 2688886 w 4013581"/>
              <a:gd name="connsiteY5" fmla="*/ 982805 h 6917154"/>
              <a:gd name="connsiteX6" fmla="*/ 2682234 w 4013581"/>
              <a:gd name="connsiteY6" fmla="*/ 1392555 h 6917154"/>
              <a:gd name="connsiteX7" fmla="*/ 3091984 w 4013581"/>
              <a:gd name="connsiteY7" fmla="*/ 1399206 h 6917154"/>
              <a:gd name="connsiteX8" fmla="*/ 2991209 w 4013581"/>
              <a:gd name="connsiteY8" fmla="*/ 1295106 h 6917154"/>
              <a:gd name="connsiteX9" fmla="*/ 3172267 w 4013581"/>
              <a:gd name="connsiteY9" fmla="*/ 1119833 h 6917154"/>
              <a:gd name="connsiteX10" fmla="*/ 3230985 w 4013581"/>
              <a:gd name="connsiteY10" fmla="*/ 1196812 h 6917154"/>
              <a:gd name="connsiteX11" fmla="*/ 3656039 w 4013581"/>
              <a:gd name="connsiteY11" fmla="*/ 2539946 h 6917154"/>
              <a:gd name="connsiteX12" fmla="*/ 2344870 w 4013581"/>
              <a:gd name="connsiteY12" fmla="*/ 4687968 h 6917154"/>
              <a:gd name="connsiteX13" fmla="*/ 2305468 w 4013581"/>
              <a:gd name="connsiteY13" fmla="*/ 4708279 h 6917154"/>
              <a:gd name="connsiteX14" fmla="*/ 2287953 w 4013581"/>
              <a:gd name="connsiteY14" fmla="*/ 4675805 h 6917154"/>
              <a:gd name="connsiteX15" fmla="*/ 1196448 w 4013581"/>
              <a:gd name="connsiteY15" fmla="*/ 4881965 h 6917154"/>
              <a:gd name="connsiteX16" fmla="*/ 1174645 w 4013581"/>
              <a:gd name="connsiteY16" fmla="*/ 5060830 h 6917154"/>
              <a:gd name="connsiteX17" fmla="*/ 1130555 w 4013581"/>
              <a:gd name="connsiteY17" fmla="*/ 5066779 h 6917154"/>
              <a:gd name="connsiteX18" fmla="*/ 1021702 w 4013581"/>
              <a:gd name="connsiteY18" fmla="*/ 5071742 h 6917154"/>
              <a:gd name="connsiteX19" fmla="*/ 1172476 w 4013581"/>
              <a:gd name="connsiteY19" fmla="*/ 5078616 h 6917154"/>
              <a:gd name="connsiteX20" fmla="*/ 1037721 w 4013581"/>
              <a:gd name="connsiteY20" fmla="*/ 6184076 h 6917154"/>
              <a:gd name="connsiteX21" fmla="*/ 0 w 4013581"/>
              <a:gd name="connsiteY21" fmla="*/ 6380078 h 6917154"/>
              <a:gd name="connsiteX22" fmla="*/ 101441 w 4013581"/>
              <a:gd name="connsiteY22" fmla="*/ 6917154 h 6917154"/>
              <a:gd name="connsiteX23" fmla="*/ 3935942 w 4013581"/>
              <a:gd name="connsiteY23" fmla="*/ 6192906 h 6917154"/>
              <a:gd name="connsiteX24" fmla="*/ 3834501 w 4013581"/>
              <a:gd name="connsiteY24" fmla="*/ 5655830 h 6917154"/>
              <a:gd name="connsiteX25" fmla="*/ 2910679 w 4013581"/>
              <a:gd name="connsiteY25" fmla="*/ 5830318 h 6917154"/>
              <a:gd name="connsiteX26" fmla="*/ 2378717 w 4013581"/>
              <a:gd name="connsiteY26" fmla="*/ 4844079 h 6917154"/>
              <a:gd name="connsiteX27" fmla="*/ 2541367 w 4013581"/>
              <a:gd name="connsiteY27" fmla="*/ 4773335 h 6917154"/>
              <a:gd name="connsiteX28" fmla="*/ 4013581 w 4013581"/>
              <a:gd name="connsiteY28" fmla="*/ 2539946 h 6917154"/>
              <a:gd name="connsiteX29" fmla="*/ 1200473 w 4013581"/>
              <a:gd name="connsiteY29" fmla="*/ 0 h 691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013581" h="6917154">
                <a:moveTo>
                  <a:pt x="1021702" y="8151"/>
                </a:moveTo>
                <a:lnTo>
                  <a:pt x="1130555" y="13114"/>
                </a:lnTo>
                <a:cubicBezTo>
                  <a:pt x="1839818" y="78149"/>
                  <a:pt x="2471189" y="381082"/>
                  <a:pt x="2925244" y="832144"/>
                </a:cubicBezTo>
                <a:lnTo>
                  <a:pt x="2985331" y="897487"/>
                </a:lnTo>
                <a:lnTo>
                  <a:pt x="2789660" y="1086906"/>
                </a:lnTo>
                <a:lnTo>
                  <a:pt x="2688886" y="982805"/>
                </a:lnTo>
                <a:lnTo>
                  <a:pt x="2682234" y="1392555"/>
                </a:lnTo>
                <a:lnTo>
                  <a:pt x="3091984" y="1399206"/>
                </a:lnTo>
                <a:lnTo>
                  <a:pt x="2991209" y="1295106"/>
                </a:lnTo>
                <a:lnTo>
                  <a:pt x="3172267" y="1119833"/>
                </a:lnTo>
                <a:lnTo>
                  <a:pt x="3230985" y="1196812"/>
                </a:lnTo>
                <a:cubicBezTo>
                  <a:pt x="3500373" y="1586449"/>
                  <a:pt x="3656039" y="2046784"/>
                  <a:pt x="3656039" y="2539946"/>
                </a:cubicBezTo>
                <a:cubicBezTo>
                  <a:pt x="3656039" y="3444078"/>
                  <a:pt x="3132829" y="4237874"/>
                  <a:pt x="2344870" y="4687968"/>
                </a:cubicBezTo>
                <a:lnTo>
                  <a:pt x="2305468" y="4708279"/>
                </a:lnTo>
                <a:lnTo>
                  <a:pt x="2287953" y="4675805"/>
                </a:lnTo>
                <a:lnTo>
                  <a:pt x="1196448" y="4881965"/>
                </a:lnTo>
                <a:lnTo>
                  <a:pt x="1174645" y="5060830"/>
                </a:lnTo>
                <a:lnTo>
                  <a:pt x="1130555" y="5066779"/>
                </a:lnTo>
                <a:lnTo>
                  <a:pt x="1021702" y="5071742"/>
                </a:lnTo>
                <a:lnTo>
                  <a:pt x="1172476" y="5078616"/>
                </a:lnTo>
                <a:lnTo>
                  <a:pt x="1037721" y="6184076"/>
                </a:lnTo>
                <a:lnTo>
                  <a:pt x="0" y="6380078"/>
                </a:lnTo>
                <a:lnTo>
                  <a:pt x="101441" y="6917154"/>
                </a:lnTo>
                <a:lnTo>
                  <a:pt x="3935942" y="6192906"/>
                </a:lnTo>
                <a:lnTo>
                  <a:pt x="3834501" y="5655830"/>
                </a:lnTo>
                <a:lnTo>
                  <a:pt x="2910679" y="5830318"/>
                </a:lnTo>
                <a:lnTo>
                  <a:pt x="2378717" y="4844079"/>
                </a:lnTo>
                <a:lnTo>
                  <a:pt x="2541367" y="4773335"/>
                </a:lnTo>
                <a:cubicBezTo>
                  <a:pt x="3418284" y="4343222"/>
                  <a:pt x="4013581" y="3504353"/>
                  <a:pt x="4013581" y="2539946"/>
                </a:cubicBezTo>
                <a:cubicBezTo>
                  <a:pt x="4013581" y="1137172"/>
                  <a:pt x="2754110" y="0"/>
                  <a:pt x="1200473" y="0"/>
                </a:cubicBez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s-CL" sz="1050" kern="0">
              <a:solidFill>
                <a:prstClr val="white"/>
              </a:solidFill>
              <a:sym typeface="Arial"/>
            </a:endParaRPr>
          </a:p>
        </p:txBody>
      </p:sp>
      <p:pic>
        <p:nvPicPr>
          <p:cNvPr id="35" name="Picture 4" descr="Signos Más Y Menos, Símbolo, Signo imagen png - imagen transparente  descarga gratuita">
            <a:extLst>
              <a:ext uri="{FF2B5EF4-FFF2-40B4-BE49-F238E27FC236}">
                <a16:creationId xmlns:a16="http://schemas.microsoft.com/office/drawing/2014/main" xmlns="" id="{62B17402-E45C-4C1E-81B1-C56F9D435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595" y="351373"/>
            <a:ext cx="522987" cy="34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243780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1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8BEBA2C-04A4-4970-B1E7-82A72A7C4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A52DB2-45C6-48F6-988C-BE3595A81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400" dirty="0"/>
              <a:t>GUIA DE TRABAJO</a:t>
            </a:r>
            <a:br>
              <a:rPr lang="es-CL" sz="2400" dirty="0"/>
            </a:br>
            <a:r>
              <a:rPr lang="es-CL" sz="2400" dirty="0"/>
              <a:t>NONBRE________________ p-k</a:t>
            </a:r>
          </a:p>
        </p:txBody>
      </p:sp>
      <p:pic>
        <p:nvPicPr>
          <p:cNvPr id="4098" name="Picture 2" descr="Fichas para trabajar matemáticas. | Matemáticas para guardería, Matemáticas  para niños, Fichas de matematicas">
            <a:extLst>
              <a:ext uri="{FF2B5EF4-FFF2-40B4-BE49-F238E27FC236}">
                <a16:creationId xmlns:a16="http://schemas.microsoft.com/office/drawing/2014/main" xmlns="" id="{6D855533-646D-4A76-91A7-079795C4DB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00200"/>
            <a:ext cx="5616624" cy="49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731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D8EB012-4806-4270-9812-89A48C3F6FB0}"/>
              </a:ext>
            </a:extLst>
          </p:cNvPr>
          <p:cNvSpPr/>
          <p:nvPr/>
        </p:nvSpPr>
        <p:spPr>
          <a:xfrm>
            <a:off x="1347470" y="931299"/>
            <a:ext cx="1584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>
                <a:solidFill>
                  <a:schemeClr val="accent2"/>
                </a:solidFill>
              </a:rPr>
              <a:t>TICKET DE SALIDA</a:t>
            </a:r>
            <a:br>
              <a:rPr lang="es-CL" b="1" dirty="0">
                <a:solidFill>
                  <a:schemeClr val="accent2"/>
                </a:solidFill>
              </a:rPr>
            </a:br>
            <a:r>
              <a:rPr lang="es-CL" b="1" dirty="0">
                <a:solidFill>
                  <a:schemeClr val="accent2"/>
                </a:solidFill>
              </a:rPr>
              <a:t>SEMANA 31</a:t>
            </a:r>
          </a:p>
        </p:txBody>
      </p:sp>
      <p:sp>
        <p:nvSpPr>
          <p:cNvPr id="12" name="Bocadillo nube: nube 11">
            <a:extLst>
              <a:ext uri="{FF2B5EF4-FFF2-40B4-BE49-F238E27FC236}">
                <a16:creationId xmlns:a16="http://schemas.microsoft.com/office/drawing/2014/main" xmlns="" id="{864D392F-0E3C-4A4B-A197-70DDA9AC94E5}"/>
              </a:ext>
            </a:extLst>
          </p:cNvPr>
          <p:cNvSpPr/>
          <p:nvPr/>
        </p:nvSpPr>
        <p:spPr>
          <a:xfrm>
            <a:off x="1043608" y="748225"/>
            <a:ext cx="2088231" cy="1312623"/>
          </a:xfrm>
          <a:prstGeom prst="cloudCallout">
            <a:avLst>
              <a:gd name="adj1" fmla="val -20833"/>
              <a:gd name="adj2" fmla="val 143519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52DD2689-9D6C-49FF-A6FD-C3FD8183C7F8}"/>
              </a:ext>
            </a:extLst>
          </p:cNvPr>
          <p:cNvSpPr/>
          <p:nvPr/>
        </p:nvSpPr>
        <p:spPr>
          <a:xfrm>
            <a:off x="3163508" y="759545"/>
            <a:ext cx="5440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1.-Juan compró 2 pelotas y su primo le regalo  3 más, ¿Cuantas pelotas tiene en total?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2D7D4F44-33C5-4A9C-BCBA-F8B857AA37AC}"/>
              </a:ext>
            </a:extLst>
          </p:cNvPr>
          <p:cNvSpPr/>
          <p:nvPr/>
        </p:nvSpPr>
        <p:spPr>
          <a:xfrm rot="10800000" flipV="1">
            <a:off x="4096509" y="5133867"/>
            <a:ext cx="2767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4637A861-33D0-406C-8A8B-379B24B38379}"/>
              </a:ext>
            </a:extLst>
          </p:cNvPr>
          <p:cNvSpPr/>
          <p:nvPr/>
        </p:nvSpPr>
        <p:spPr>
          <a:xfrm flipH="1">
            <a:off x="2987824" y="3607668"/>
            <a:ext cx="936104" cy="11894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08702F9B-EFCD-4584-B3F8-6462BA0F646C}"/>
              </a:ext>
            </a:extLst>
          </p:cNvPr>
          <p:cNvSpPr/>
          <p:nvPr/>
        </p:nvSpPr>
        <p:spPr>
          <a:xfrm>
            <a:off x="5062316" y="3607668"/>
            <a:ext cx="785918" cy="11577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AEFE567-885A-4AED-BEC7-40023672A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7" y="332656"/>
            <a:ext cx="1241365" cy="1071880"/>
          </a:xfrm>
          <a:prstGeom prst="rect">
            <a:avLst/>
          </a:prstGeom>
        </p:spPr>
      </p:pic>
      <p:pic>
        <p:nvPicPr>
          <p:cNvPr id="5122" name="Picture 2" descr="Resultado de imagen para sumas para niños de transicion | Matemáticas para  niños, Fichas de preescolar, Matemáticas para guardería">
            <a:extLst>
              <a:ext uri="{FF2B5EF4-FFF2-40B4-BE49-F238E27FC236}">
                <a16:creationId xmlns:a16="http://schemas.microsoft.com/office/drawing/2014/main" xmlns="" id="{568238FF-D502-4ADF-8750-8275F28C2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" t="15626" r="25770" b="65753"/>
          <a:stretch/>
        </p:blipFill>
        <p:spPr bwMode="auto">
          <a:xfrm>
            <a:off x="2904044" y="1750697"/>
            <a:ext cx="3960440" cy="149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gno más 2">
            <a:extLst>
              <a:ext uri="{FF2B5EF4-FFF2-40B4-BE49-F238E27FC236}">
                <a16:creationId xmlns:a16="http://schemas.microsoft.com/office/drawing/2014/main" xmlns="" id="{0055A2EF-9198-4BF0-ABA1-DB453DF62898}"/>
              </a:ext>
            </a:extLst>
          </p:cNvPr>
          <p:cNvSpPr/>
          <p:nvPr/>
        </p:nvSpPr>
        <p:spPr>
          <a:xfrm flipH="1">
            <a:off x="4025070" y="3781554"/>
            <a:ext cx="936104" cy="1050138"/>
          </a:xfrm>
          <a:prstGeom prst="mathPlus">
            <a:avLst>
              <a:gd name="adj1" fmla="val 31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s igual a 3">
            <a:extLst>
              <a:ext uri="{FF2B5EF4-FFF2-40B4-BE49-F238E27FC236}">
                <a16:creationId xmlns:a16="http://schemas.microsoft.com/office/drawing/2014/main" xmlns="" id="{820EC9CE-E952-4E6E-89D7-D5900A28466B}"/>
              </a:ext>
            </a:extLst>
          </p:cNvPr>
          <p:cNvSpPr/>
          <p:nvPr/>
        </p:nvSpPr>
        <p:spPr>
          <a:xfrm>
            <a:off x="6099562" y="4058158"/>
            <a:ext cx="560670" cy="52296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87FE8373-BF15-404C-89A7-A121F72B6B96}"/>
              </a:ext>
            </a:extLst>
          </p:cNvPr>
          <p:cNvSpPr/>
          <p:nvPr/>
        </p:nvSpPr>
        <p:spPr>
          <a:xfrm>
            <a:off x="7020272" y="1750697"/>
            <a:ext cx="1704648" cy="1390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8A9BB216-D391-47A4-B510-590E7770A627}"/>
              </a:ext>
            </a:extLst>
          </p:cNvPr>
          <p:cNvSpPr/>
          <p:nvPr/>
        </p:nvSpPr>
        <p:spPr>
          <a:xfrm>
            <a:off x="7020272" y="3423840"/>
            <a:ext cx="1704648" cy="1390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076" name="Picture 4" descr="Celebrations and Traditions - Links - ESL Resourc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6" y="4058158"/>
            <a:ext cx="2131102" cy="273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061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49650AA-4B6C-4B51-9581-C97F19267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3" y="0"/>
            <a:ext cx="9144000" cy="685866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6B009C7-F79D-4A80-98FD-823F08749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760" y="764705"/>
            <a:ext cx="4320480" cy="2808311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Enviar fotografía de este ticket de salida a: Educadora Carla Muñoz Saldaña	</a:t>
            </a:r>
          </a:p>
          <a:p>
            <a:r>
              <a:rPr lang="es-ES" dirty="0" err="1"/>
              <a:t>Correo:carla.munoz@colegio-jeanpiaget.cl</a:t>
            </a:r>
            <a:r>
              <a:rPr lang="es-ES" dirty="0"/>
              <a:t>	</a:t>
            </a:r>
          </a:p>
          <a:p>
            <a:r>
              <a:rPr lang="es-ES" dirty="0"/>
              <a:t>Celular: 972188895	</a:t>
            </a:r>
          </a:p>
          <a:p>
            <a:pPr marL="0" indent="0">
              <a:buNone/>
            </a:pPr>
            <a:r>
              <a:rPr lang="es-ES" dirty="0"/>
              <a:t>	</a:t>
            </a:r>
          </a:p>
          <a:p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54613"/>
            <a:ext cx="1071332" cy="85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Pin en FIESTAS PATRIAS CHILE">
            <a:extLst>
              <a:ext uri="{FF2B5EF4-FFF2-40B4-BE49-F238E27FC236}">
                <a16:creationId xmlns:a16="http://schemas.microsoft.com/office/drawing/2014/main" xmlns="" id="{114A4E4F-A62B-4B4E-A595-369265F93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766" y="-531440"/>
            <a:ext cx="9282766" cy="765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963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725427"/>
              </p:ext>
            </p:extLst>
          </p:nvPr>
        </p:nvGraphicFramePr>
        <p:xfrm>
          <a:off x="323528" y="965102"/>
          <a:ext cx="8280920" cy="5632764"/>
        </p:xfrm>
        <a:graphic>
          <a:graphicData uri="http://schemas.openxmlformats.org/drawingml/2006/table">
            <a:tbl>
              <a:tblPr firstRow="1" firstCol="1" bandRow="1"/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Pensamiento Matemático/ Pre Kínder  Retroalimentación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Carla Muñoz Saldaña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Judith Figueroa Correa.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46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AE. : 8. Resolver problemas simples de manera concreta y pictórica agregando o quitando hasta 10 elementos, comunicando las acciones llevadas a cabo.</a:t>
                      </a:r>
                      <a:endParaRPr lang="es-ES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576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400" dirty="0"/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400" baseline="0" dirty="0"/>
                        <a:t>  </a:t>
                      </a:r>
                      <a:r>
                        <a:rPr lang="es-ES_tradn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AE. : 8. Resolver problemas simples de manera concreta y pictórica agregando o quitando hasta 10 elementos, comunicando las acciones llevadas a cabo.</a:t>
                      </a:r>
                      <a:endParaRPr lang="es-ES" sz="1400" dirty="0"/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10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Cuantos elementos agrego /  resolver . Agregar, quitar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E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30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Resolver problemas simples de manera concreta y pictórica agregando  hasta 10 elementos, comunicando las acciones llevadas cabo.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30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+mn-lt"/>
                        </a:rPr>
                        <a:t>   formativa   Ticket de salida</a:t>
                      </a:r>
                      <a:endParaRPr lang="es-CL" sz="16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897602"/>
              </p:ext>
            </p:extLst>
          </p:nvPr>
        </p:nvGraphicFramePr>
        <p:xfrm>
          <a:off x="0" y="74611"/>
          <a:ext cx="9144000" cy="78374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015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424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60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ACTIVIDAD(ES) Y RECURSOS PEDAGÓGICOS 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effectLst/>
                        </a:rPr>
                        <a:t>Inicio se invita a los niños a ubicarse en un lugar cómodo para realizar la actividad. se activan conocimientos previos , mediante las siguientes preguntas ¿ </a:t>
                      </a:r>
                      <a:r>
                        <a:rPr lang="es-ES_tradn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qué te sirven los números?, ¿dónde ves los números?, ¿por qué están en nuestra vida cotidiana? ¿Dónde los podemos encontrar? Se comunica a los  niños  el propósito de la actividad . (</a:t>
                      </a:r>
                      <a:r>
                        <a:rPr lang="es-ES_tradnl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Resolver problemas simples de manera concreta y pictórica agregando  hasta 10 elementos, comunicando las acciones llevadas cabo.) Antes de seguir conocerán la definición del concepto Adición 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/>
                        <a:t>La adición es también conocida como la SUMA de dos cantidades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dirty="0"/>
                        <a:t>Se da cuando agregamos o juntamos objetos, su símbolo es: </a:t>
                      </a:r>
                      <a:endParaRPr lang="es-ES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Posteriormente realizaran diviesos desafíos matemáticos con material concreto . Ejemplificando el concepto de agregar.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u="sng" dirty="0">
                          <a:effectLst/>
                        </a:rPr>
                        <a:t>Desarrollo </a:t>
                      </a:r>
                      <a:r>
                        <a:rPr lang="es-ES" sz="1200" u="none" dirty="0">
                          <a:effectLst/>
                        </a:rPr>
                        <a:t> : Te invito a ver el siguiente video para entender mejor la actividad.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u="sng" dirty="0">
                          <a:effectLst/>
                        </a:rPr>
                        <a:t>https://youtu.be/rl7T_aS7Er8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Actividades: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Recomendaciones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Desafío Matemático.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Realizan guía, relacionados con el contenido 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Recursos: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• Guía en forma digital (</a:t>
                      </a:r>
                      <a:r>
                        <a:rPr lang="es-ES" sz="1200" dirty="0" err="1">
                          <a:effectLst/>
                        </a:rPr>
                        <a:t>ppt</a:t>
                      </a:r>
                      <a:r>
                        <a:rPr lang="es-ES" sz="1200" dirty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• Video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• Lápiz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• Goma </a:t>
                      </a:r>
                    </a:p>
                  </a:txBody>
                  <a:tcPr marL="41866" marR="41866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78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Se evaluará a través del ticket de salida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Evaluación Formativa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Monitoreo a partir de participación en clases virtuales.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200" dirty="0">
                        <a:effectLst/>
                      </a:endParaRPr>
                    </a:p>
                  </a:txBody>
                  <a:tcPr marL="41866" marR="4186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47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>
                          <a:effectLst/>
                        </a:rPr>
                        <a:t>ESTE MÓDULO DEBE SER ENVIADO AL SIGUIENTE CORREO ELECTRÓNICO</a:t>
                      </a:r>
                      <a:endParaRPr lang="es-CL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 Correo</a:t>
                      </a:r>
                      <a:r>
                        <a:rPr lang="es-ES_tradnl" sz="1200" baseline="0" dirty="0">
                          <a:effectLst/>
                        </a:rPr>
                        <a:t> electrónico: carla.munoz@colegio-jeanpiaget.cl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WhatsApp profesor  972188895</a:t>
                      </a:r>
                    </a:p>
                  </a:txBody>
                  <a:tcPr marL="41866" marR="41866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Flecha: a la derecha 1">
            <a:extLst>
              <a:ext uri="{FF2B5EF4-FFF2-40B4-BE49-F238E27FC236}">
                <a16:creationId xmlns:a16="http://schemas.microsoft.com/office/drawing/2014/main" xmlns="" id="{3485EBA0-03C9-42FB-9BF0-931D5D2DAEDF}"/>
              </a:ext>
            </a:extLst>
          </p:cNvPr>
          <p:cNvSpPr/>
          <p:nvPr/>
        </p:nvSpPr>
        <p:spPr>
          <a:xfrm>
            <a:off x="6156176" y="1340768"/>
            <a:ext cx="5040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Signo más 2">
            <a:extLst>
              <a:ext uri="{FF2B5EF4-FFF2-40B4-BE49-F238E27FC236}">
                <a16:creationId xmlns:a16="http://schemas.microsoft.com/office/drawing/2014/main" xmlns="" id="{BA6206CA-C6F0-4A75-9ED6-BAA3C44591F0}"/>
              </a:ext>
            </a:extLst>
          </p:cNvPr>
          <p:cNvSpPr/>
          <p:nvPr/>
        </p:nvSpPr>
        <p:spPr>
          <a:xfrm>
            <a:off x="6012160" y="1484784"/>
            <a:ext cx="432048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941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Acuerdos de la clase</a:t>
            </a:r>
            <a:br>
              <a:rPr lang="es-CL" dirty="0"/>
            </a:b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3C00D81-1F74-4489-9F60-982BCFD67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2249619" cy="161558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21313DDA-8707-4334-9208-EB9F4FE16488}"/>
              </a:ext>
            </a:extLst>
          </p:cNvPr>
          <p:cNvSpPr/>
          <p:nvPr/>
        </p:nvSpPr>
        <p:spPr>
          <a:xfrm>
            <a:off x="611560" y="3244380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PUNTUALIDAD.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01910DE-07E4-4F29-98BD-F588DCAB9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775117"/>
            <a:ext cx="1469263" cy="146926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B350D37-88D5-4DDA-833A-CB4FE46EB57A}"/>
              </a:ext>
            </a:extLst>
          </p:cNvPr>
          <p:cNvSpPr/>
          <p:nvPr/>
        </p:nvSpPr>
        <p:spPr>
          <a:xfrm>
            <a:off x="3366926" y="3244334"/>
            <a:ext cx="2410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SILENCIAR MICROFONO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1C090F2-1F83-4727-A3ED-D4F88BE8B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1648175"/>
            <a:ext cx="1889924" cy="136562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03FFA69-E20D-4688-8B11-1E3357C9CFD5}"/>
              </a:ext>
            </a:extLst>
          </p:cNvPr>
          <p:cNvSpPr/>
          <p:nvPr/>
        </p:nvSpPr>
        <p:spPr>
          <a:xfrm>
            <a:off x="6282819" y="3244334"/>
            <a:ext cx="2403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MANTENER EL MATERIAL QUE SE SOLICITA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EAF6D0C-C725-4853-B265-B8E8DDB24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4005064"/>
            <a:ext cx="1201016" cy="1310754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4960258D-FBDE-4856-B003-C75B7FFEF1A6}"/>
              </a:ext>
            </a:extLst>
          </p:cNvPr>
          <p:cNvSpPr/>
          <p:nvPr/>
        </p:nvSpPr>
        <p:spPr>
          <a:xfrm>
            <a:off x="611560" y="5517232"/>
            <a:ext cx="1417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ATENCIÓN Y RESPETO A QUIEN HABLA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49712734-2E51-4899-B367-209FC84DA3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337" y="3840673"/>
            <a:ext cx="1079086" cy="1469263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60BE42D-7821-4DA5-9F89-196EE10F5212}"/>
              </a:ext>
            </a:extLst>
          </p:cNvPr>
          <p:cNvSpPr/>
          <p:nvPr/>
        </p:nvSpPr>
        <p:spPr>
          <a:xfrm>
            <a:off x="2627784" y="5440362"/>
            <a:ext cx="1591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LEVANTAR LA MANO, PARA OPINAR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389B7E15-85AD-4808-9037-43C6818987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3641" y="4167664"/>
            <a:ext cx="1889924" cy="1423206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C01CFD87-60CE-4444-AD38-743AD449A7D9}"/>
              </a:ext>
            </a:extLst>
          </p:cNvPr>
          <p:cNvSpPr/>
          <p:nvPr/>
        </p:nvSpPr>
        <p:spPr>
          <a:xfrm>
            <a:off x="5425462" y="5832256"/>
            <a:ext cx="2502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PARTICIPA ACTIVAMENTE</a:t>
            </a: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231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9D35BB0-954C-486A-8C05-949BBA5E5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3278"/>
            <a:ext cx="9144261" cy="6894773"/>
          </a:xfrm>
          <a:prstGeom prst="rect">
            <a:avLst/>
          </a:prstGeom>
        </p:spPr>
      </p:pic>
      <p:sp>
        <p:nvSpPr>
          <p:cNvPr id="7" name="Nube 6">
            <a:extLst>
              <a:ext uri="{FF2B5EF4-FFF2-40B4-BE49-F238E27FC236}">
                <a16:creationId xmlns:a16="http://schemas.microsoft.com/office/drawing/2014/main" xmlns="" id="{D1E1B9AF-3CCC-47B3-B8EC-367E36F5BD66}"/>
              </a:ext>
            </a:extLst>
          </p:cNvPr>
          <p:cNvSpPr/>
          <p:nvPr/>
        </p:nvSpPr>
        <p:spPr>
          <a:xfrm>
            <a:off x="1619672" y="771704"/>
            <a:ext cx="5256584" cy="13304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/>
              <a:t>Activo Mis Aprendizajes</a:t>
            </a:r>
          </a:p>
        </p:txBody>
      </p:sp>
      <p:sp>
        <p:nvSpPr>
          <p:cNvPr id="8" name="Globo: flecha hacia abajo 7">
            <a:extLst>
              <a:ext uri="{FF2B5EF4-FFF2-40B4-BE49-F238E27FC236}">
                <a16:creationId xmlns:a16="http://schemas.microsoft.com/office/drawing/2014/main" xmlns="" id="{61EEB738-11A9-42AC-A251-16742ACA74E0}"/>
              </a:ext>
            </a:extLst>
          </p:cNvPr>
          <p:cNvSpPr/>
          <p:nvPr/>
        </p:nvSpPr>
        <p:spPr>
          <a:xfrm>
            <a:off x="1619672" y="2102112"/>
            <a:ext cx="5904656" cy="24070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Recuerdan ¿ Qué hemos Aprendido en Matemáticas?</a:t>
            </a:r>
          </a:p>
          <a:p>
            <a:pPr algn="ctr"/>
            <a:r>
              <a:rPr lang="es-ES" dirty="0"/>
              <a:t>¿ Qué número hemos visto?</a:t>
            </a:r>
          </a:p>
          <a:p>
            <a:pPr algn="ctr"/>
            <a:r>
              <a:rPr lang="es-ES" dirty="0"/>
              <a:t>¿Qué es Contar?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¿Cómo lo Hacemos?</a:t>
            </a:r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7BF484-BD43-49EF-A0FE-03CE691C1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AB79CBA-584F-4AFC-A7D9-996FDFF9B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752" y="1844824"/>
            <a:ext cx="4392488" cy="4281339"/>
          </a:xfrm>
        </p:spPr>
        <p:txBody>
          <a:bodyPr/>
          <a:lstStyle/>
          <a:p>
            <a:r>
              <a:rPr lang="es-CL" dirty="0"/>
              <a:t>Emplear números , para contar, identificar y cuantificar hasta 7 en situaciones cotidianas.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C0C54DE-9CBF-4F28-AFFD-278F6C22F997}"/>
              </a:ext>
            </a:extLst>
          </p:cNvPr>
          <p:cNvSpPr/>
          <p:nvPr/>
        </p:nvSpPr>
        <p:spPr>
          <a:xfrm rot="10800000" flipV="1">
            <a:off x="683568" y="3190550"/>
            <a:ext cx="8928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400" dirty="0">
                <a:solidFill>
                  <a:prstClr val="black"/>
                </a:solidFill>
                <a:ea typeface="+mj-ea"/>
                <a:cs typeface="+mj-cs"/>
              </a:rPr>
              <a:t>Objetivo de la Clase</a:t>
            </a:r>
            <a:endParaRPr lang="es-CL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8CB3D592-1127-4A6A-8F4C-E67C73311208}"/>
              </a:ext>
            </a:extLst>
          </p:cNvPr>
          <p:cNvSpPr/>
          <p:nvPr/>
        </p:nvSpPr>
        <p:spPr>
          <a:xfrm>
            <a:off x="6444208" y="1483568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200" dirty="0" err="1">
                <a:solidFill>
                  <a:prstClr val="black"/>
                </a:solidFill>
              </a:rPr>
              <a:t>Empl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9FB857B-4796-44DD-A2E8-A4BD02C99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2"/>
            <a:ext cx="9148549" cy="68614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D2654046-C34D-464E-B9EC-033F90FBA00B}"/>
              </a:ext>
            </a:extLst>
          </p:cNvPr>
          <p:cNvSpPr/>
          <p:nvPr/>
        </p:nvSpPr>
        <p:spPr>
          <a:xfrm rot="10800000" flipH="1" flipV="1">
            <a:off x="1040077" y="666277"/>
            <a:ext cx="7814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dirty="0"/>
              <a:t>Objetivo de la Clase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A387DB17-64B0-4C2F-A69A-59602392C096}"/>
              </a:ext>
            </a:extLst>
          </p:cNvPr>
          <p:cNvSpPr/>
          <p:nvPr/>
        </p:nvSpPr>
        <p:spPr>
          <a:xfrm>
            <a:off x="1403648" y="1550754"/>
            <a:ext cx="54543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Resolver problemas simples  </a:t>
            </a:r>
            <a:r>
              <a:rPr lang="es-ES_tradnl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</a:t>
            </a:r>
            <a:r>
              <a:rPr lang="es-ES_tradnl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adición,</a:t>
            </a:r>
            <a:r>
              <a:rPr lang="es-ES_tradnl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</a:t>
            </a:r>
            <a:r>
              <a:rPr lang="es-ES_tradnl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manera concreta y pictórica agregando  hasta 10 elementos, comunicando las acciones llevadas cabo</a:t>
            </a:r>
            <a:r>
              <a:rPr lang="es-ES_tradnl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br>
              <a:rPr lang="es-ES_tradnl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9561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756E01-FF90-4852-ADA7-A53224DD8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128" y="442322"/>
            <a:ext cx="2670848" cy="1440160"/>
          </a:xfrm>
        </p:spPr>
        <p:txBody>
          <a:bodyPr>
            <a:normAutofit/>
          </a:bodyPr>
          <a:lstStyle/>
          <a:p>
            <a:r>
              <a:rPr lang="es-ES_tradnl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s-ES_tradnl" sz="16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Resolver problemas simples de adición, de suma.</a:t>
            </a:r>
            <a:endParaRPr lang="es-CL" sz="2400" dirty="0">
              <a:solidFill>
                <a:srgbClr val="FF0000"/>
              </a:solidFill>
            </a:endParaRPr>
          </a:p>
        </p:txBody>
      </p:sp>
      <p:sp>
        <p:nvSpPr>
          <p:cNvPr id="8" name="Bocadillo: ovalado 7">
            <a:extLst>
              <a:ext uri="{FF2B5EF4-FFF2-40B4-BE49-F238E27FC236}">
                <a16:creationId xmlns:a16="http://schemas.microsoft.com/office/drawing/2014/main" xmlns="" id="{1D8CAB95-9E0B-452E-B596-27F009B20A5A}"/>
              </a:ext>
            </a:extLst>
          </p:cNvPr>
          <p:cNvSpPr/>
          <p:nvPr/>
        </p:nvSpPr>
        <p:spPr>
          <a:xfrm>
            <a:off x="1680665" y="479982"/>
            <a:ext cx="2670848" cy="5760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¿Qué voy a aprender?</a:t>
            </a:r>
          </a:p>
        </p:txBody>
      </p:sp>
      <p:sp>
        <p:nvSpPr>
          <p:cNvPr id="11" name="Bocadillo: ovalado 10">
            <a:extLst>
              <a:ext uri="{FF2B5EF4-FFF2-40B4-BE49-F238E27FC236}">
                <a16:creationId xmlns:a16="http://schemas.microsoft.com/office/drawing/2014/main" xmlns="" id="{D405AF68-DCFF-4E12-A3F5-1F12C51D06B6}"/>
              </a:ext>
            </a:extLst>
          </p:cNvPr>
          <p:cNvSpPr/>
          <p:nvPr/>
        </p:nvSpPr>
        <p:spPr>
          <a:xfrm>
            <a:off x="1691680" y="2276872"/>
            <a:ext cx="2880320" cy="5760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¿Cómo lo voy a</a:t>
            </a:r>
          </a:p>
          <a:p>
            <a:pPr algn="ctr"/>
            <a:r>
              <a:rPr lang="es-ES" dirty="0"/>
              <a:t>aprender</a:t>
            </a:r>
            <a:endParaRPr lang="es-CL" dirty="0"/>
          </a:p>
        </p:txBody>
      </p:sp>
      <p:sp>
        <p:nvSpPr>
          <p:cNvPr id="12" name="Bocadillo: ovalado 11">
            <a:extLst>
              <a:ext uri="{FF2B5EF4-FFF2-40B4-BE49-F238E27FC236}">
                <a16:creationId xmlns:a16="http://schemas.microsoft.com/office/drawing/2014/main" xmlns="" id="{D972C50B-0B00-4EEB-8216-42A83747C90F}"/>
              </a:ext>
            </a:extLst>
          </p:cNvPr>
          <p:cNvSpPr/>
          <p:nvPr/>
        </p:nvSpPr>
        <p:spPr>
          <a:xfrm>
            <a:off x="1907704" y="3645025"/>
            <a:ext cx="1944216" cy="12241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¿Para qué lo voy a</a:t>
            </a:r>
          </a:p>
          <a:p>
            <a:pPr algn="ctr"/>
            <a:r>
              <a:rPr lang="es-ES" dirty="0"/>
              <a:t>aprender?</a:t>
            </a:r>
            <a:endParaRPr lang="es-CL" dirty="0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xmlns="" id="{40698FC8-F0BE-440F-A6C6-D3483E2622E3}"/>
              </a:ext>
            </a:extLst>
          </p:cNvPr>
          <p:cNvSpPr/>
          <p:nvPr/>
        </p:nvSpPr>
        <p:spPr>
          <a:xfrm>
            <a:off x="4792488" y="323051"/>
            <a:ext cx="782489" cy="839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xmlns="" id="{515DEE14-9C1E-4909-B610-369671D6A702}"/>
              </a:ext>
            </a:extLst>
          </p:cNvPr>
          <p:cNvSpPr/>
          <p:nvPr/>
        </p:nvSpPr>
        <p:spPr>
          <a:xfrm>
            <a:off x="4788024" y="2420888"/>
            <a:ext cx="720080" cy="64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34920D9-AA5C-4E0A-A0D7-3BBCCF1184D0}"/>
              </a:ext>
            </a:extLst>
          </p:cNvPr>
          <p:cNvSpPr/>
          <p:nvPr/>
        </p:nvSpPr>
        <p:spPr>
          <a:xfrm>
            <a:off x="5724128" y="2012355"/>
            <a:ext cx="317869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4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Conociendo el concepto de agregar.</a:t>
            </a:r>
          </a:p>
          <a:p>
            <a:pPr marL="285750" indent="-285750">
              <a:buFontTx/>
              <a:buChar char="-"/>
            </a:pPr>
            <a:r>
              <a:rPr lang="es-ES" sz="14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Participando de un desafío.</a:t>
            </a:r>
          </a:p>
          <a:p>
            <a:pPr marL="285750" indent="-285750">
              <a:buFontTx/>
              <a:buChar char="-"/>
            </a:pPr>
            <a:r>
              <a:rPr lang="es-ES" sz="14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Observando un video.</a:t>
            </a:r>
          </a:p>
          <a:p>
            <a:pPr marL="285750" indent="-285750">
              <a:buFontTx/>
              <a:buChar char="-"/>
            </a:pPr>
            <a:r>
              <a:rPr lang="es-ES" sz="14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Observando imágenes.</a:t>
            </a:r>
          </a:p>
          <a:p>
            <a:pPr marL="285750" indent="-285750">
              <a:buFontTx/>
              <a:buChar char="-"/>
            </a:pPr>
            <a:r>
              <a:rPr lang="es-ES" sz="14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Resolviendo problemas de: agregar .</a:t>
            </a:r>
          </a:p>
          <a:p>
            <a:pPr marL="285750" indent="-285750">
              <a:buFontTx/>
              <a:buChar char="-"/>
            </a:pPr>
            <a:r>
              <a:rPr lang="es-ES" sz="14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Respondiendo un ticket de salida.</a:t>
            </a:r>
          </a:p>
          <a:p>
            <a:pPr marL="285750" indent="-285750">
              <a:buFont typeface="Arial" pitchFamily="34" charset="0"/>
              <a:buChar char="•"/>
            </a:pPr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FBAB6477-6CF5-4B44-8DF3-B68CCC6FB1EC}"/>
              </a:ext>
            </a:extLst>
          </p:cNvPr>
          <p:cNvSpPr/>
          <p:nvPr/>
        </p:nvSpPr>
        <p:spPr>
          <a:xfrm rot="10800000" flipV="1">
            <a:off x="5775056" y="4279668"/>
            <a:ext cx="25689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-</a:t>
            </a:r>
            <a:r>
              <a:rPr lang="es-ES" dirty="0">
                <a:solidFill>
                  <a:srgbClr val="FF0000"/>
                </a:solidFill>
              </a:rPr>
              <a:t>Potenciar el Pensamiento Matemático a través de la suma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2E4EFE03-AC6B-4D7F-B70C-A6E2D90CB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211960" y="3602751"/>
            <a:ext cx="576064" cy="1224136"/>
          </a:xfrm>
          <a:prstGeom prst="rect">
            <a:avLst/>
          </a:prstGeom>
        </p:spPr>
      </p:pic>
      <p:pic>
        <p:nvPicPr>
          <p:cNvPr id="18" name="Picture 2" descr="Signo de Interrogación Animado | Preguntas al azar, Signos de ...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944" y="4377653"/>
            <a:ext cx="1098549" cy="248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770A068D-63DC-4455-B8DE-A1A56D2FA6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60" r="65120" b="3783"/>
          <a:stretch/>
        </p:blipFill>
        <p:spPr>
          <a:xfrm>
            <a:off x="490331" y="479982"/>
            <a:ext cx="1067676" cy="50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11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8BEBA2C-04A4-4970-B1E7-82A72A7C4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" y="0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A52DB2-45C6-48F6-988C-BE3595A81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DEFINICIÓN DE CONCEPTO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A4F7AD3-FDF4-4356-9D6F-F55DC871D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902" y="1417638"/>
            <a:ext cx="8229600" cy="4525963"/>
          </a:xfrm>
        </p:spPr>
        <p:txBody>
          <a:bodyPr/>
          <a:lstStyle/>
          <a:p>
            <a:r>
              <a:rPr lang="es-CL" dirty="0"/>
              <a:t>ADICIÓN</a:t>
            </a:r>
          </a:p>
          <a:p>
            <a:endParaRPr lang="es-CL" dirty="0"/>
          </a:p>
        </p:txBody>
      </p:sp>
      <p:pic>
        <p:nvPicPr>
          <p:cNvPr id="1026" name="Picture 2" descr="Mi cole Luis Cernuda, Campanillas.: T.11 - 4º &quot;Problemas Figuras Planas&quot; |  Imagenes gif, Gif, Imagenes de gente">
            <a:extLst>
              <a:ext uri="{FF2B5EF4-FFF2-40B4-BE49-F238E27FC236}">
                <a16:creationId xmlns:a16="http://schemas.microsoft.com/office/drawing/2014/main" xmlns="" id="{79FC1EE2-91A8-409C-A603-43CA989B52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303" y="1417638"/>
            <a:ext cx="1724195" cy="488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FC43651-22B4-41AF-96B8-2A74DA93FC2F}"/>
              </a:ext>
            </a:extLst>
          </p:cNvPr>
          <p:cNvSpPr/>
          <p:nvPr/>
        </p:nvSpPr>
        <p:spPr>
          <a:xfrm>
            <a:off x="990915" y="2031231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La adición es también conocida como la SUMA de dos cantidades</a:t>
            </a:r>
            <a:endParaRPr lang="es-CL" dirty="0"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xmlns="" id="{A4574874-A8EB-4ED1-9B1F-D87AE3211077}"/>
              </a:ext>
            </a:extLst>
          </p:cNvPr>
          <p:cNvSpPr/>
          <p:nvPr/>
        </p:nvSpPr>
        <p:spPr>
          <a:xfrm>
            <a:off x="1926975" y="2950126"/>
            <a:ext cx="648072" cy="876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8EC4BE83-DAA0-41A1-ACAF-E22F4C0D02EB}"/>
              </a:ext>
            </a:extLst>
          </p:cNvPr>
          <p:cNvSpPr/>
          <p:nvPr/>
        </p:nvSpPr>
        <p:spPr>
          <a:xfrm>
            <a:off x="661663" y="3855822"/>
            <a:ext cx="3826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Se da cuando agregamos o juntamos objetos, su símbolo es: </a:t>
            </a:r>
          </a:p>
        </p:txBody>
      </p:sp>
      <p:pic>
        <p:nvPicPr>
          <p:cNvPr id="1028" name="Picture 4" descr="Signos Más Y Menos, Símbolo, Signo imagen png - imagen transparente  descarga gratuita">
            <a:extLst>
              <a:ext uri="{FF2B5EF4-FFF2-40B4-BE49-F238E27FC236}">
                <a16:creationId xmlns:a16="http://schemas.microsoft.com/office/drawing/2014/main" xmlns="" id="{62B17402-E45C-4C1E-81B1-C56F9D435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406" y="2615750"/>
            <a:ext cx="1827188" cy="120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62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8BEBA2C-04A4-4970-B1E7-82A72A7C4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-25723"/>
            <a:ext cx="914197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A52DB2-45C6-48F6-988C-BE3595A8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76672"/>
            <a:ext cx="7787208" cy="940966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s-CL" sz="3200" dirty="0">
                <a:solidFill>
                  <a:schemeClr val="accent1"/>
                </a:solidFill>
              </a:rPr>
              <a:t>ESCUCHA CON ATENCIÓN EL SIGUIENTE PROBLEMA</a:t>
            </a:r>
          </a:p>
        </p:txBody>
      </p:sp>
      <p:pic>
        <p:nvPicPr>
          <p:cNvPr id="2050" name="Picture 2" descr="Niña pensando que signos usar para resolver un problema | Smurfs,  Character, Fictional characters">
            <a:extLst>
              <a:ext uri="{FF2B5EF4-FFF2-40B4-BE49-F238E27FC236}">
                <a16:creationId xmlns:a16="http://schemas.microsoft.com/office/drawing/2014/main" xmlns="" id="{00DA4245-C066-4BFA-8F39-D8BB0D40DE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94310"/>
            <a:ext cx="2016224" cy="355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374BB403-CF48-403C-9600-E72C7452CCDB}"/>
              </a:ext>
            </a:extLst>
          </p:cNvPr>
          <p:cNvSpPr/>
          <p:nvPr/>
        </p:nvSpPr>
        <p:spPr>
          <a:xfrm>
            <a:off x="2915816" y="1894311"/>
            <a:ext cx="5040560" cy="1781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_tradn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Francisca  fue a comprar con su mamá , Francisca compro  3 manzanas y su mamá compro 2 plátanos. ¿Cuántas frutas compraron en total?</a:t>
            </a:r>
            <a:endParaRPr lang="es-CL" sz="1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_tradn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3720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4514</TotalTime>
  <Words>706</Words>
  <Application>Microsoft Office PowerPoint</Application>
  <PresentationFormat>Presentación en pantalla (4:3)</PresentationFormat>
  <Paragraphs>111</Paragraphs>
  <Slides>15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Tema de Office</vt:lpstr>
      <vt:lpstr>1_Tema de Office</vt:lpstr>
      <vt:lpstr>PLANIFICACIÓN  CLASES VIRTUALES SEMANA N°31 FECHA : 28-10-2020 Ámbito Interacción y Comprensión del Entorno. Núcleo:  Pensamiento Matemático.  NT 1</vt:lpstr>
      <vt:lpstr>Presentación de PowerPoint</vt:lpstr>
      <vt:lpstr>Presentación de PowerPoint</vt:lpstr>
      <vt:lpstr>Acuerdos de la clase </vt:lpstr>
      <vt:lpstr>Inicio Activación Conocimientos Previos</vt:lpstr>
      <vt:lpstr>Objetivo de la Clase</vt:lpstr>
      <vt:lpstr>-Resolver problemas simples de adición, de suma.</vt:lpstr>
      <vt:lpstr>DEFINICIÓN DE CONCEPTO</vt:lpstr>
      <vt:lpstr>ESCUCHA CON ATENCIÓN EL SIGUIENTE PROBLEMA</vt:lpstr>
      <vt:lpstr>Veamos el Video</vt:lpstr>
      <vt:lpstr>AHORA RESPONDE </vt:lpstr>
      <vt:lpstr>Presentación de PowerPoint</vt:lpstr>
      <vt:lpstr>GUIA DE TRABAJO NONBRE________________ p-k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186</cp:revision>
  <dcterms:created xsi:type="dcterms:W3CDTF">2020-07-06T03:06:52Z</dcterms:created>
  <dcterms:modified xsi:type="dcterms:W3CDTF">2020-10-22T22:38:42Z</dcterms:modified>
</cp:coreProperties>
</file>